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9"/>
  </p:notesMasterIdLst>
  <p:sldIdLst>
    <p:sldId id="256" r:id="rId2"/>
    <p:sldId id="309" r:id="rId3"/>
    <p:sldId id="310" r:id="rId4"/>
    <p:sldId id="311" r:id="rId5"/>
    <p:sldId id="312" r:id="rId6"/>
    <p:sldId id="313" r:id="rId7"/>
    <p:sldId id="269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CCECFF"/>
    <a:srgbClr val="6666FF"/>
    <a:srgbClr val="0033CC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76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14/4/2021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48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28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2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25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9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14/4/2021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14/4/2021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14/4/2021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</a:t>
            </a:r>
            <a:r>
              <a:rPr lang="en-SG" sz="3200" dirty="0" smtClean="0"/>
              <a:t>#11</a:t>
            </a:r>
            <a:endParaRPr lang="en-SG" sz="3200" dirty="0"/>
          </a:p>
          <a:p>
            <a:r>
              <a:rPr lang="en-SG" sz="4400" dirty="0" smtClean="0"/>
              <a:t>Cache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31" y="140126"/>
            <a:ext cx="7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85152" y="298326"/>
          <a:ext cx="3176495" cy="6035040"/>
        </p:xfrm>
        <a:graphic>
          <a:graphicData uri="http://schemas.openxmlformats.org/drawingml/2006/table">
            <a:tbl>
              <a:tblPr firstRow="1" bandRow="1"/>
              <a:tblGrid>
                <a:gridCol w="5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85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4"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addi $s0, $zero, 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$s5, -1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$t0, $s0, $s1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$s3,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$t1, $s4, $s0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$t3, $s4,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$t2, $t4,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73088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$s0, 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$s1,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exit:</a:t>
                      </a:r>
                      <a:r>
                        <a:rPr lang="en-US" sz="1600" b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177" y="690282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Tracing the first 10 iterations of the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9177" y="2157697"/>
            <a:ext cx="513677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First iteration: </a:t>
            </a:r>
          </a:p>
          <a:p>
            <a:r>
              <a:rPr lang="en-US" sz="2800" dirty="0"/>
              <a:t>i1 – i11, (skip i12 – i13), i14 – i16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9176" y="3451736"/>
            <a:ext cx="5136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Subsequent iterations: </a:t>
            </a:r>
          </a:p>
          <a:p>
            <a:r>
              <a:rPr lang="en-US" sz="2800" dirty="0"/>
              <a:t>i4 – i11, (skip i12 – i13), i14 – i16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9177" y="1121858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Assuming the string is a palindrome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85152" y="4405843"/>
            <a:ext cx="3176495" cy="504485"/>
            <a:chOff x="1485152" y="4405843"/>
            <a:chExt cx="3176495" cy="50448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1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1943" y="342257"/>
            <a:ext cx="43969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943" y="811543"/>
            <a:ext cx="439697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iterations: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16 bytes</a:t>
            </a:r>
          </a:p>
          <a:p>
            <a:pPr marL="457200" indent="-457200">
              <a:buAutoNum type="alphaLcParenBoth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24330" y="2266854"/>
          <a:ext cx="6505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01102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39955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8519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061882" y="2270684"/>
            <a:ext cx="4087907" cy="338554"/>
            <a:chOff x="2061882" y="2270684"/>
            <a:chExt cx="408790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2061882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97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338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518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57400" y="2649055"/>
            <a:ext cx="4087907" cy="338554"/>
            <a:chOff x="2057400" y="2649055"/>
            <a:chExt cx="4087907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5740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3494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6036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456329" y="2270684"/>
            <a:ext cx="4087907" cy="338554"/>
            <a:chOff x="2456329" y="2270684"/>
            <a:chExt cx="4087907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456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2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7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4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01153" y="2649055"/>
            <a:ext cx="4087907" cy="338554"/>
            <a:chOff x="2501153" y="2649055"/>
            <a:chExt cx="408790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501153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724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66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9789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37329" y="2270684"/>
            <a:ext cx="4087907" cy="338554"/>
            <a:chOff x="2837329" y="2270684"/>
            <a:chExt cx="4087907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837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3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5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399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495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99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95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399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495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99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495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99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95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399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495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9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495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99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495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99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495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99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495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399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5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399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495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489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585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3132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84893" y="2365873"/>
            <a:ext cx="3841884" cy="153646"/>
            <a:chOff x="2184893" y="2365873"/>
            <a:chExt cx="3841884" cy="15364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167470" y="2741509"/>
            <a:ext cx="3841884" cy="153646"/>
            <a:chOff x="2184893" y="2365873"/>
            <a:chExt cx="3841884" cy="153646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572868" y="2371346"/>
            <a:ext cx="3841884" cy="153646"/>
            <a:chOff x="2184893" y="2365873"/>
            <a:chExt cx="3841884" cy="15364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9816356" y="3985819"/>
            <a:ext cx="143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915836" y="3224217"/>
            <a:ext cx="1658471" cy="335305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82707" y="3370266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9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9 + (7 × 9) = </a:t>
            </a:r>
            <a:r>
              <a:rPr lang="en-US" sz="32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0595" y="1654381"/>
            <a:ext cx="27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Offset = 4 bits; Index = 1 bit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7674" y="1928300"/>
            <a:ext cx="4692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Addr</a:t>
            </a:r>
            <a:r>
              <a:rPr lang="en-US" sz="1600" dirty="0" smtClean="0">
                <a:solidFill>
                  <a:srgbClr val="0000FF"/>
                </a:solidFill>
              </a:rPr>
              <a:t>. of </a:t>
            </a:r>
            <a:r>
              <a:rPr lang="en-US" sz="1600" dirty="0" err="1" smtClean="0">
                <a:solidFill>
                  <a:srgbClr val="0000FF"/>
                </a:solidFill>
              </a:rPr>
              <a:t>i1</a:t>
            </a:r>
            <a:r>
              <a:rPr lang="en-US" sz="1600" dirty="0" smtClean="0">
                <a:solidFill>
                  <a:srgbClr val="0000FF"/>
                </a:solidFill>
              </a:rPr>
              <a:t>: </a:t>
            </a:r>
            <a:r>
              <a:rPr lang="en-US" sz="1600" dirty="0" err="1" smtClean="0">
                <a:solidFill>
                  <a:srgbClr val="0000FF"/>
                </a:solidFill>
              </a:rPr>
              <a:t>0x4</a:t>
            </a:r>
            <a:r>
              <a:rPr lang="en-US" sz="1600" dirty="0" smtClean="0">
                <a:solidFill>
                  <a:srgbClr val="0000FF"/>
                </a:solidFill>
              </a:rPr>
              <a:t> = 00…000 </a:t>
            </a:r>
            <a:r>
              <a:rPr lang="en-US" sz="1600" dirty="0" smtClean="0">
                <a:solidFill>
                  <a:srgbClr val="C00000"/>
                </a:solidFill>
              </a:rPr>
              <a:t>0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6600"/>
                </a:solidFill>
              </a:rPr>
              <a:t>0100 </a:t>
            </a:r>
            <a:r>
              <a:rPr lang="en-US" sz="16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index 0, word 1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5" grpId="0"/>
      <p:bldP spid="107" grpId="0" animBg="1"/>
      <p:bldP spid="108" grpId="0" build="p"/>
      <p:bldP spid="7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1721" y="342257"/>
            <a:ext cx="42671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719" y="811543"/>
            <a:ext cx="42671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4 blocks, each 8 bytes</a:t>
            </a:r>
          </a:p>
          <a:p>
            <a:pPr marL="457200" indent="-457200">
              <a:buFont typeface="Wingdings" panose="05000000000000000000" pitchFamily="2" charset="2"/>
              <a:buAutoNum type="alphaLcParenBoth" startAt="3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 startAt="3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24330" y="2266854"/>
          <a:ext cx="4058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57030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5883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4447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2234" y="2282118"/>
            <a:ext cx="1685365" cy="338554"/>
            <a:chOff x="1972234" y="2282118"/>
            <a:chExt cx="1685365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972234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32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7888" y="2650786"/>
            <a:ext cx="1676400" cy="338554"/>
            <a:chOff x="1967888" y="2650786"/>
            <a:chExt cx="16764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96788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01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2234" y="3013894"/>
            <a:ext cx="1685365" cy="338554"/>
            <a:chOff x="1972234" y="3013894"/>
            <a:chExt cx="168536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972234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8328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199" y="3374495"/>
            <a:ext cx="1676400" cy="338554"/>
            <a:chOff x="1981199" y="3374495"/>
            <a:chExt cx="1676400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2718" y="2273883"/>
            <a:ext cx="1685365" cy="338554"/>
            <a:chOff x="2232718" y="2273883"/>
            <a:chExt cx="1685365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232718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8812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4148" y="2650786"/>
            <a:ext cx="1676400" cy="338554"/>
            <a:chOff x="2284148" y="2650786"/>
            <a:chExt cx="1676400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228414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127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98229" y="2081890"/>
            <a:ext cx="1685365" cy="338554"/>
            <a:chOff x="12192000" y="4505209"/>
            <a:chExt cx="1685365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0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38094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85999" y="3374495"/>
            <a:ext cx="1676400" cy="338554"/>
            <a:chOff x="2285999" y="3374495"/>
            <a:chExt cx="16764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59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31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28047" y="2271522"/>
            <a:ext cx="1685365" cy="338554"/>
            <a:chOff x="2528047" y="2271522"/>
            <a:chExt cx="1685365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528047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4141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876214" y="3375726"/>
            <a:ext cx="1676400" cy="338554"/>
            <a:chOff x="2876214" y="3375726"/>
            <a:chExt cx="167640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2876214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343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958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54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58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54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58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054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58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54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58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054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054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58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54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58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054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958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54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58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054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958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054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58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054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048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144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9060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04210" y="2361030"/>
            <a:ext cx="1430377" cy="161955"/>
            <a:chOff x="2104210" y="2361030"/>
            <a:chExt cx="1430377" cy="1619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90900" y="2747029"/>
            <a:ext cx="1430377" cy="161955"/>
            <a:chOff x="2104210" y="2361030"/>
            <a:chExt cx="1430377" cy="16195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104704" y="3456499"/>
            <a:ext cx="1430377" cy="161955"/>
            <a:chOff x="2104210" y="2361030"/>
            <a:chExt cx="1430377" cy="16195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389092" y="2362932"/>
            <a:ext cx="1430377" cy="161955"/>
            <a:chOff x="2104210" y="2361030"/>
            <a:chExt cx="1430377" cy="161955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33393" y="3456499"/>
            <a:ext cx="1430377" cy="161955"/>
            <a:chOff x="2104210" y="2361030"/>
            <a:chExt cx="1430377" cy="161955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652262" y="2367159"/>
            <a:ext cx="1430377" cy="161955"/>
            <a:chOff x="2104210" y="2361030"/>
            <a:chExt cx="1430377" cy="1619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9527012" y="2025825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8861196" y="1631053"/>
            <a:ext cx="25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83254" y="233909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83254" y="262343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583254" y="29514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83254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83254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583254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83254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83254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583254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83254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583254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192853" y="234078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92853" y="262339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192853" y="295571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92853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192853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92853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192853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192853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192853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192853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192853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08728" y="3381363"/>
            <a:ext cx="1676400" cy="338554"/>
            <a:chOff x="1981199" y="3374495"/>
            <a:chExt cx="167640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8192" y="3451017"/>
            <a:ext cx="1430377" cy="161955"/>
            <a:chOff x="2104210" y="2361030"/>
            <a:chExt cx="1430377" cy="161955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913207" y="2366667"/>
            <a:ext cx="1430377" cy="161955"/>
            <a:chOff x="2104210" y="2361030"/>
            <a:chExt cx="1430377" cy="16195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16449" y="2282118"/>
            <a:ext cx="1676400" cy="338554"/>
            <a:chOff x="2816449" y="2282118"/>
            <a:chExt cx="1676400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816449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5357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69648" y="4023171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6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6 + (7 × 9) = </a:t>
            </a:r>
            <a:r>
              <a:rPr lang="en-US" sz="32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13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64-character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5"/>
            </a:pPr>
            <a:r>
              <a:rPr lang="en-SG" sz="2400" dirty="0"/>
              <a:t>Final content of data cache</a:t>
            </a:r>
          </a:p>
          <a:p>
            <a:pPr marL="457200" indent="-457200">
              <a:buAutoNum type="alphaLcParenBoth" startAt="5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69648" y="4023171"/>
            <a:ext cx="590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block, first character is a miss, the remaining 7 characters accessed are hits.</a:t>
            </a:r>
          </a:p>
          <a:p>
            <a:r>
              <a:rPr lang="en-US" sz="3200" dirty="0"/>
              <a:t>Total % hits = 7/8= </a:t>
            </a:r>
            <a:r>
              <a:rPr lang="en-US" sz="3200" b="1" dirty="0">
                <a:solidFill>
                  <a:srgbClr val="C00000"/>
                </a:solidFill>
              </a:rPr>
              <a:t>87.5%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s[63]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s[62]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s[61]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s[63], s[1], s[62], …, s[31], s[32]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>
            <p:extLst/>
          </p:nvPr>
        </p:nvGraphicFramePr>
        <p:xfrm>
          <a:off x="8224141" y="2979201"/>
          <a:ext cx="127598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168161" y="348722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26679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266790" y="349175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326865" y="3480488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326864" y="310581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110752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144469" y="3075133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s[48..55]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85014" y="3067201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s[16..23]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04543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s[40..47]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56096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s[24..31]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275625" y="3063355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s[32..39]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39474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s[55]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046595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42206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058163" y="280905"/>
            <a:ext cx="5142965" cy="482885"/>
            <a:chOff x="6058163" y="280905"/>
            <a:chExt cx="5142965" cy="482885"/>
          </a:xfrm>
        </p:grpSpPr>
        <p:grpSp>
          <p:nvGrpSpPr>
            <p:cNvPr id="240" name="Group 239"/>
            <p:cNvGrpSpPr/>
            <p:nvPr/>
          </p:nvGrpSpPr>
          <p:grpSpPr>
            <a:xfrm>
              <a:off x="6058163" y="531208"/>
              <a:ext cx="5090628" cy="232582"/>
              <a:chOff x="6058163" y="531208"/>
              <a:chExt cx="5090628" cy="2325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5816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9459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103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67471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603047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48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87591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1235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8163" y="28833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503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6975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98145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26016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7257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22417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6001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346707" y="763790"/>
            <a:ext cx="4486599" cy="206594"/>
            <a:chOff x="6346707" y="763790"/>
            <a:chExt cx="4486599" cy="206594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346707" y="970384"/>
              <a:ext cx="44838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46707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0833306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46661" y="126087"/>
            <a:ext cx="3107916" cy="303121"/>
            <a:chOff x="7046661" y="126087"/>
            <a:chExt cx="3107916" cy="303121"/>
          </a:xfrm>
        </p:grpSpPr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046661" y="142551"/>
              <a:ext cx="31079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46661" y="142551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154577" y="126087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691534" y="763790"/>
            <a:ext cx="1872560" cy="122618"/>
            <a:chOff x="7691534" y="763790"/>
            <a:chExt cx="1872560" cy="1226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91534" y="886408"/>
              <a:ext cx="187256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697755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9564094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280170" y="223977"/>
            <a:ext cx="634752" cy="291621"/>
            <a:chOff x="8280170" y="223977"/>
            <a:chExt cx="634752" cy="291621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8280170" y="223977"/>
              <a:ext cx="634752" cy="8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>
              <a:off x="8280275" y="225239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914922" y="231168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30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72-character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7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398928" y="5744330"/>
            <a:ext cx="5903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7 hits in the last examined block s[32..39]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7/72 = </a:t>
            </a:r>
            <a:r>
              <a:rPr lang="en-US" sz="3200" b="1" dirty="0">
                <a:solidFill>
                  <a:schemeClr val="bg1"/>
                </a:solidFill>
              </a:rPr>
              <a:t>9.72%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s[71]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s[70]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s[69]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s[71], s[1], s[70], …, s[35], s[36]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>
            <p:extLst/>
          </p:nvPr>
        </p:nvGraphicFramePr>
        <p:xfrm>
          <a:off x="8224141" y="2979201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s[71]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0x1047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0!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969159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969159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98603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038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031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032706" y="3097087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52975" y="3103900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4073" y="3081316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7013" y="4803754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537013" y="508843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1!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161992" y="351447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343495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5353" y="5440327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s[9]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8446" y="543834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95416" y="352182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0652" y="34343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58012" y="574631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73984" y="574433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844359" y="347200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29848" y="34418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714" y="512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3363" y="3887066"/>
            <a:ext cx="668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Data that go into cache block 0: </a:t>
            </a:r>
            <a:r>
              <a:rPr lang="en-SG" sz="2400" dirty="0"/>
              <a:t>s[0..7], s[64..71], s[16..23], s[48..55], s[32..39]</a:t>
            </a:r>
          </a:p>
          <a:p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Data that go into cache block 1: </a:t>
            </a:r>
            <a:r>
              <a:rPr lang="en-SG" sz="2400" dirty="0"/>
              <a:t>s[8..15], s[56..63], s[24..31], s[40..47]</a:t>
            </a:r>
          </a:p>
          <a:p>
            <a:r>
              <a:rPr lang="en-SG" sz="2400" dirty="0"/>
              <a:t>This is known as </a:t>
            </a:r>
            <a:r>
              <a:rPr lang="en-SG" sz="2400" b="1" dirty="0">
                <a:solidFill>
                  <a:srgbClr val="C00000"/>
                </a:solidFill>
              </a:rPr>
              <a:t>cache thrashing</a:t>
            </a:r>
            <a:r>
              <a:rPr lang="en-SG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04842" y="268395"/>
            <a:ext cx="5769782" cy="482885"/>
            <a:chOff x="6104842" y="268395"/>
            <a:chExt cx="5769782" cy="482885"/>
          </a:xfrm>
        </p:grpSpPr>
        <p:sp>
          <p:nvSpPr>
            <p:cNvPr id="90" name="Rectangle 89"/>
            <p:cNvSpPr/>
            <p:nvPr/>
          </p:nvSpPr>
          <p:spPr>
            <a:xfrm>
              <a:off x="610484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4127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771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14150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9726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8616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2259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5903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04842" y="27582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171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1643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4482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695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925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9096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0669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5851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13351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s[64..71]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001" y="771772"/>
            <a:ext cx="5055766" cy="206594"/>
            <a:chOff x="6444001" y="771772"/>
            <a:chExt cx="5055766" cy="206594"/>
          </a:xfrm>
        </p:grpSpPr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6444001" y="978366"/>
              <a:ext cx="50557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444001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1499767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95768" y="95745"/>
            <a:ext cx="3804958" cy="286657"/>
            <a:chOff x="7095768" y="95745"/>
            <a:chExt cx="3804958" cy="286657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7095768" y="95745"/>
              <a:ext cx="38049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095768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10900726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13446" y="771772"/>
            <a:ext cx="2555212" cy="122618"/>
            <a:chOff x="7713446" y="771772"/>
            <a:chExt cx="2555212" cy="122618"/>
          </a:xfrm>
        </p:grpSpPr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7713446" y="894390"/>
              <a:ext cx="25552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713446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68658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333799" y="185751"/>
            <a:ext cx="1260514" cy="299271"/>
            <a:chOff x="8333799" y="185751"/>
            <a:chExt cx="1260514" cy="299271"/>
          </a:xfrm>
        </p:grpSpPr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34515" y="185751"/>
              <a:ext cx="1248740" cy="8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8333799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9594313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851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25" grpId="0"/>
      <p:bldP spid="226" grpId="0"/>
      <p:bldP spid="227" grpId="0"/>
      <p:bldP spid="228" grpId="0"/>
      <p:bldP spid="229" grpId="0"/>
      <p:bldP spid="67" grpId="0"/>
      <p:bldP spid="68" grpId="0"/>
      <p:bldP spid="71" grpId="0"/>
      <p:bldP spid="72" grpId="0"/>
      <p:bldP spid="73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4485</TotalTime>
  <Words>1057</Words>
  <Application>Microsoft Office PowerPoint</Application>
  <PresentationFormat>Widescreen</PresentationFormat>
  <Paragraphs>359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460</cp:revision>
  <cp:lastPrinted>2021-04-08T02:17:50Z</cp:lastPrinted>
  <dcterms:created xsi:type="dcterms:W3CDTF">2015-03-28T05:22:46Z</dcterms:created>
  <dcterms:modified xsi:type="dcterms:W3CDTF">2021-04-14T05:28:58Z</dcterms:modified>
</cp:coreProperties>
</file>