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48"/>
    <p:restoredTop sz="94704"/>
  </p:normalViewPr>
  <p:slideViewPr>
    <p:cSldViewPr snapToGrid="0" snapToObjects="1">
      <p:cViewPr varScale="1">
        <p:scale>
          <a:sx n="129" d="100"/>
          <a:sy n="129" d="100"/>
        </p:scale>
        <p:origin x="116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F3170-3022-DC43-8638-D8E5A87B9D4A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60783-E769-2848-83AD-351E48C48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5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60783-E769-2848-83AD-351E48C486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43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60783-E769-2848-83AD-351E48C486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97F9-469A-CB42-9AA6-4382AF34CF77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E227-BC21-B244-AC16-375D26FE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2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97F9-469A-CB42-9AA6-4382AF34CF77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E227-BC21-B244-AC16-375D26FE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97F9-469A-CB42-9AA6-4382AF34CF77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E227-BC21-B244-AC16-375D26FE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97F9-469A-CB42-9AA6-4382AF34CF77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E227-BC21-B244-AC16-375D26FE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3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97F9-469A-CB42-9AA6-4382AF34CF77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E227-BC21-B244-AC16-375D26FE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97F9-469A-CB42-9AA6-4382AF34CF77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E227-BC21-B244-AC16-375D26FE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7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97F9-469A-CB42-9AA6-4382AF34CF77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E227-BC21-B244-AC16-375D26FE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97F9-469A-CB42-9AA6-4382AF34CF77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E227-BC21-B244-AC16-375D26FE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3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97F9-469A-CB42-9AA6-4382AF34CF77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E227-BC21-B244-AC16-375D26FE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9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97F9-469A-CB42-9AA6-4382AF34CF77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E227-BC21-B244-AC16-375D26FE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97F9-469A-CB42-9AA6-4382AF34CF77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E227-BC21-B244-AC16-375D26FE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4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997F9-469A-CB42-9AA6-4382AF34CF77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4E227-BC21-B244-AC16-375D26FE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2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10" Type="http://schemas.openxmlformats.org/officeDocument/2006/relationships/image" Target="../media/image14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74584E60-EDE8-496F-A2DF-C31F3B776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565" y="5651988"/>
            <a:ext cx="2324497" cy="801384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746CD9F-A52C-F34E-910F-72E35152BF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0" t="72255" r="30208" b="1931"/>
          <a:stretch/>
        </p:blipFill>
        <p:spPr>
          <a:xfrm>
            <a:off x="5340388" y="6424196"/>
            <a:ext cx="1640379" cy="3534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10388E-56E7-E44D-AFBA-89FA761A27AE}"/>
              </a:ext>
            </a:extLst>
          </p:cNvPr>
          <p:cNvSpPr txBox="1"/>
          <p:nvPr/>
        </p:nvSpPr>
        <p:spPr>
          <a:xfrm>
            <a:off x="2767681" y="4878084"/>
            <a:ext cx="2516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Solving Problems by Searching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E2356-D86A-A446-A786-DE65549DC835}"/>
              </a:ext>
            </a:extLst>
          </p:cNvPr>
          <p:cNvSpPr txBox="1"/>
          <p:nvPr/>
        </p:nvSpPr>
        <p:spPr>
          <a:xfrm>
            <a:off x="2767681" y="5057892"/>
            <a:ext cx="2379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u="sng" dirty="0"/>
              <a:t>Define search problem</a:t>
            </a:r>
            <a:endParaRPr lang="en-GB" sz="800" dirty="0"/>
          </a:p>
          <a:p>
            <a:pPr marL="171450" indent="-171450">
              <a:buFontTx/>
              <a:buChar char="-"/>
            </a:pPr>
            <a:r>
              <a:rPr lang="en-GB" sz="800" dirty="0"/>
              <a:t>State space (should be partial-valid)</a:t>
            </a:r>
          </a:p>
          <a:p>
            <a:pPr marL="171450" indent="-171450">
              <a:buFontTx/>
              <a:buChar char="-"/>
            </a:pPr>
            <a:r>
              <a:rPr lang="en-GB" sz="800" dirty="0"/>
              <a:t>Initial state</a:t>
            </a:r>
          </a:p>
          <a:p>
            <a:pPr marL="171450" indent="-171450">
              <a:buFontTx/>
              <a:buChar char="-"/>
            </a:pPr>
            <a:r>
              <a:rPr lang="en-GB" sz="800" dirty="0"/>
              <a:t>Goal state(s) / goal test</a:t>
            </a:r>
          </a:p>
          <a:p>
            <a:pPr marL="171450" indent="-171450">
              <a:buFontTx/>
              <a:buChar char="-"/>
            </a:pPr>
            <a:r>
              <a:rPr lang="en-GB" sz="800" dirty="0"/>
              <a:t>Actions(s) returns actions available to agent at s</a:t>
            </a:r>
          </a:p>
          <a:p>
            <a:pPr marL="171450" indent="-171450">
              <a:buFontTx/>
              <a:buChar char="-"/>
            </a:pPr>
            <a:r>
              <a:rPr lang="en-GB" sz="800" dirty="0"/>
              <a:t>Transition model Result(s, a) returns next state</a:t>
            </a:r>
          </a:p>
          <a:p>
            <a:pPr marL="171450" indent="-171450">
              <a:buFontTx/>
              <a:buChar char="-"/>
            </a:pPr>
            <a:r>
              <a:rPr lang="en-GB" sz="800" dirty="0"/>
              <a:t>Action cost function Action-Cost(s, a, s’)</a:t>
            </a:r>
          </a:p>
          <a:p>
            <a:pPr marL="171450" indent="-171450">
              <a:buFontTx/>
              <a:buChar char="-"/>
            </a:pPr>
            <a:r>
              <a:rPr lang="en-GB" sz="800" dirty="0"/>
              <a:t>Path cost</a:t>
            </a:r>
          </a:p>
          <a:p>
            <a:r>
              <a:rPr lang="en-GB" sz="800" u="sng" dirty="0"/>
              <a:t>Formulating problems</a:t>
            </a:r>
            <a:r>
              <a:rPr lang="en-GB" sz="800" dirty="0"/>
              <a:t>: modelling the search problem through abstraction</a:t>
            </a:r>
            <a:endParaRPr lang="en-GB" sz="800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1DF9EC-78C2-414D-9C72-F6C8057642DB}"/>
              </a:ext>
            </a:extLst>
          </p:cNvPr>
          <p:cNvSpPr txBox="1"/>
          <p:nvPr/>
        </p:nvSpPr>
        <p:spPr>
          <a:xfrm>
            <a:off x="5146903" y="40924"/>
            <a:ext cx="23882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u="sng" dirty="0"/>
              <a:t>Tree and Graph Search Algo</a:t>
            </a:r>
            <a:endParaRPr lang="en-GB" sz="800" dirty="0"/>
          </a:p>
          <a:p>
            <a:pPr marL="171450" indent="-171450">
              <a:buFontTx/>
              <a:buChar char="-"/>
            </a:pPr>
            <a:r>
              <a:rPr lang="en-GB" sz="800" dirty="0"/>
              <a:t>Start at initial state, keep searching till reaching a goal state</a:t>
            </a:r>
          </a:p>
          <a:p>
            <a:pPr marL="171450" indent="-171450">
              <a:buFontTx/>
              <a:buChar char="-"/>
            </a:pPr>
            <a:r>
              <a:rPr lang="en-GB" sz="800" dirty="0"/>
              <a:t>Frontier: nodes that we have seen but haven’t explored yet. At initialisation, frontier is just the source.</a:t>
            </a:r>
          </a:p>
          <a:p>
            <a:pPr marL="171450" indent="-171450">
              <a:buFontTx/>
              <a:buChar char="-"/>
            </a:pPr>
            <a:r>
              <a:rPr lang="en-GB" sz="800" dirty="0"/>
              <a:t>At each iteration, choose a node from frontier, explore it, and add its neighbours to frontier</a:t>
            </a:r>
          </a:p>
          <a:p>
            <a:pPr marL="171450" indent="-171450">
              <a:buFontTx/>
              <a:buChar char="-"/>
            </a:pPr>
            <a:r>
              <a:rPr lang="en-GB" sz="800" dirty="0"/>
              <a:t>Graph search: a node that’s been explored once will not be revisited.</a:t>
            </a:r>
          </a:p>
          <a:p>
            <a:pPr marL="171450" indent="-171450">
              <a:buFontTx/>
              <a:buChar char="-"/>
            </a:pPr>
            <a:r>
              <a:rPr lang="en-GB" sz="800" dirty="0"/>
              <a:t>A state: represents a physical config</a:t>
            </a:r>
          </a:p>
          <a:p>
            <a:pPr marL="171450" indent="-171450">
              <a:buFontTx/>
              <a:buChar char="-"/>
            </a:pPr>
            <a:r>
              <a:rPr lang="en-GB" sz="800" dirty="0"/>
              <a:t>A node: a data structure constituting part of search tree. It includes state, parent node, action, and path cost g(n).</a:t>
            </a:r>
          </a:p>
          <a:p>
            <a:pPr marL="171450" indent="-171450">
              <a:buFontTx/>
              <a:buChar char="-"/>
            </a:pPr>
            <a:r>
              <a:rPr lang="en-GB" sz="800" dirty="0"/>
              <a:t>2 diff nodes can contain the same world state.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CB8C2A-7BED-4A41-975D-B648737477B2}"/>
              </a:ext>
            </a:extLst>
          </p:cNvPr>
          <p:cNvSpPr txBox="1"/>
          <p:nvPr/>
        </p:nvSpPr>
        <p:spPr>
          <a:xfrm>
            <a:off x="5198274" y="1962192"/>
            <a:ext cx="2388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u="sng" dirty="0"/>
              <a:t>Search problem params</a:t>
            </a:r>
          </a:p>
          <a:p>
            <a:pPr marL="171450" indent="-171450">
              <a:buFontTx/>
              <a:buChar char="-"/>
            </a:pPr>
            <a:r>
              <a:rPr lang="en-GB" sz="800" dirty="0"/>
              <a:t>b: branching factor</a:t>
            </a:r>
          </a:p>
          <a:p>
            <a:pPr marL="171450" indent="-171450">
              <a:buFontTx/>
              <a:buChar char="-"/>
            </a:pPr>
            <a:r>
              <a:rPr lang="en-GB" sz="800" dirty="0"/>
              <a:t>d: depth of shallowest goal node</a:t>
            </a:r>
          </a:p>
          <a:p>
            <a:pPr marL="171450" indent="-171450">
              <a:buFontTx/>
              <a:buChar char="-"/>
            </a:pPr>
            <a:r>
              <a:rPr lang="en-GB" sz="800" dirty="0"/>
              <a:t>m: maximum depth of search tree (may be inf)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5313EA-55DE-224B-ABEA-45155688D6F0}"/>
                  </a:ext>
                </a:extLst>
              </p:cNvPr>
              <p:cNvSpPr txBox="1"/>
              <p:nvPr/>
            </p:nvSpPr>
            <p:spPr>
              <a:xfrm>
                <a:off x="5198274" y="2732090"/>
                <a:ext cx="2166804" cy="84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u="sng" dirty="0"/>
                  <a:t>Breadth-First Search (BFS)</a:t>
                </a:r>
                <a:endParaRPr lang="en-GB" sz="800" dirty="0"/>
              </a:p>
              <a:p>
                <a:pPr marL="171450" indent="-171450">
                  <a:buFontTx/>
                  <a:buChar char="-"/>
                </a:pPr>
                <a:r>
                  <a:rPr lang="en-GB" sz="800" dirty="0"/>
                  <a:t>Expand shallowest unexpanded node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800" dirty="0"/>
                  <a:t>Frontier is FIFO queue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800" dirty="0"/>
                  <a:t>Goal test is applied when pushing nodes to frontier rather than during expansion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800" dirty="0"/>
                  <a:t># of nodes: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endParaRPr lang="en-GB" sz="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5313EA-55DE-224B-ABEA-45155688D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274" y="2732090"/>
                <a:ext cx="2166804" cy="846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3E5860F-C00C-C94F-B30A-DE1DADEFEA1D}"/>
              </a:ext>
            </a:extLst>
          </p:cNvPr>
          <p:cNvSpPr txBox="1"/>
          <p:nvPr/>
        </p:nvSpPr>
        <p:spPr>
          <a:xfrm>
            <a:off x="5215771" y="2550905"/>
            <a:ext cx="2516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Uninformed Search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6202CD-6659-344E-8925-00F6487AE47C}"/>
              </a:ext>
            </a:extLst>
          </p:cNvPr>
          <p:cNvSpPr txBox="1"/>
          <p:nvPr/>
        </p:nvSpPr>
        <p:spPr>
          <a:xfrm>
            <a:off x="5208548" y="3518832"/>
            <a:ext cx="2388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u="sng" dirty="0"/>
              <a:t>Uniform-Cost Search (UCS)</a:t>
            </a:r>
            <a:endParaRPr lang="en-GB" sz="800" dirty="0"/>
          </a:p>
          <a:p>
            <a:pPr marL="171450" indent="-171450">
              <a:buFontTx/>
              <a:buChar char="-"/>
            </a:pPr>
            <a:r>
              <a:rPr lang="en-GB" sz="800" dirty="0"/>
              <a:t>Expand least-path-cost unexpanded node</a:t>
            </a:r>
          </a:p>
          <a:p>
            <a:pPr marL="171450" indent="-171450">
              <a:buFontTx/>
              <a:buChar char="-"/>
            </a:pPr>
            <a:r>
              <a:rPr lang="en-GB" sz="800" dirty="0"/>
              <a:t>Frontier is PQ ordered by path cost</a:t>
            </a:r>
          </a:p>
          <a:p>
            <a:pPr marL="171450" indent="-171450">
              <a:buFontTx/>
              <a:buChar char="-"/>
            </a:pPr>
            <a:r>
              <a:rPr lang="en-GB" sz="800" dirty="0"/>
              <a:t>Equivalent to BFS if all step costs are equal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13A82B-9F02-6746-8434-B185A70CDC66}"/>
              </a:ext>
            </a:extLst>
          </p:cNvPr>
          <p:cNvSpPr txBox="1"/>
          <p:nvPr/>
        </p:nvSpPr>
        <p:spPr>
          <a:xfrm>
            <a:off x="5198273" y="4053277"/>
            <a:ext cx="2388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u="sng" dirty="0"/>
              <a:t>Depth-First Search (DFS)</a:t>
            </a:r>
            <a:endParaRPr lang="en-GB" sz="800" dirty="0"/>
          </a:p>
          <a:p>
            <a:pPr marL="171450" indent="-171450">
              <a:buFontTx/>
              <a:buChar char="-"/>
            </a:pPr>
            <a:r>
              <a:rPr lang="en-GB" sz="800" dirty="0"/>
              <a:t>Expand least-deepest unexpanded node</a:t>
            </a:r>
          </a:p>
          <a:p>
            <a:pPr marL="171450" indent="-171450">
              <a:buFontTx/>
              <a:buChar char="-"/>
            </a:pPr>
            <a:r>
              <a:rPr lang="en-GB" sz="800" dirty="0"/>
              <a:t>Frontier is LIFO stack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0BE3CA-0C53-1140-989E-2A4EDBE9720A}"/>
              </a:ext>
            </a:extLst>
          </p:cNvPr>
          <p:cNvSpPr txBox="1"/>
          <p:nvPr/>
        </p:nvSpPr>
        <p:spPr>
          <a:xfrm>
            <a:off x="5198273" y="4460637"/>
            <a:ext cx="1682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u="sng" dirty="0"/>
              <a:t>Depth-Limited Search (DLS)</a:t>
            </a:r>
            <a:endParaRPr lang="en-GB" sz="800" dirty="0"/>
          </a:p>
          <a:p>
            <a:pPr marL="171450" indent="-171450">
              <a:buFontTx/>
              <a:buChar char="-"/>
            </a:pPr>
            <a:r>
              <a:rPr lang="en-GB" sz="800" dirty="0"/>
              <a:t>Run DFS with depth limit 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D6DD82-BE25-D940-A5B0-CFBE7270B089}"/>
                  </a:ext>
                </a:extLst>
              </p:cNvPr>
              <p:cNvSpPr txBox="1"/>
              <p:nvPr/>
            </p:nvSpPr>
            <p:spPr>
              <a:xfrm>
                <a:off x="5208547" y="4755120"/>
                <a:ext cx="2388209" cy="969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u="sng" dirty="0"/>
                  <a:t>Iterative Deepening Search (IDS)</a:t>
                </a:r>
                <a:endParaRPr lang="en-GB" sz="800" dirty="0"/>
              </a:p>
              <a:p>
                <a:pPr marL="171450" indent="-171450">
                  <a:buFontTx/>
                  <a:buChar char="-"/>
                </a:pPr>
                <a:r>
                  <a:rPr lang="en-GB" sz="800" dirty="0"/>
                  <a:t>Perform DLSs with increasing depth limit until goal node is found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800" dirty="0"/>
                  <a:t>Better if state space is large and depth of solution is unknown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800" dirty="0"/>
                  <a:t># nodes: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8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80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sz="8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8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GB" sz="8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𝑑𝑂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+⋯+2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endParaRPr lang="en-GB" sz="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D6DD82-BE25-D940-A5B0-CFBE7270B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47" y="4755120"/>
                <a:ext cx="2388209" cy="969946"/>
              </a:xfrm>
              <a:prstGeom prst="rect">
                <a:avLst/>
              </a:prstGeom>
              <a:blipFill>
                <a:blip r:embed="rId6"/>
                <a:stretch>
                  <a:fillRect b="-246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D70410C3-4D05-D64E-8D11-7BFB4087493E}"/>
              </a:ext>
            </a:extLst>
          </p:cNvPr>
          <p:cNvSpPr txBox="1"/>
          <p:nvPr/>
        </p:nvSpPr>
        <p:spPr>
          <a:xfrm>
            <a:off x="2755933" y="6408507"/>
            <a:ext cx="2584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Note: assume goal exists at finite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6A1A98-212E-DA4B-A70F-B897E00859B9}"/>
                  </a:ext>
                </a:extLst>
              </p:cNvPr>
              <p:cNvSpPr txBox="1"/>
              <p:nvPr/>
            </p:nvSpPr>
            <p:spPr>
              <a:xfrm>
                <a:off x="7540268" y="124122"/>
                <a:ext cx="238820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u="sng" dirty="0"/>
                  <a:t>Proof of UCS’ optimality</a:t>
                </a:r>
                <a:endParaRPr lang="en-GB" sz="800" dirty="0"/>
              </a:p>
              <a:p>
                <a:pPr fontAlgn="ctr"/>
                <a:r>
                  <a:rPr lang="en-US" sz="800" dirty="0"/>
                  <a:t>Let </a:t>
                </a:r>
                <a14:m>
                  <m:oMath xmlns:m="http://schemas.openxmlformats.org/officeDocument/2006/math">
                    <m:r>
                      <a:rPr lang="en-GB" sz="80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8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800" dirty="0"/>
                  <a:t> be the cost of the path to node </a:t>
                </a:r>
                <a14:m>
                  <m:oMath xmlns:m="http://schemas.openxmlformats.org/officeDocument/2006/math">
                    <m:r>
                      <a:rPr lang="en-GB" sz="8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800" dirty="0"/>
                  <a:t>.</a:t>
                </a:r>
                <a:endParaRPr lang="en-GB" sz="800" dirty="0"/>
              </a:p>
              <a:p>
                <a:pPr fontAlgn="ctr"/>
                <a:r>
                  <a:rPr lang="en-US" sz="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8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800" dirty="0"/>
                  <a:t> is expanded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8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800" dirty="0"/>
                  <a:t>, then </a:t>
                </a:r>
                <a14:m>
                  <m:oMath xmlns:m="http://schemas.openxmlformats.org/officeDocument/2006/math">
                    <m:r>
                      <a:rPr lang="en-GB" sz="80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GB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8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8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80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GB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8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GB" sz="800" dirty="0"/>
              </a:p>
              <a:p>
                <a:pPr marL="171450" indent="-171450" fontAlgn="ctr">
                  <a:buFontTx/>
                  <a:buChar char="-"/>
                </a:pPr>
                <a:r>
                  <a:rPr lang="en-US" sz="800" dirty="0"/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8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800" dirty="0"/>
                  <a:t> is on the frontier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8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800" dirty="0"/>
                  <a:t> is expanded</a:t>
                </a:r>
              </a:p>
              <a:p>
                <a:pPr marL="171450" indent="-171450" fontAlgn="ctr">
                  <a:buFontTx/>
                  <a:buChar char="-"/>
                </a:pPr>
                <a:r>
                  <a:rPr lang="en-US" sz="800" dirty="0"/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8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800" dirty="0"/>
                  <a:t> was added to the frontier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8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800" dirty="0"/>
                  <a:t> was expanded</a:t>
                </a:r>
                <a:endParaRPr lang="en-GB" sz="800" dirty="0"/>
              </a:p>
              <a:p>
                <a:pPr fontAlgn="ctr"/>
                <a:r>
                  <a:rPr lang="en-US" sz="800" dirty="0"/>
                  <a:t>When </a:t>
                </a:r>
                <a14:m>
                  <m:oMath xmlns:m="http://schemas.openxmlformats.org/officeDocument/2006/math">
                    <m:r>
                      <a:rPr lang="en-GB" sz="8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800" dirty="0"/>
                  <a:t> is expanded, every path with cost </a:t>
                </a:r>
                <a14:m>
                  <m:oMath xmlns:m="http://schemas.openxmlformats.org/officeDocument/2006/math">
                    <m:r>
                      <a:rPr lang="en-GB" sz="8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80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8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800" dirty="0"/>
                  <a:t> has already been expanded.</a:t>
                </a:r>
                <a:endParaRPr lang="en-GB" sz="800" dirty="0"/>
              </a:p>
              <a:p>
                <a:pPr marL="171450" indent="-171450" fontAlgn="ctr">
                  <a:buFontTx/>
                  <a:buChar char="-"/>
                </a:pPr>
                <a:r>
                  <a:rPr lang="en-US" sz="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8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8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8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800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GB" sz="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8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8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800" dirty="0"/>
                  <a:t> be a path with cost </a:t>
                </a:r>
                <a14:m>
                  <m:oMath xmlns:m="http://schemas.openxmlformats.org/officeDocument/2006/math">
                    <m:r>
                      <a:rPr lang="en-GB" sz="8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80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8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800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8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800" dirty="0"/>
                  <a:t> be the last node on this path that has been expanded.</a:t>
                </a:r>
              </a:p>
              <a:p>
                <a:pPr marL="171450" indent="-171450" fontAlgn="ctr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8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80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800" dirty="0"/>
                  <a:t> is still on the frontier. And </a:t>
                </a:r>
                <a14:m>
                  <m:oMath xmlns:m="http://schemas.openxmlformats.org/officeDocument/2006/math">
                    <m:r>
                      <a:rPr lang="en-GB" sz="80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GB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8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8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8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sz="8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80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8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800" dirty="0"/>
                  <a:t>.</a:t>
                </a:r>
                <a:endParaRPr lang="en-GB" sz="800" dirty="0"/>
              </a:p>
              <a:p>
                <a:pPr marL="171450" indent="-171450" fontAlgn="ctr">
                  <a:buFontTx/>
                  <a:buChar char="-"/>
                </a:pPr>
                <a:r>
                  <a:rPr lang="en-US" sz="800" dirty="0"/>
                  <a:t>UCS would have expanded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8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80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800" dirty="0"/>
                  <a:t>, not </a:t>
                </a:r>
                <a14:m>
                  <m:oMath xmlns:m="http://schemas.openxmlformats.org/officeDocument/2006/math">
                    <m:r>
                      <a:rPr lang="en-GB" sz="8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800" dirty="0"/>
                  <a:t>. So every node on this path must already be expanded.</a:t>
                </a:r>
              </a:p>
              <a:p>
                <a:pPr fontAlgn="ctr"/>
                <a:r>
                  <a:rPr lang="en-US" sz="800" dirty="0"/>
                  <a:t>The first time UCS expands a state, it has found the minimal cost path to it</a:t>
                </a:r>
              </a:p>
              <a:p>
                <a:pPr marL="171450" indent="-171450" fontAlgn="ctr">
                  <a:buFontTx/>
                  <a:buChar char="-"/>
                </a:pPr>
                <a:r>
                  <a:rPr lang="en-US" sz="800" dirty="0"/>
                  <a:t>No cheaper path exists, else that path would have been expanded before.</a:t>
                </a:r>
              </a:p>
              <a:p>
                <a:pPr marL="171450" indent="-171450" fontAlgn="ctr">
                  <a:buFontTx/>
                  <a:buChar char="-"/>
                </a:pPr>
                <a:r>
                  <a:rPr lang="en-US" sz="800" dirty="0"/>
                  <a:t>No cheaper path will be discovered later, as all those paths must be at least as expensive.</a:t>
                </a:r>
              </a:p>
              <a:p>
                <a:endParaRPr lang="en-GB" sz="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6A1A98-212E-DA4B-A70F-B897E0085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268" y="124122"/>
                <a:ext cx="2388209" cy="30469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D5BB997A-A954-FA45-B608-B383E6D10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118747"/>
              </p:ext>
            </p:extLst>
          </p:nvPr>
        </p:nvGraphicFramePr>
        <p:xfrm>
          <a:off x="7619833" y="3171110"/>
          <a:ext cx="2207586" cy="214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091">
                  <a:extLst>
                    <a:ext uri="{9D8B030D-6E8A-4147-A177-3AD203B41FA5}">
                      <a16:colId xmlns:a16="http://schemas.microsoft.com/office/drawing/2014/main" val="1633627089"/>
                    </a:ext>
                  </a:extLst>
                </a:gridCol>
                <a:gridCol w="1776495">
                  <a:extLst>
                    <a:ext uri="{9D8B030D-6E8A-4147-A177-3AD203B41FA5}">
                      <a16:colId xmlns:a16="http://schemas.microsoft.com/office/drawing/2014/main" val="3317206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800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GB" sz="800" dirty="0"/>
                        <a:t>Goal node is near root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800" dirty="0"/>
                        <a:t>Tree is deep but goals are rare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9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800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GB" sz="800" dirty="0"/>
                        <a:t>Goal node is very deep or all goal nodes are at the same depth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800" dirty="0"/>
                        <a:t>Better space complexity than BFS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9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800" dirty="0"/>
                        <a:t>UCS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GB" sz="800" dirty="0"/>
                        <a:t>If cost is known/non-uniform and optimality is a requirement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800" dirty="0"/>
                        <a:t>Equivalent to BFS if step costs are uniform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72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800" dirty="0"/>
                        <a:t>LDFS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GB" sz="800" dirty="0"/>
                        <a:t>If we know at what depth the goal node 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22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800" dirty="0"/>
                        <a:t>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GB" sz="800" dirty="0"/>
                        <a:t>Like a fusion of BFS and DFS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800" dirty="0"/>
                        <a:t>Some overhead (1/(b-1))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88486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96CE161-7512-410F-9BC9-F7B60448D8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" y="95545"/>
            <a:ext cx="2725831" cy="740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EBFCDB-D2E2-45C6-9D25-D67431B231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00" y="871387"/>
            <a:ext cx="2725831" cy="106464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8C635F4-873C-4654-A08F-602A0A5D15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00" y="1973181"/>
            <a:ext cx="2732356" cy="147967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841EEC0-4AE7-4BC5-B7C3-19B2B0AA8E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01" y="3520102"/>
            <a:ext cx="2657528" cy="122093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F506CA0-DBDD-4E9C-B435-5C71487E02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601" y="4774820"/>
            <a:ext cx="2732355" cy="37885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241F34D-BA7E-4044-A7F0-87A2570067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19453" y="78280"/>
            <a:ext cx="2220925" cy="154388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A4AEB9F-5528-4114-83DC-553FB26CBB6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04842" y="1752306"/>
            <a:ext cx="2242061" cy="235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0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8C23F9-270A-CB4A-8A0C-D1FAEAFD7747}"/>
              </a:ext>
            </a:extLst>
          </p:cNvPr>
          <p:cNvSpPr txBox="1"/>
          <p:nvPr/>
        </p:nvSpPr>
        <p:spPr>
          <a:xfrm>
            <a:off x="0" y="0"/>
            <a:ext cx="1199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Informed 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3702F-A4CC-164F-9DA8-6EB59BB8EDFD}"/>
              </a:ext>
            </a:extLst>
          </p:cNvPr>
          <p:cNvSpPr txBox="1"/>
          <p:nvPr/>
        </p:nvSpPr>
        <p:spPr>
          <a:xfrm>
            <a:off x="2308552" y="4733416"/>
            <a:ext cx="1981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Adversarial Search aka Games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BF719-63D8-9045-81CB-6EA892447F0D}"/>
              </a:ext>
            </a:extLst>
          </p:cNvPr>
          <p:cNvSpPr txBox="1"/>
          <p:nvPr/>
        </p:nvSpPr>
        <p:spPr>
          <a:xfrm>
            <a:off x="-2" y="189154"/>
            <a:ext cx="2347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sng" dirty="0"/>
              <a:t>Best-First Search</a:t>
            </a:r>
            <a:endParaRPr lang="en-US" sz="800" dirty="0"/>
          </a:p>
          <a:p>
            <a:pPr marL="171450" indent="-171450">
              <a:buFontTx/>
              <a:buChar char="-"/>
            </a:pPr>
            <a:r>
              <a:rPr lang="en-US" sz="800" dirty="0"/>
              <a:t>Use evaluation function f(n) as a cost estimate 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Frontier: PQ ordered by non-decreasing cost 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542922-BC9E-464E-A135-AA55815C570C}"/>
                  </a:ext>
                </a:extLst>
              </p:cNvPr>
              <p:cNvSpPr txBox="1"/>
              <p:nvPr/>
            </p:nvSpPr>
            <p:spPr>
              <a:xfrm>
                <a:off x="0" y="569348"/>
                <a:ext cx="2347782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u="sng" dirty="0"/>
                  <a:t>Greedy Best-First Search</a:t>
                </a:r>
                <a:endParaRPr lang="en-US" sz="800" dirty="0"/>
              </a:p>
              <a:p>
                <a:pPr marL="171450" indent="-171450">
                  <a:buFontTx/>
                  <a:buChar char="-"/>
                </a:pPr>
                <a:r>
                  <a:rPr lang="en-US" sz="800" dirty="0"/>
                  <a:t>f(n) = h(n)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800" dirty="0"/>
                  <a:t>h(n): heuristic function, which estimates the cheapest path cost from n to goal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800" dirty="0"/>
                  <a:t>Greedy best-first search expands the node that appears closest to goal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800" dirty="0"/>
                  <a:t>Completeness: if b is finite, tree-based variant is incomplete, while graph-based variant is complete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800" dirty="0"/>
                  <a:t>Not optimal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800" dirty="0"/>
                  <a:t>Time &amp; space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542922-BC9E-464E-A135-AA55815C5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348"/>
                <a:ext cx="2347782" cy="1446550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A931C9-3781-2746-B1D1-FC2D58933950}"/>
                  </a:ext>
                </a:extLst>
              </p:cNvPr>
              <p:cNvSpPr txBox="1"/>
              <p:nvPr/>
            </p:nvSpPr>
            <p:spPr>
              <a:xfrm>
                <a:off x="-4" y="1996426"/>
                <a:ext cx="2405273" cy="972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u="sng" dirty="0"/>
                  <a:t>A* Search</a:t>
                </a:r>
                <a:endParaRPr lang="en-US" sz="800" dirty="0"/>
              </a:p>
              <a:p>
                <a:pPr marL="171450" indent="-171450">
                  <a:buFontTx/>
                  <a:buChar char="-"/>
                </a:pPr>
                <a:r>
                  <a:rPr lang="en-US" sz="800" dirty="0"/>
                  <a:t>f(n) = g(n) + h(n)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800" dirty="0"/>
                  <a:t>g(n): cost of reaching n from start node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800" dirty="0"/>
                  <a:t>Complete if finite # of nodes and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800" dirty="0"/>
              </a:p>
              <a:p>
                <a:pPr marL="171450" indent="-171450">
                  <a:buFontTx/>
                  <a:buChar char="-"/>
                </a:pPr>
                <a:r>
                  <a:rPr lang="en-US" sz="800" dirty="0"/>
                  <a:t>Optimality depends on heuristics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800" dirty="0"/>
                  <a:t>Time </a:t>
                </a:r>
                <a14:m>
                  <m:oMath xmlns:m="http://schemas.openxmlformats.org/officeDocument/2006/math">
                    <m:r>
                      <a:rPr lang="x-none" sz="80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x-none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x-none" sz="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none" sz="80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sSup>
                              <m:sSupPr>
                                <m:ctrlPr>
                                  <a:rPr lang="x-none" sz="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x-none" sz="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x-none" sz="80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x-none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x-none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8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x-none" sz="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x-none" sz="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x-none" sz="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x-none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x-none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8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x-none" sz="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x-none" sz="800"/>
              </a:p>
              <a:p>
                <a:pPr marL="171450" indent="-171450">
                  <a:buFontTx/>
                  <a:buChar char="-"/>
                </a:pPr>
                <a:r>
                  <a:rPr lang="en-US" sz="800" dirty="0"/>
                  <a:t>Space 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A931C9-3781-2746-B1D1-FC2D58933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1996426"/>
                <a:ext cx="2405273" cy="972446"/>
              </a:xfrm>
              <a:prstGeom prst="rect">
                <a:avLst/>
              </a:prstGeom>
              <a:blipFill>
                <a:blip r:embed="rId4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AD6BA0-EFF4-264B-B715-0C33D1E12683}"/>
                  </a:ext>
                </a:extLst>
              </p:cNvPr>
              <p:cNvSpPr txBox="1"/>
              <p:nvPr/>
            </p:nvSpPr>
            <p:spPr>
              <a:xfrm>
                <a:off x="1" y="2929944"/>
                <a:ext cx="2373430" cy="3536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u="sng" dirty="0"/>
                  <a:t>Admissible Heuristic</a:t>
                </a:r>
                <a:endParaRPr lang="en-US" sz="800" dirty="0"/>
              </a:p>
              <a:p>
                <a:pPr marL="171450" indent="-171450">
                  <a:buFontTx/>
                  <a:buChar char="-"/>
                </a:pPr>
                <a:r>
                  <a:rPr lang="en-US" sz="800" dirty="0"/>
                  <a:t>Admissible heuristic: 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8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800" dirty="0"/>
                  <a:t>, i.e. never overestimates cost to reach goal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800" dirty="0"/>
                  <a:t>If h(n) is admissible, then A* using Tree-Search is optimal</a:t>
                </a:r>
              </a:p>
              <a:p>
                <a:r>
                  <a:rPr lang="en-US" sz="800" dirty="0"/>
                  <a:t>Proof. </a:t>
                </a:r>
              </a:p>
              <a:p>
                <a:pPr marL="171450" indent="-171450" fontAlgn="ctr">
                  <a:buFontTx/>
                  <a:buChar char="-"/>
                </a:pPr>
                <a:r>
                  <a:rPr lang="en-US" sz="800" dirty="0"/>
                  <a:t>If A* using admissible heuristic returns suboptimal goal t, then there exists a node n in frontier, on optimal path but not expanded.</a:t>
                </a:r>
              </a:p>
              <a:p>
                <a:pPr marL="171450" indent="-171450" fontAlgn="ctr">
                  <a:buFontTx/>
                  <a:buChar char="-"/>
                </a:pPr>
                <a:endParaRPr lang="en-US" sz="800" dirty="0"/>
              </a:p>
              <a:p>
                <a:pPr marL="171450" indent="-171450" fontAlgn="ctr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x-none" sz="8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x-none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x-none" sz="800">
                        <a:latin typeface="Cambria Math" panose="02040503050406030204" pitchFamily="18" charset="0"/>
                      </a:rPr>
                      <m:t>=</m:t>
                    </m:r>
                    <m:r>
                      <a:rPr lang="x-none" sz="80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x-none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none" sz="8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x-none" sz="8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none" sz="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x-none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none" sz="8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x-none" sz="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800" dirty="0"/>
              </a:p>
              <a:p>
                <a:pPr marL="171450" indent="-171450" fontAlgn="ctr">
                  <a:buFontTx/>
                  <a:buChar char="-"/>
                </a:pPr>
                <a:r>
                  <a:rPr lang="en-GB" sz="800" dirty="0"/>
                  <a:t>Admissible heuristic doesn't guarantee optimality for Graph-search. Graph-search discards new paths to a repeated state. If the heuristic is not consistent, the optimal path might be discarded</a:t>
                </a:r>
              </a:p>
              <a:p>
                <a:pPr marL="171450" indent="-171450" fontAlgn="ctr">
                  <a:buFontTx/>
                  <a:buChar char="-"/>
                </a:pPr>
                <a:endParaRPr lang="en-GB" sz="800" dirty="0"/>
              </a:p>
              <a:p>
                <a:pPr fontAlgn="ctr"/>
                <a:r>
                  <a:rPr lang="en-GB" sz="800" dirty="0"/>
                  <a:t>Dominance: </a:t>
                </a:r>
                <a:r>
                  <a:rPr lang="en-US" sz="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8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800" dirty="0"/>
                  <a:t> for all n, then h2 dominates h1. it follows that h2 incurs lower search cost than h1.</a:t>
                </a:r>
              </a:p>
              <a:p>
                <a:pPr fontAlgn="ctr"/>
                <a:endParaRPr lang="en-GB" sz="800" dirty="0"/>
              </a:p>
              <a:p>
                <a:pPr fontAlgn="ctr"/>
                <a:r>
                  <a:rPr lang="en-GB" sz="800" dirty="0"/>
                  <a:t>Deriving Admissible Heuristics:</a:t>
                </a:r>
              </a:p>
              <a:p>
                <a:pPr marL="171450" indent="-171450" fontAlgn="ctr">
                  <a:buFontTx/>
                  <a:buChar char="-"/>
                </a:pPr>
                <a:r>
                  <a:rPr lang="en-GB" sz="800" dirty="0"/>
                  <a:t>Relaxed problem: one with fewer restrictions on actions</a:t>
                </a:r>
              </a:p>
              <a:p>
                <a:pPr marL="171450" indent="-171450" fontAlgn="ctr">
                  <a:buFontTx/>
                  <a:buChar char="-"/>
                </a:pPr>
                <a:r>
                  <a:rPr lang="en-GB" sz="800" dirty="0"/>
                  <a:t>The cost of an optimal solution to a relaxed problem is an admissible heuristic for the original </a:t>
                </a:r>
                <a:r>
                  <a:rPr lang="en-GB" sz="800" dirty="0" err="1"/>
                  <a:t>proble</a:t>
                </a:r>
                <a:endParaRPr lang="en-GB" sz="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AD6BA0-EFF4-264B-B715-0C33D1E12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929944"/>
                <a:ext cx="2373430" cy="3536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0805AC-924C-8E49-AE5F-D55DE35BA325}"/>
                  </a:ext>
                </a:extLst>
              </p:cNvPr>
              <p:cNvSpPr txBox="1"/>
              <p:nvPr/>
            </p:nvSpPr>
            <p:spPr>
              <a:xfrm>
                <a:off x="2251066" y="28382"/>
                <a:ext cx="2347783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u="sng" dirty="0"/>
                  <a:t>Consistent Heuristic</a:t>
                </a:r>
                <a:endParaRPr lang="en-US" sz="800" dirty="0"/>
              </a:p>
              <a:p>
                <a:pPr marL="171450" indent="-171450">
                  <a:buFontTx/>
                  <a:buChar char="-"/>
                </a:pPr>
                <a:r>
                  <a:rPr lang="en-US" sz="800" dirty="0"/>
                  <a:t>Consistent heuristic: for every node n and successor n’ of n generated by a, 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800" dirty="0"/>
              </a:p>
              <a:p>
                <a:pPr marL="171450" indent="-171450">
                  <a:buFontTx/>
                  <a:buChar char="-"/>
                </a:pPr>
                <a:r>
                  <a:rPr lang="en-US" sz="800" dirty="0"/>
                  <a:t>Equivalently, f(n) is non-decreasing along any path.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800" dirty="0"/>
              </a:p>
              <a:p>
                <a:pPr marL="171450" indent="-171450">
                  <a:buFontTx/>
                  <a:buChar char="-"/>
                </a:pPr>
                <a:r>
                  <a:rPr lang="en-US" sz="800" dirty="0"/>
                  <a:t>Consistency implies admissibility (proof by induction)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800" dirty="0"/>
                  <a:t>If h(n) is consistent, then A* using Graph-Search is optimal</a:t>
                </a:r>
              </a:p>
              <a:p>
                <a:r>
                  <a:rPr lang="en-US" sz="800" dirty="0"/>
                  <a:t>Proof. When A* selects a node n for expansion, the shortest path to n has been found</a:t>
                </a:r>
              </a:p>
              <a:p>
                <a:pPr marL="171450" indent="-171450" fontAlgn="ctr">
                  <a:buFontTx/>
                  <a:buChar char="-"/>
                </a:pPr>
                <a:r>
                  <a:rPr lang="en-US" sz="800" dirty="0"/>
                  <a:t>If A* returns a suboptimal path to n, there exists a node m in frontier, on optimal path but not expanded.</a:t>
                </a:r>
              </a:p>
              <a:p>
                <a:pPr marL="171450" indent="-171450" fontAlgn="ctr">
                  <a:buFontTx/>
                  <a:buChar char="-"/>
                </a:pPr>
                <a:r>
                  <a:rPr lang="en-US" sz="800" dirty="0"/>
                  <a:t>However, A* with consistent heuristic explores nodes in a non-decreasing order of f value, hence m should have been explored before n.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0805AC-924C-8E49-AE5F-D55DE35BA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066" y="28382"/>
                <a:ext cx="2347783" cy="24314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D14CAAF-F06C-ED46-A2C7-618264168D16}"/>
              </a:ext>
            </a:extLst>
          </p:cNvPr>
          <p:cNvSpPr txBox="1"/>
          <p:nvPr/>
        </p:nvSpPr>
        <p:spPr>
          <a:xfrm>
            <a:off x="2308553" y="2433753"/>
            <a:ext cx="1199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Local Search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B8BD55-BB19-5B42-8F5C-F41426FDF067}"/>
              </a:ext>
            </a:extLst>
          </p:cNvPr>
          <p:cNvSpPr txBox="1"/>
          <p:nvPr/>
        </p:nvSpPr>
        <p:spPr>
          <a:xfrm>
            <a:off x="2308553" y="2607088"/>
            <a:ext cx="2347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dirty="0"/>
              <a:t>The path to goal is irrelevant; the goal state itself is the solution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State space: set of complete configs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Find final configs satisfying constraints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Local search algo: maintain single current best state and try to improve it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Advantages: very little/constant memory, and can find reasonable solutions in large state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660AD-EC9B-DD4E-A9B2-9EDFCB0ACA0A}"/>
              </a:ext>
            </a:extLst>
          </p:cNvPr>
          <p:cNvSpPr/>
          <p:nvPr/>
        </p:nvSpPr>
        <p:spPr>
          <a:xfrm>
            <a:off x="2330886" y="3755381"/>
            <a:ext cx="22252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u="sng" dirty="0"/>
              <a:t>Hill-climbing search</a:t>
            </a:r>
            <a:r>
              <a:rPr lang="en-US" sz="800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if highest-valued successor if better than current, update current.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Always terminate with a solution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Problem: can get stuck in local maximum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Non-guaranteed fixes: sideway moves, random restarts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069EE8-322B-A342-8705-2A14F80B2F18}"/>
              </a:ext>
            </a:extLst>
          </p:cNvPr>
          <p:cNvSpPr txBox="1"/>
          <p:nvPr/>
        </p:nvSpPr>
        <p:spPr>
          <a:xfrm>
            <a:off x="4507445" y="63008"/>
            <a:ext cx="2712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u="sng" dirty="0"/>
              <a:t>Winning Strategy</a:t>
            </a:r>
          </a:p>
          <a:p>
            <a:pPr marL="171450" indent="-171450">
              <a:buFontTx/>
              <a:buChar char="-"/>
            </a:pPr>
            <a:r>
              <a:rPr lang="en-SG" sz="800" dirty="0"/>
              <a:t>Let Vmax be the set of nodes controlled by the MAX player and </a:t>
            </a:r>
            <a:r>
              <a:rPr lang="en-SG" sz="800" dirty="0" err="1"/>
              <a:t>Vmin</a:t>
            </a:r>
            <a:r>
              <a:rPr lang="en-SG" sz="800" dirty="0"/>
              <a:t> be the set of nodes controlled by the MIN player. </a:t>
            </a:r>
          </a:p>
          <a:p>
            <a:pPr marL="171450" indent="-171450">
              <a:buFontTx/>
              <a:buChar char="-"/>
            </a:pPr>
            <a:r>
              <a:rPr lang="en-SG" sz="800" dirty="0"/>
              <a:t>A </a:t>
            </a:r>
            <a:r>
              <a:rPr lang="en-SG" sz="800" i="1" dirty="0"/>
              <a:t>strategy </a:t>
            </a:r>
            <a:r>
              <a:rPr lang="en-SG" sz="800" dirty="0"/>
              <a:t>for the MAX player is a mapping s1 : Vmax → V ; similarly, a strategy for the MIN player is a mapping s2 : </a:t>
            </a:r>
            <a:r>
              <a:rPr lang="en-SG" sz="800" dirty="0" err="1"/>
              <a:t>Vmin</a:t>
            </a:r>
            <a:r>
              <a:rPr lang="en-SG" sz="800" dirty="0"/>
              <a:t> → V. </a:t>
            </a:r>
          </a:p>
          <a:p>
            <a:pPr marL="171450" indent="-171450">
              <a:buFontTx/>
              <a:buChar char="-"/>
            </a:pPr>
            <a:r>
              <a:rPr lang="en-SG" sz="800" dirty="0"/>
              <a:t>A strategy s1* for player 1 is called winning if for any strategy s2 by player 2, the game ends with player 1 as the winner.</a:t>
            </a:r>
          </a:p>
          <a:p>
            <a:pPr marL="171450" indent="-171450">
              <a:buFontTx/>
              <a:buChar char="-"/>
            </a:pPr>
            <a:r>
              <a:rPr lang="en-SG" sz="800" dirty="0"/>
              <a:t>The leaves of the minimax tree are </a:t>
            </a:r>
            <a:r>
              <a:rPr lang="en-SG" sz="800" i="1" dirty="0"/>
              <a:t>payoff nodes</a:t>
            </a:r>
            <a:r>
              <a:rPr lang="en-SG" sz="800" dirty="0"/>
              <a:t>. There is a payoff a(v) ∈ R associated with each payoff node v. More formally, the utility of the MAX player from v is </a:t>
            </a:r>
            <a:r>
              <a:rPr lang="en-SG" sz="800" dirty="0" err="1"/>
              <a:t>umax</a:t>
            </a:r>
            <a:r>
              <a:rPr lang="en-SG" sz="800" dirty="0"/>
              <a:t>(v) = a(v) and the utility of the MIN player is </a:t>
            </a:r>
            <a:r>
              <a:rPr lang="en-SG" sz="800" dirty="0" err="1"/>
              <a:t>umin</a:t>
            </a:r>
            <a:r>
              <a:rPr lang="en-SG" sz="800" dirty="0"/>
              <a:t>(v) = −a(v). The utility of a player from a pair of strategies s1 ∈ S1,s2 ∈ S2 is simply the utility they receive by the leaf node reached when the strategy pair (s1 , s2 ) is played. </a:t>
            </a:r>
          </a:p>
          <a:p>
            <a:pPr marL="171450" indent="-171450">
              <a:buFontTx/>
              <a:buChar char="-"/>
            </a:pPr>
            <a:endParaRPr lang="en-SG" sz="800" dirty="0"/>
          </a:p>
          <a:p>
            <a:pPr marL="171450" indent="-171450">
              <a:buFontTx/>
              <a:buChar char="-"/>
            </a:pPr>
            <a:endParaRPr lang="en-SG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5B5667-BD7D-144B-8FD8-025180CC54CD}"/>
              </a:ext>
            </a:extLst>
          </p:cNvPr>
          <p:cNvSpPr txBox="1"/>
          <p:nvPr/>
        </p:nvSpPr>
        <p:spPr>
          <a:xfrm>
            <a:off x="2308552" y="4972084"/>
            <a:ext cx="22154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u="sng" dirty="0"/>
              <a:t>Game: Problem Formulation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Initial state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States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Players: Player(s) defines which player has the move in state s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Actions: Actions(s) returns the set of legal moves in s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Transition model: Result(s, a)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Terminal test Terminal(s) == true </a:t>
            </a:r>
            <a:r>
              <a:rPr lang="en-US" sz="800" dirty="0" err="1"/>
              <a:t>iff</a:t>
            </a:r>
            <a:r>
              <a:rPr lang="en-US" sz="800" dirty="0"/>
              <a:t> game end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Utility function Utility(s, p): final numeric value for a game that ends in terminal state s for player 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FCEF22-FDFA-5942-A1C3-9DB753BFD6D6}"/>
              </a:ext>
            </a:extLst>
          </p:cNvPr>
          <p:cNvSpPr txBox="1"/>
          <p:nvPr/>
        </p:nvSpPr>
        <p:spPr>
          <a:xfrm>
            <a:off x="4489701" y="2356063"/>
            <a:ext cx="271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u="sng" dirty="0"/>
              <a:t>Optimal Strategy at Node - Minimax</a:t>
            </a:r>
          </a:p>
          <a:p>
            <a:pPr marL="171450" indent="-171450">
              <a:buFontTx/>
              <a:buChar char="-"/>
            </a:pPr>
            <a:r>
              <a:rPr lang="en-SG" sz="800" dirty="0"/>
              <a:t>MAX chooses move to maximize the minimum payoff</a:t>
            </a:r>
          </a:p>
          <a:p>
            <a:pPr marL="171450" indent="-171450">
              <a:buFontTx/>
              <a:buChar char="-"/>
            </a:pPr>
            <a:r>
              <a:rPr lang="en-SG" sz="800" dirty="0"/>
              <a:t>MIN chooses move to minimize the maximum payoff</a:t>
            </a:r>
          </a:p>
        </p:txBody>
      </p: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2B62159F-D09C-4240-89B5-E5AAB66950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2864" y="2749136"/>
            <a:ext cx="2347783" cy="6763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F92FFA-6D15-114B-8DEC-338F7D04A2AC}"/>
                  </a:ext>
                </a:extLst>
              </p:cNvPr>
              <p:cNvSpPr txBox="1"/>
              <p:nvPr/>
            </p:nvSpPr>
            <p:spPr>
              <a:xfrm>
                <a:off x="4554729" y="3404054"/>
                <a:ext cx="2495918" cy="1936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SG" sz="800" dirty="0"/>
                  <a:t>Complete if game tree is finite</a:t>
                </a:r>
              </a:p>
              <a:p>
                <a:pPr marL="171450" indent="-171450">
                  <a:buFontTx/>
                  <a:buChar char="-"/>
                </a:pPr>
                <a:r>
                  <a:rPr lang="en-SG" sz="800" dirty="0"/>
                  <a:t>Optimal</a:t>
                </a:r>
              </a:p>
              <a:p>
                <a:pPr marL="171450" indent="-171450">
                  <a:buFontTx/>
                  <a:buChar char="-"/>
                </a:pPr>
                <a:r>
                  <a:rPr lang="en-SG" sz="800" dirty="0"/>
                  <a:t>Time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800" dirty="0"/>
              </a:p>
              <a:p>
                <a:pPr marL="171450" indent="-171450">
                  <a:buFontTx/>
                  <a:buChar char="-"/>
                </a:pPr>
                <a:r>
                  <a:rPr lang="en-SG" sz="800" dirty="0"/>
                  <a:t>Space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𝑏𝑚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800" dirty="0"/>
              </a:p>
              <a:p>
                <a:pPr marL="171450" indent="-171450">
                  <a:buFontTx/>
                  <a:buChar char="-"/>
                </a:pPr>
                <a:r>
                  <a:rPr lang="en-SG" sz="800" dirty="0"/>
                  <a:t>Returns a SPNE: best action at every choice node</a:t>
                </a:r>
              </a:p>
              <a:p>
                <a:r>
                  <a:rPr lang="en-SG" sz="800" dirty="0"/>
                  <a:t>Proof: by induction</a:t>
                </a:r>
              </a:p>
              <a:p>
                <a:pPr marL="171450" indent="-171450">
                  <a:buFontTx/>
                  <a:buChar char="-"/>
                </a:pPr>
                <a:r>
                  <a:rPr lang="en-SG" sz="800" dirty="0"/>
                  <a:t>Assume MINIMAX computes SPNE for all subtrees at height h-1. WLOG, consider node v at height h and assume this is a MAX node.</a:t>
                </a:r>
              </a:p>
              <a:p>
                <a:pPr marL="171450" indent="-171450">
                  <a:buFontTx/>
                  <a:buChar char="-"/>
                </a:pPr>
                <a:r>
                  <a:rPr lang="en-SG" sz="8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SG" sz="800" dirty="0"/>
                  <a:t> be the strategy outputted by MINIMAX,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800" dirty="0"/>
                  <a:t> another strategy by player 1 </a:t>
                </a:r>
              </a:p>
              <a:p>
                <a:pPr marL="171450" indent="-171450">
                  <a:buFontTx/>
                  <a:buChar char="-"/>
                </a:pPr>
                <a:r>
                  <a:rPr lang="en-SG" sz="800" dirty="0"/>
                  <a:t>Suppose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800" dirty="0"/>
                  <a:t> are the nodes chosen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SG" sz="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SG" sz="800" dirty="0"/>
              </a:p>
              <a:p>
                <a:pPr marL="171450" indent="-1714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80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F92FFA-6D15-114B-8DEC-338F7D04A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729" y="3404054"/>
                <a:ext cx="2495918" cy="19362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DDBDC3-ADFB-C844-99EF-52EAE016D392}"/>
                  </a:ext>
                </a:extLst>
              </p:cNvPr>
              <p:cNvSpPr txBox="1"/>
              <p:nvPr/>
            </p:nvSpPr>
            <p:spPr>
              <a:xfrm>
                <a:off x="7158321" y="88407"/>
                <a:ext cx="2684731" cy="226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800" u="sng" dirty="0"/>
                  <a:t>Alpha-beta pruning</a:t>
                </a:r>
              </a:p>
              <a:p>
                <a:pPr marL="171450" indent="-171450">
                  <a:buFontTx/>
                  <a:buChar char="-"/>
                </a:pPr>
                <a:r>
                  <a:rPr lang="en-SG" sz="800" dirty="0"/>
                  <a:t>Maintain a lower bound alpha and upper bound beta of the values of MAX’s and MIN’s nodes seen thus far</a:t>
                </a:r>
              </a:p>
              <a:p>
                <a:pPr marL="171450" indent="-171450">
                  <a:buFontTx/>
                  <a:buChar char="-"/>
                </a:pPr>
                <a:r>
                  <a:rPr lang="en-SG" sz="800" dirty="0"/>
                  <a:t>MAX node n: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800" dirty="0"/>
                  <a:t> = highest observed value found on path from n; initially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endParaRPr lang="en-SG" sz="800" dirty="0"/>
              </a:p>
              <a:p>
                <a:pPr marL="171450" indent="-171450">
                  <a:buFontTx/>
                  <a:buChar char="-"/>
                </a:pPr>
                <a:r>
                  <a:rPr lang="en-SG" sz="800" dirty="0"/>
                  <a:t>MIN node n: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800" dirty="0"/>
                  <a:t> = lowest observed value found on path from n; initially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=+∞</m:t>
                    </m:r>
                  </m:oMath>
                </a14:m>
                <a:endParaRPr lang="en-SG" sz="800" dirty="0"/>
              </a:p>
              <a:p>
                <a:pPr marL="171450" indent="-171450">
                  <a:buFontTx/>
                  <a:buChar char="-"/>
                </a:pPr>
                <a:r>
                  <a:rPr lang="en-SG" sz="800" dirty="0"/>
                  <a:t>Given a MIN node n, stop searching below n if there is some MAX ancestor </a:t>
                </a:r>
                <a:r>
                  <a:rPr lang="en-SG" sz="800" dirty="0" err="1"/>
                  <a:t>i</a:t>
                </a:r>
                <a:r>
                  <a:rPr lang="en-SG" sz="800" dirty="0"/>
                  <a:t> of n with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800" dirty="0"/>
              </a:p>
              <a:p>
                <a:pPr marL="171450" indent="-171450">
                  <a:buFontTx/>
                  <a:buChar char="-"/>
                </a:pPr>
                <a:r>
                  <a:rPr lang="en-SG" sz="800" dirty="0"/>
                  <a:t>Given a MAX node n, stop searching below n if there is some MIN ancestor </a:t>
                </a:r>
                <a:r>
                  <a:rPr lang="en-SG" sz="800" dirty="0" err="1"/>
                  <a:t>i</a:t>
                </a:r>
                <a:r>
                  <a:rPr lang="en-SG" sz="800" dirty="0"/>
                  <a:t> of n with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800" dirty="0"/>
              </a:p>
              <a:p>
                <a:pPr marL="171450" indent="-171450">
                  <a:buFontTx/>
                  <a:buChar char="-"/>
                </a:pPr>
                <a:r>
                  <a:rPr lang="en-SG" sz="800" dirty="0"/>
                  <a:t>Pruning never affects the final outcome i.e. it leaves at least one  strategy played in a Nash Equilibrium; however, alpha-beta pruning cannot be used to find SPNE.</a:t>
                </a:r>
              </a:p>
              <a:p>
                <a:pPr marL="171450" indent="-171450">
                  <a:buFontTx/>
                  <a:buChar char="-"/>
                </a:pPr>
                <a:r>
                  <a:rPr lang="en-SG" sz="800" dirty="0"/>
                  <a:t>Time: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SG" sz="800" dirty="0"/>
                  <a:t> for perfect ordering,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SG" sz="800" dirty="0"/>
                  <a:t> for random ordering when b &lt; 1000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DDBDC3-ADFB-C844-99EF-52EAE016D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321" y="88407"/>
                <a:ext cx="2684731" cy="22626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B794DC6-734E-0A44-A19C-4F53B53D383E}"/>
              </a:ext>
            </a:extLst>
          </p:cNvPr>
          <p:cNvSpPr txBox="1"/>
          <p:nvPr/>
        </p:nvSpPr>
        <p:spPr>
          <a:xfrm>
            <a:off x="7170314" y="2326031"/>
            <a:ext cx="2876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u="sng" dirty="0"/>
              <a:t>Evaluation function and cut-off test</a:t>
            </a:r>
          </a:p>
          <a:p>
            <a:pPr marL="171450" indent="-171450">
              <a:buFontTx/>
              <a:buChar char="-"/>
            </a:pPr>
            <a:r>
              <a:rPr lang="en-SG" sz="800" dirty="0"/>
              <a:t>Evaluation function: estimated expected utility of state</a:t>
            </a:r>
          </a:p>
          <a:p>
            <a:pPr marL="171450" indent="-171450">
              <a:buFontTx/>
              <a:buChar char="-"/>
            </a:pPr>
            <a:r>
              <a:rPr lang="en-SG" sz="800" dirty="0"/>
              <a:t>Cut-off test: depth limit</a:t>
            </a:r>
          </a:p>
          <a:p>
            <a:pPr marL="171450" indent="-171450">
              <a:buFontTx/>
              <a:buChar char="-"/>
            </a:pPr>
            <a:r>
              <a:rPr lang="en-SG" sz="800" dirty="0"/>
              <a:t>Heuristic minimax value: run minimax until depth d, then start evaluation function to choose nodes</a:t>
            </a:r>
          </a:p>
        </p:txBody>
      </p:sp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9FE8BC1F-6CF6-884C-AD94-77399ED804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7801" y="3019123"/>
            <a:ext cx="2570245" cy="40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1055</TotalTime>
  <Words>1844</Words>
  <Application>Microsoft Office PowerPoint</Application>
  <PresentationFormat>A4 Paper (210x297 mm)</PresentationFormat>
  <Paragraphs>160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Tran</dc:creator>
  <cp:lastModifiedBy>Nick Toh</cp:lastModifiedBy>
  <cp:revision>5</cp:revision>
  <dcterms:created xsi:type="dcterms:W3CDTF">2021-02-26T19:14:49Z</dcterms:created>
  <dcterms:modified xsi:type="dcterms:W3CDTF">2021-03-05T14:12:20Z</dcterms:modified>
</cp:coreProperties>
</file>