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  <p:embeddedFont>
      <p:font typeface="Bell M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60BE49-9D04-4ABC-AF33-88109CE15EA5}">
  <a:tblStyle styleId="{E060BE49-9D04-4ABC-AF33-88109CE15E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-bold.fntdata"/><Relationship Id="rId21" Type="http://schemas.openxmlformats.org/officeDocument/2006/relationships/font" Target="fonts/Play-regular.fntdata"/><Relationship Id="rId24" Type="http://schemas.openxmlformats.org/officeDocument/2006/relationships/font" Target="fonts/BellMT-bold.fntdata"/><Relationship Id="rId23" Type="http://schemas.openxmlformats.org/officeDocument/2006/relationships/font" Target="fonts/BellM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llMT-boldItalic.fntdata"/><Relationship Id="rId25" Type="http://schemas.openxmlformats.org/officeDocument/2006/relationships/font" Target="fonts/BellM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796189e14_1_9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kostas</a:t>
            </a:r>
            <a:endParaRPr/>
          </a:p>
        </p:txBody>
      </p:sp>
      <p:sp>
        <p:nvSpPr>
          <p:cNvPr id="250" name="Google Shape;250;g32796189e14_1_9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796189e14_1_9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Nikita</a:t>
            </a:r>
            <a:endParaRPr/>
          </a:p>
        </p:txBody>
      </p:sp>
      <p:sp>
        <p:nvSpPr>
          <p:cNvPr id="259" name="Google Shape;259;g32796189e14_1_9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796189e14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Nikos</a:t>
            </a:r>
            <a:endParaRPr/>
          </a:p>
        </p:txBody>
      </p:sp>
      <p:sp>
        <p:nvSpPr>
          <p:cNvPr id="266" name="Google Shape;266;g32796189e14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796189e14_8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Nikos</a:t>
            </a:r>
            <a:endParaRPr/>
          </a:p>
        </p:txBody>
      </p:sp>
      <p:sp>
        <p:nvSpPr>
          <p:cNvPr id="283" name="Google Shape;283;g32796189e14_8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kostas</a:t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796189e14_1_10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2796189e14_1_10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796189e14_1_7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140" name="Google Shape;140;g32796189e14_1_7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796189e14_1_9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Kostas</a:t>
            </a:r>
            <a:endParaRPr/>
          </a:p>
        </p:txBody>
      </p:sp>
      <p:sp>
        <p:nvSpPr>
          <p:cNvPr id="162" name="Google Shape;162;g32796189e14_1_9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796189e14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Kostas</a:t>
            </a:r>
            <a:endParaRPr/>
          </a:p>
        </p:txBody>
      </p:sp>
      <p:sp>
        <p:nvSpPr>
          <p:cNvPr id="178" name="Google Shape;178;g32796189e14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Nikita</a:t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</a:t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s://www.deviantart.com/swapnilnarendra/art/My-Favorite-Films-Collage-139575978" TargetMode="External"/><Relationship Id="rId5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bpedia.org/ontolog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24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6890" r="26689" t="65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>
            <p:ph type="ctr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lang="en-US" sz="3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Knowledge and </a:t>
            </a:r>
            <a:br>
              <a:rPr lang="en-US" sz="3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36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Data Engineering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371094" y="2718054"/>
            <a:ext cx="3438906" cy="320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 u="sng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Project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Movie Recommendation</a:t>
            </a:r>
            <a:endParaRPr/>
          </a:p>
          <a:p>
            <a:pPr indent="12700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 u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Nikita Aksjonov</a:t>
            </a:r>
            <a:endParaRPr b="0" i="0" sz="2000" u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 u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Nikos Kessidis</a:t>
            </a:r>
            <a:endParaRPr b="0" i="0" sz="2000" u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 u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Bar Melinarskiy</a:t>
            </a:r>
            <a:endParaRPr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 u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Konstantinos Zavantias</a:t>
            </a:r>
            <a:endParaRPr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033764" y="6657945"/>
            <a:ext cx="3158236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Αυτή η φωτογραφία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από Άγνωστος συντάκτης με άδεια χρήσης </a:t>
            </a: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CC BY-SA-NC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0" y="-5700"/>
            <a:ext cx="12192000" cy="1271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 txBox="1"/>
          <p:nvPr>
            <p:ph type="title"/>
          </p:nvPr>
        </p:nvSpPr>
        <p:spPr>
          <a:xfrm>
            <a:off x="1156851" y="637762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FINDING SIMILAR MOVIES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0" y="1410301"/>
            <a:ext cx="12192000" cy="544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362450" y="1287500"/>
            <a:ext cx="5937600" cy="5523900"/>
          </a:xfrm>
          <a:prstGeom prst="rect">
            <a:avLst/>
          </a:prstGeom>
          <a:solidFill>
            <a:srgbClr val="783F0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PREFIX dbo: &lt;</a:t>
            </a:r>
            <a:r>
              <a:rPr lang="en-US" sz="1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http://dbpedia.org/ontology/</a:t>
            </a:r>
            <a:r>
              <a:rPr lang="en-US" sz="1100">
                <a:solidFill>
                  <a:schemeClr val="lt1"/>
                </a:solidFill>
              </a:rPr>
              <a:t>&gt;   PREFIX dbr: &lt;http://dbpedia.org/resource/&gt;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SELECT DISTINCT ?movie ?title ?plotEmbedding ?similarityScore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WHERE {{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BIND({movie_uri} AS ?targetMovie)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?movie rdf:type dbo:Film ;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   rdfs:label ?title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OPTIONAL {{ ?movie dbo:plotEmbedding ?plotEmbedding . }}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OPTIONAL {{ 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?movie dbo:genre ?genre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?targetMovie dbo:genre ?genre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BIND(10 AS ?genreWeight)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}}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OPTIONAL {{ 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?movie dbo:starring ?actor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?targetMovie dbo:starring ?actor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BIND(6 AS ?actorWeight)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}}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OPTIONAL {{ 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?movie dbo:director ?director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?targetMovie dbo:director ?director .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BIND(5 AS ?directorWeight)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}}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BIND(COALESCE(?genreWeight, 0) +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 COALESCE(?actorWeight, 0) +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     COALESCE(?directorWeight, 0) AS ?similarityScore)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    FILTER (?movie != ?targetMovie)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}}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GROUP BY ?movie ?title ?similarityScore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HAVING (?similarityScore &gt; 0)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ORDER BY DESC(?similarityScore)</a:t>
            </a:r>
            <a:endParaRPr sz="11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LIMIT {self.limit}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294925" y="1934450"/>
            <a:ext cx="36219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Bell MT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Fetch properties of a target movie given its URI</a:t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Bell MT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Calculate weighted counts for shared properties (e.g., genres, actors)</a:t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Bell MT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Select similar movies with score &gt; 0</a:t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1156851" y="637762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UI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263" name="Google Shape;2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1200"/>
            <a:ext cx="12192001" cy="52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1156851" y="637762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Performance metrics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0" y="1688641"/>
            <a:ext cx="12192000" cy="51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1155549" y="2217350"/>
            <a:ext cx="42939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700">
                <a:latin typeface="Bell MT"/>
                <a:ea typeface="Bell MT"/>
                <a:cs typeface="Bell MT"/>
                <a:sym typeface="Bell MT"/>
              </a:rPr>
              <a:t>Specifications</a:t>
            </a:r>
            <a:r>
              <a:rPr lang="en-US" sz="2700">
                <a:latin typeface="Bell MT"/>
                <a:ea typeface="Bell MT"/>
                <a:cs typeface="Bell MT"/>
                <a:sym typeface="Bell MT"/>
              </a:rPr>
              <a:t> </a:t>
            </a:r>
            <a:endParaRPr sz="2700">
              <a:latin typeface="Bell MT"/>
              <a:ea typeface="Bell MT"/>
              <a:cs typeface="Bell MT"/>
              <a:sym typeface="Bell MT"/>
            </a:endParaRPr>
          </a:p>
          <a:p>
            <a:pPr indent="-7620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7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675" y="1792563"/>
            <a:ext cx="1121626" cy="11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1155550" y="3102513"/>
            <a:ext cx="36288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Bell MT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6-core CPU, 3.6 GHz</a:t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Bell MT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16GB</a:t>
            </a: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 RAM</a:t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Bell MT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Windows 10 OS</a:t>
            </a:r>
            <a:endParaRPr b="1" sz="21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6811449" y="2217350"/>
            <a:ext cx="42939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900">
                <a:latin typeface="Bell MT"/>
                <a:ea typeface="Bell MT"/>
                <a:cs typeface="Bell MT"/>
                <a:sym typeface="Bell MT"/>
              </a:rPr>
              <a:t>Metrics</a:t>
            </a:r>
            <a:endParaRPr sz="2900">
              <a:latin typeface="Bell MT"/>
              <a:ea typeface="Bell MT"/>
              <a:cs typeface="Bell MT"/>
              <a:sym typeface="Bell MT"/>
            </a:endParaRPr>
          </a:p>
          <a:p>
            <a:pPr indent="-76200" lvl="0" marL="1143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9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5" name="Google Shape;275;p24"/>
          <p:cNvSpPr txBox="1"/>
          <p:nvPr>
            <p:ph idx="1" type="body"/>
          </p:nvPr>
        </p:nvSpPr>
        <p:spPr>
          <a:xfrm>
            <a:off x="6811450" y="3102513"/>
            <a:ext cx="3628800" cy="29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Bell MT"/>
              <a:buChar char="❖"/>
            </a:pPr>
            <a:r>
              <a:rPr b="1" lang="en-US" sz="2200">
                <a:latin typeface="Bell MT"/>
                <a:ea typeface="Bell MT"/>
                <a:cs typeface="Bell MT"/>
                <a:sym typeface="Bell MT"/>
              </a:rPr>
              <a:t>CPU usage </a:t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Bell MT"/>
              <a:buChar char="❖"/>
            </a:pPr>
            <a:r>
              <a:rPr b="1" lang="en-US" sz="2200">
                <a:latin typeface="Bell MT"/>
                <a:ea typeface="Bell MT"/>
                <a:cs typeface="Bell MT"/>
                <a:sym typeface="Bell MT"/>
              </a:rPr>
              <a:t>Memory usage</a:t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Bell MT"/>
              <a:buChar char="❖"/>
            </a:pPr>
            <a:r>
              <a:rPr b="1" lang="en-US" sz="2200">
                <a:latin typeface="Bell MT"/>
                <a:ea typeface="Bell MT"/>
                <a:cs typeface="Bell MT"/>
                <a:sym typeface="Bell MT"/>
              </a:rPr>
              <a:t>Response time Rest/UI</a:t>
            </a:r>
            <a:endParaRPr b="1" sz="22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4950" y="3112049"/>
            <a:ext cx="633925" cy="6339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4950" y="4064125"/>
            <a:ext cx="633925" cy="6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4950" y="5016200"/>
            <a:ext cx="633925" cy="6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/>
          <p:nvPr/>
        </p:nvSpPr>
        <p:spPr>
          <a:xfrm>
            <a:off x="629350" y="1792575"/>
            <a:ext cx="4681200" cy="4384500"/>
          </a:xfrm>
          <a:prstGeom prst="rect">
            <a:avLst/>
          </a:prstGeom>
          <a:noFill/>
          <a:ln cap="flat" cmpd="sng" w="28575">
            <a:solidFill>
              <a:srgbClr val="0598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6617800" y="1792575"/>
            <a:ext cx="4681200" cy="4384500"/>
          </a:xfrm>
          <a:prstGeom prst="rect">
            <a:avLst/>
          </a:prstGeom>
          <a:noFill/>
          <a:ln cap="flat" cmpd="sng" w="28575">
            <a:solidFill>
              <a:srgbClr val="0598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 txBox="1"/>
          <p:nvPr>
            <p:ph type="title"/>
          </p:nvPr>
        </p:nvSpPr>
        <p:spPr>
          <a:xfrm>
            <a:off x="1156851" y="637762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Performance metrics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0" y="1688641"/>
            <a:ext cx="12192000" cy="51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1156851" y="2010758"/>
            <a:ext cx="4572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931100" y="26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{E060BE49-9D04-4ABC-AF33-88109CE15EA5}</a:tableStyleId>
              </a:tblPr>
              <a:tblGrid>
                <a:gridCol w="2065950"/>
                <a:gridCol w="2065950"/>
                <a:gridCol w="2065950"/>
                <a:gridCol w="2065950"/>
                <a:gridCol w="2065950"/>
              </a:tblGrid>
              <a:tr h="74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Max. movies shown </a:t>
                      </a:r>
                      <a:r>
                        <a:rPr lang="en-US" sz="1550">
                          <a:solidFill>
                            <a:schemeClr val="dk1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\ Metrics</a:t>
                      </a:r>
                      <a:endParaRPr sz="16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CPU</a:t>
                      </a:r>
                      <a:endParaRPr b="1" sz="28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Memory</a:t>
                      </a:r>
                      <a:endParaRPr b="1" sz="28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Time (Rest)</a:t>
                      </a:r>
                      <a:endParaRPr b="1" sz="28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Time (UI)</a:t>
                      </a:r>
                      <a:endParaRPr b="1" sz="28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</a:tr>
              <a:tr h="74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1 movie</a:t>
                      </a:r>
                      <a:endParaRPr b="1" sz="27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5%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250 MB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&lt;50 ms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200 ms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</a:tr>
              <a:tr h="74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5 movies</a:t>
                      </a:r>
                      <a:endParaRPr b="1" sz="27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~5%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300 MB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50 ms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200 ms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</a:tr>
              <a:tr h="74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15 movies</a:t>
                      </a:r>
                      <a:endParaRPr b="1" sz="27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5-10%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400 MB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&lt;100 ms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100">
                          <a:solidFill>
                            <a:schemeClr val="dk1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~300 ms</a:t>
                      </a:r>
                      <a:endParaRPr sz="21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 txBox="1"/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LIMITATIONS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0" y="1688629"/>
            <a:ext cx="12192000" cy="51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26"/>
          <p:cNvGrpSpPr/>
          <p:nvPr/>
        </p:nvGrpSpPr>
        <p:grpSpPr>
          <a:xfrm>
            <a:off x="3904028" y="1729838"/>
            <a:ext cx="4394144" cy="5086883"/>
            <a:chOff x="1695514" y="9818"/>
            <a:chExt cx="4741200" cy="5374982"/>
          </a:xfrm>
        </p:grpSpPr>
        <p:sp>
          <p:nvSpPr>
            <p:cNvPr id="298" name="Google Shape;298;p26"/>
            <p:cNvSpPr/>
            <p:nvPr/>
          </p:nvSpPr>
          <p:spPr>
            <a:xfrm>
              <a:off x="1872826" y="220133"/>
              <a:ext cx="4368800" cy="1517226"/>
            </a:xfrm>
            <a:prstGeom prst="ellipse">
              <a:avLst/>
            </a:prstGeom>
            <a:solidFill>
              <a:srgbClr val="BAC4CC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640666" y="3935306"/>
              <a:ext cx="846666" cy="541866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A9B5C0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031999" y="4368800"/>
              <a:ext cx="40640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1" name="Google Shape;301;p26"/>
            <p:cNvSpPr txBox="1"/>
            <p:nvPr/>
          </p:nvSpPr>
          <p:spPr>
            <a:xfrm>
              <a:off x="2031999" y="4368800"/>
              <a:ext cx="4064000" cy="10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700">
                  <a:solidFill>
                    <a:schemeClr val="dk1"/>
                  </a:solidFill>
                  <a:latin typeface="Bell MT"/>
                  <a:ea typeface="Bell MT"/>
                  <a:cs typeface="Bell MT"/>
                  <a:sym typeface="Bell MT"/>
                </a:rPr>
                <a:t>Complex Similarity Measure &amp; Dataset</a:t>
              </a:r>
              <a:endParaRPr sz="27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3461173" y="1854538"/>
              <a:ext cx="1524000" cy="1524000"/>
            </a:xfrm>
            <a:prstGeom prst="ellipse">
              <a:avLst/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3" name="Google Shape;303;p26"/>
            <p:cNvSpPr txBox="1"/>
            <p:nvPr/>
          </p:nvSpPr>
          <p:spPr>
            <a:xfrm>
              <a:off x="3684358" y="2077723"/>
              <a:ext cx="1077630" cy="1077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Multi-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Similarity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370666" y="711200"/>
              <a:ext cx="1524000" cy="1524000"/>
            </a:xfrm>
            <a:prstGeom prst="ellipse">
              <a:avLst/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5" name="Google Shape;305;p26"/>
            <p:cNvSpPr txBox="1"/>
            <p:nvPr/>
          </p:nvSpPr>
          <p:spPr>
            <a:xfrm>
              <a:off x="2593851" y="934385"/>
              <a:ext cx="1077630" cy="1077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Dynamic Input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410315" y="480378"/>
              <a:ext cx="1524000" cy="1524000"/>
            </a:xfrm>
            <a:prstGeom prst="ellipse">
              <a:avLst/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7" name="Google Shape;307;p26"/>
            <p:cNvSpPr txBox="1"/>
            <p:nvPr/>
          </p:nvSpPr>
          <p:spPr>
            <a:xfrm>
              <a:off x="4633500" y="703563"/>
              <a:ext cx="1077630" cy="1077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Multi-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lingual</a:t>
              </a: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 Support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1695514" y="9818"/>
              <a:ext cx="4741200" cy="3793200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902" y="30000"/>
                  </a:moveTo>
                  <a:lnTo>
                    <a:pt x="4902" y="30000"/>
                  </a:lnTo>
                  <a:cubicBezTo>
                    <a:pt x="4902" y="43255"/>
                    <a:pt x="29570" y="54000"/>
                    <a:pt x="60000" y="54000"/>
                  </a:cubicBezTo>
                  <a:cubicBezTo>
                    <a:pt x="90430" y="54000"/>
                    <a:pt x="115098" y="43255"/>
                    <a:pt x="115098" y="30000"/>
                  </a:cubicBezTo>
                  <a:cubicBezTo>
                    <a:pt x="115098" y="16745"/>
                    <a:pt x="90430" y="6000"/>
                    <a:pt x="60000" y="6000"/>
                  </a:cubicBezTo>
                  <a:cubicBezTo>
                    <a:pt x="29570" y="6000"/>
                    <a:pt x="4902" y="16745"/>
                    <a:pt x="4902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12700">
              <a:solidFill>
                <a:srgbClr val="0C0C0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/>
          <p:nvPr/>
        </p:nvSpPr>
        <p:spPr>
          <a:xfrm>
            <a:off x="0" y="376352"/>
            <a:ext cx="12192000" cy="648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of a woman with the words thanks for listening shameless on the bottom (Provided by Tenor)" id="314" name="Google Shape;314;p27"/>
          <p:cNvPicPr preferRelativeResize="0"/>
          <p:nvPr/>
        </p:nvPicPr>
        <p:blipFill rotWithShape="1">
          <a:blip r:embed="rId3">
            <a:alphaModFix/>
          </a:blip>
          <a:srcRect b="10015" l="0" r="0" t="0"/>
          <a:stretch/>
        </p:blipFill>
        <p:spPr>
          <a:xfrm>
            <a:off x="2364525" y="806125"/>
            <a:ext cx="6436550" cy="57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PROJECT OBJECTIVE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1155548" y="2217343"/>
            <a:ext cx="9880893" cy="39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Personalized Movie Recommendation System 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Direct Interaction with Knowledge Graph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Semantic Web Technologies Integration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User-Friendly Web Interface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58000">
              <a:srgbClr val="FEFEFE"/>
            </a:gs>
            <a:gs pos="59503">
              <a:srgbClr val="FFFFFF"/>
            </a:gs>
            <a:gs pos="67000">
              <a:schemeClr val="lt1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TECHNICAL IMPLEMENTATION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1688641"/>
            <a:ext cx="12192000" cy="51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50" y="3396380"/>
            <a:ext cx="2023975" cy="8515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850" y="4399299"/>
            <a:ext cx="1694350" cy="16943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38007" l="0" r="0" t="37667"/>
          <a:stretch/>
        </p:blipFill>
        <p:spPr>
          <a:xfrm>
            <a:off x="4395913" y="3590142"/>
            <a:ext cx="2534300" cy="616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6500" y="4384938"/>
            <a:ext cx="2023975" cy="17230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8093850" y="2211075"/>
            <a:ext cx="3684600" cy="4302300"/>
          </a:xfrm>
          <a:prstGeom prst="rect">
            <a:avLst/>
          </a:prstGeom>
          <a:noFill/>
          <a:ln cap="flat" cmpd="sng" w="9525">
            <a:solidFill>
              <a:srgbClr val="3F4F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4407" y="3417425"/>
            <a:ext cx="3249841" cy="9001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4146800" y="2211075"/>
            <a:ext cx="3340200" cy="4302300"/>
          </a:xfrm>
          <a:prstGeom prst="rect">
            <a:avLst/>
          </a:prstGeom>
          <a:noFill/>
          <a:ln cap="flat" cmpd="sng" w="9525">
            <a:solidFill>
              <a:srgbClr val="0598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85287" y="4395976"/>
            <a:ext cx="1901750" cy="190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72950" y="2313825"/>
            <a:ext cx="883124" cy="75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333937" y="2211075"/>
            <a:ext cx="3340200" cy="4302300"/>
          </a:xfrm>
          <a:prstGeom prst="rect">
            <a:avLst/>
          </a:prstGeom>
          <a:noFill/>
          <a:ln cap="flat" cmpd="sng" w="9525">
            <a:solidFill>
              <a:srgbClr val="0598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6802" y="2241500"/>
            <a:ext cx="995473" cy="8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14000" y="2265775"/>
            <a:ext cx="995475" cy="8515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124" name="Google Shape;124;p15"/>
          <p:cNvCxnSpPr/>
          <p:nvPr/>
        </p:nvCxnSpPr>
        <p:spPr>
          <a:xfrm>
            <a:off x="3234450" y="4731675"/>
            <a:ext cx="1167600" cy="90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7269641" y="4731675"/>
            <a:ext cx="1167600" cy="90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1151751" y="481087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DATA MINING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0" y="2061599"/>
            <a:ext cx="3566036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519603" y="2989055"/>
            <a:ext cx="287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9000"/>
                </a:solidFill>
                <a:latin typeface="Bell MT"/>
                <a:ea typeface="Bell MT"/>
                <a:cs typeface="Bell MT"/>
                <a:sym typeface="Bell MT"/>
              </a:rPr>
              <a:t>Remote </a:t>
            </a:r>
            <a:r>
              <a:rPr lang="en-US" sz="2800">
                <a:solidFill>
                  <a:srgbClr val="BF9000"/>
                </a:solidFill>
                <a:latin typeface="Bell MT"/>
                <a:ea typeface="Bell MT"/>
                <a:cs typeface="Bell MT"/>
                <a:sym typeface="Bell MT"/>
              </a:rPr>
              <a:t>endpoint</a:t>
            </a:r>
            <a:endParaRPr sz="2800">
              <a:solidFill>
                <a:srgbClr val="BF900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68" y="4678447"/>
            <a:ext cx="1599004" cy="7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70865" y="5348830"/>
            <a:ext cx="287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SPARQLWrapper </a:t>
            </a:r>
            <a:endParaRPr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350" y="4678450"/>
            <a:ext cx="1771575" cy="177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6"/>
          <p:cNvCxnSpPr/>
          <p:nvPr/>
        </p:nvCxnSpPr>
        <p:spPr>
          <a:xfrm>
            <a:off x="1672553" y="3512255"/>
            <a:ext cx="1077000" cy="1166100"/>
          </a:xfrm>
          <a:prstGeom prst="straightConnector1">
            <a:avLst/>
          </a:prstGeom>
          <a:noFill/>
          <a:ln cap="flat" cmpd="sng" w="28575">
            <a:solidFill>
              <a:srgbClr val="0942A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type="title"/>
          </p:nvPr>
        </p:nvSpPr>
        <p:spPr>
          <a:xfrm>
            <a:off x="1151751" y="481087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DATA MINING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00" y="2061599"/>
            <a:ext cx="3566036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519603" y="2989055"/>
            <a:ext cx="287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F9000"/>
                </a:solidFill>
                <a:latin typeface="Bell MT"/>
                <a:ea typeface="Bell MT"/>
                <a:cs typeface="Bell MT"/>
                <a:sym typeface="Bell MT"/>
              </a:rPr>
              <a:t>Remote endpoint</a:t>
            </a:r>
            <a:endParaRPr sz="2800">
              <a:solidFill>
                <a:srgbClr val="BF900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68" y="4678447"/>
            <a:ext cx="1599004" cy="7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70865" y="5348830"/>
            <a:ext cx="287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SPARQLWrapper </a:t>
            </a:r>
            <a:endParaRPr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9348552" y="2357060"/>
            <a:ext cx="2711996" cy="3054983"/>
            <a:chOff x="5632317" y="1189775"/>
            <a:chExt cx="3305700" cy="3483050"/>
          </a:xfrm>
        </p:grpSpPr>
        <p:sp>
          <p:nvSpPr>
            <p:cNvPr id="149" name="Google Shape;149;p1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  Leading Studios</a:t>
              </a:r>
              <a:endParaRPr sz="20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Bell MT"/>
                  <a:ea typeface="Bell MT"/>
                  <a:cs typeface="Bell MT"/>
                  <a:sym typeface="Bell MT"/>
                </a:rPr>
                <a:t>Retrieve movies</a:t>
              </a:r>
              <a:r>
                <a:rPr b="1" lang="en-US" sz="1700">
                  <a:latin typeface="Bell MT"/>
                  <a:ea typeface="Bell MT"/>
                  <a:cs typeface="Bell MT"/>
                  <a:sym typeface="Bell MT"/>
                </a:rPr>
                <a:t> </a:t>
              </a:r>
              <a:r>
                <a:rPr lang="en-US" sz="1700">
                  <a:latin typeface="Bell MT"/>
                  <a:ea typeface="Bell MT"/>
                  <a:cs typeface="Bell MT"/>
                  <a:sym typeface="Bell MT"/>
                </a:rPr>
                <a:t>based on</a:t>
              </a:r>
              <a:r>
                <a:rPr b="1" lang="en-US" sz="1700">
                  <a:latin typeface="Bell MT"/>
                  <a:ea typeface="Bell MT"/>
                  <a:cs typeface="Bell MT"/>
                  <a:sym typeface="Bell MT"/>
                </a:rPr>
                <a:t> </a:t>
              </a:r>
              <a:r>
                <a:rPr lang="en-US" sz="1700">
                  <a:latin typeface="Bell MT"/>
                  <a:ea typeface="Bell MT"/>
                  <a:cs typeface="Bell MT"/>
                  <a:sym typeface="Bell MT"/>
                </a:rPr>
                <a:t>the </a:t>
              </a:r>
              <a:r>
                <a:rPr b="1" lang="en-US" sz="1700">
                  <a:latin typeface="Bell MT"/>
                  <a:ea typeface="Bell MT"/>
                  <a:cs typeface="Bell MT"/>
                  <a:sym typeface="Bell MT"/>
                </a:rPr>
                <a:t>most common production companies </a:t>
              </a:r>
              <a:r>
                <a:rPr lang="en-US" sz="1700">
                  <a:latin typeface="Bell MT"/>
                  <a:ea typeface="Bell MT"/>
                  <a:cs typeface="Bell MT"/>
                  <a:sym typeface="Bell MT"/>
                </a:rPr>
                <a:t>(ranked by the number of movies produced)</a:t>
              </a:r>
              <a:endParaRPr sz="1700"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4727799" y="2357248"/>
            <a:ext cx="2909877" cy="3054795"/>
            <a:chOff x="0" y="1189989"/>
            <a:chExt cx="3546900" cy="3482836"/>
          </a:xfrm>
        </p:grpSpPr>
        <p:sp>
          <p:nvSpPr>
            <p:cNvPr id="152" name="Google Shape;152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Temporal</a:t>
              </a:r>
              <a:endParaRPr sz="20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040C28"/>
                  </a:solidFill>
                  <a:highlight>
                    <a:srgbClr val="FFFFFF"/>
                  </a:highlight>
                  <a:latin typeface="Bell MT"/>
                  <a:ea typeface="Bell MT"/>
                  <a:cs typeface="Bell MT"/>
                  <a:sym typeface="Bell MT"/>
                </a:rPr>
                <a:t>Retrieve movies </a:t>
              </a:r>
              <a:r>
                <a:rPr b="1" lang="en-US" sz="1700">
                  <a:solidFill>
                    <a:srgbClr val="040C28"/>
                  </a:solidFill>
                  <a:highlight>
                    <a:srgbClr val="FFFFFF"/>
                  </a:highlight>
                  <a:latin typeface="Bell MT"/>
                  <a:ea typeface="Bell MT"/>
                  <a:cs typeface="Bell MT"/>
                  <a:sym typeface="Bell MT"/>
                </a:rPr>
                <a:t>released from 1990 to the present</a:t>
              </a:r>
              <a:endParaRPr b="1" sz="1800"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7143224" y="2357060"/>
            <a:ext cx="2711996" cy="3054983"/>
            <a:chOff x="2944204" y="1189775"/>
            <a:chExt cx="3305700" cy="3483050"/>
          </a:xfrm>
        </p:grpSpPr>
        <p:sp>
          <p:nvSpPr>
            <p:cNvPr id="155" name="Google Shape;155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Bell MT"/>
                  <a:ea typeface="Bell MT"/>
                  <a:cs typeface="Bell MT"/>
                  <a:sym typeface="Bell MT"/>
                </a:rPr>
                <a:t>Popularity</a:t>
              </a:r>
              <a:endParaRPr sz="2000">
                <a:solidFill>
                  <a:srgbClr val="FFFFFF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56" name="Google Shape;156;p17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latin typeface="Bell MT"/>
                  <a:ea typeface="Bell MT"/>
                  <a:cs typeface="Bell MT"/>
                  <a:sym typeface="Bell MT"/>
                </a:rPr>
                <a:t>Fetch </a:t>
              </a:r>
              <a:r>
                <a:rPr b="1" lang="en-US" sz="1700">
                  <a:latin typeface="Bell MT"/>
                  <a:ea typeface="Bell MT"/>
                  <a:cs typeface="Bell MT"/>
                  <a:sym typeface="Bell MT"/>
                </a:rPr>
                <a:t>well-known movies by title</a:t>
              </a:r>
              <a:endParaRPr b="1" sz="1700"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350" y="4678450"/>
            <a:ext cx="1771575" cy="177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7"/>
          <p:cNvCxnSpPr/>
          <p:nvPr/>
        </p:nvCxnSpPr>
        <p:spPr>
          <a:xfrm>
            <a:off x="1672553" y="3512255"/>
            <a:ext cx="1077000" cy="1166100"/>
          </a:xfrm>
          <a:prstGeom prst="straightConnector1">
            <a:avLst/>
          </a:prstGeom>
          <a:noFill/>
          <a:ln cap="flat" cmpd="sng" w="28575">
            <a:solidFill>
              <a:srgbClr val="0942A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Google Shape;159;p17"/>
          <p:cNvSpPr txBox="1"/>
          <p:nvPr/>
        </p:nvSpPr>
        <p:spPr>
          <a:xfrm>
            <a:off x="6744150" y="1764850"/>
            <a:ext cx="332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3F4F75"/>
                </a:solidFill>
                <a:latin typeface="Calibri"/>
                <a:ea typeface="Calibri"/>
                <a:cs typeface="Calibri"/>
                <a:sym typeface="Calibri"/>
              </a:rPr>
              <a:t>Query Strategies</a:t>
            </a:r>
            <a:endParaRPr b="1" sz="2800">
              <a:solidFill>
                <a:srgbClr val="3F4F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156851" y="637762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Creation of Knowledge Graph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1688641"/>
            <a:ext cx="12192000" cy="5169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156851" y="2010758"/>
            <a:ext cx="4572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550" y="2108150"/>
            <a:ext cx="1723600" cy="17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8283265" y="5279130"/>
            <a:ext cx="287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023575" y="3831750"/>
            <a:ext cx="125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RDFLib</a:t>
            </a:r>
            <a:endParaRPr sz="27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8875" y="1918000"/>
            <a:ext cx="1913750" cy="19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30925" y="2201625"/>
            <a:ext cx="54471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❖"/>
            </a:pP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Data Preprocessing: 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Clean corrupted values (e.g., typos) and standardize names (e.g., "USA" to "United States of America")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❖"/>
            </a:pP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Triple Creation: 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Handle literals by data type, separating strings, integers, dates, and object literals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❖"/>
            </a:pP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Ontology Creation: 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Define domain, range, and subClassOf relationships between entities in the graph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Bell MT"/>
              <a:buChar char="❖"/>
            </a:pP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Export RDF data into a T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urtle (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TTL) file </a:t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875" y="4710513"/>
            <a:ext cx="1830812" cy="183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7251" y="4831700"/>
            <a:ext cx="1454475" cy="157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8"/>
          <p:cNvCxnSpPr>
            <a:endCxn id="174" idx="1"/>
          </p:cNvCxnSpPr>
          <p:nvPr/>
        </p:nvCxnSpPr>
        <p:spPr>
          <a:xfrm flipH="1" rot="10800000">
            <a:off x="7910651" y="5621600"/>
            <a:ext cx="12366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10" y="-5705"/>
            <a:ext cx="12192000" cy="169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1151751" y="252487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Knowledge Graph Statistics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0" y="1612441"/>
            <a:ext cx="12192000" cy="51693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6AA84F">
                <a:alpha val="6499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6011881" y="2155723"/>
            <a:ext cx="6463335" cy="4456778"/>
            <a:chOff x="83029" y="0"/>
            <a:chExt cx="6463335" cy="4456778"/>
          </a:xfrm>
        </p:grpSpPr>
        <p:sp>
          <p:nvSpPr>
            <p:cNvPr id="184" name="Google Shape;184;p19"/>
            <p:cNvSpPr/>
            <p:nvPr/>
          </p:nvSpPr>
          <p:spPr>
            <a:xfrm rot="5400000">
              <a:off x="1502718" y="123474"/>
              <a:ext cx="1713300" cy="1490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4747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1846306" y="279007"/>
              <a:ext cx="1026000" cy="11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i="0" lang="en-US" sz="19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Genre</a:t>
              </a:r>
              <a:endParaRPr i="0" sz="19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028923" y="0"/>
              <a:ext cx="1911900" cy="10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rot="5400000">
              <a:off x="1091" y="111450"/>
              <a:ext cx="1713300" cy="1490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344679" y="266983"/>
              <a:ext cx="1026000" cy="11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i="0" lang="en-US" sz="19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Title</a:t>
              </a:r>
              <a:endParaRPr i="0" sz="19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rot="5400000">
              <a:off x="734064" y="1489201"/>
              <a:ext cx="1713300" cy="1490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4747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1077652" y="1644734"/>
              <a:ext cx="1026000" cy="11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i="0" lang="en-US" sz="19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Release Year</a:t>
              </a:r>
              <a:endParaRPr i="0" sz="19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78721" y="1799059"/>
              <a:ext cx="1850400" cy="10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 rot="5400000">
              <a:off x="2245529" y="1499035"/>
              <a:ext cx="1713300" cy="1490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2589117" y="1654568"/>
              <a:ext cx="1026000" cy="11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i="0" lang="en-US" sz="19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Actors</a:t>
              </a:r>
              <a:endParaRPr i="0" sz="19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 rot="5400000">
              <a:off x="1502718" y="2854928"/>
              <a:ext cx="1713300" cy="1490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4747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1846306" y="3010461"/>
              <a:ext cx="1026000" cy="11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i="0" lang="en-US" sz="19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Abstract</a:t>
              </a:r>
              <a:endParaRPr i="0" sz="19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634464" y="3253276"/>
              <a:ext cx="1911900" cy="10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 rot="5400000">
              <a:off x="-28421" y="2854928"/>
              <a:ext cx="1713300" cy="14904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315167" y="3010461"/>
              <a:ext cx="1026000" cy="11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i="0" lang="en-US" sz="19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directors</a:t>
              </a:r>
              <a:endParaRPr i="0" sz="19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sp>
        <p:nvSpPr>
          <p:cNvPr id="199" name="Google Shape;199;p19"/>
          <p:cNvSpPr txBox="1"/>
          <p:nvPr/>
        </p:nvSpPr>
        <p:spPr>
          <a:xfrm>
            <a:off x="7875640" y="1700980"/>
            <a:ext cx="287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ATTRIBUTES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9"/>
          <p:cNvGrpSpPr/>
          <p:nvPr/>
        </p:nvGrpSpPr>
        <p:grpSpPr>
          <a:xfrm>
            <a:off x="7957944" y="2149348"/>
            <a:ext cx="6210651" cy="4467699"/>
            <a:chOff x="136112" y="157317"/>
            <a:chExt cx="6210651" cy="4467699"/>
          </a:xfrm>
        </p:grpSpPr>
        <p:sp>
          <p:nvSpPr>
            <p:cNvPr id="201" name="Google Shape;201;p19"/>
            <p:cNvSpPr/>
            <p:nvPr/>
          </p:nvSpPr>
          <p:spPr>
            <a:xfrm rot="5400000">
              <a:off x="2654716" y="269367"/>
              <a:ext cx="1725000" cy="150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2924467" y="349944"/>
              <a:ext cx="1138800" cy="11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Language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421363" y="345943"/>
              <a:ext cx="1925400" cy="10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 rot="5400000">
              <a:off x="1122265" y="289947"/>
              <a:ext cx="1725000" cy="150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4747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1468228" y="446733"/>
              <a:ext cx="1033200" cy="11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Box Office</a:t>
              </a:r>
              <a:endParaRPr sz="19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 rot="5400000">
              <a:off x="1890293" y="1646099"/>
              <a:ext cx="1725000" cy="150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4747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2236256" y="1802885"/>
              <a:ext cx="1033200" cy="11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Producer</a:t>
              </a:r>
              <a:endParaRPr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136112" y="1810244"/>
              <a:ext cx="1863300" cy="10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4948524" y="2711411"/>
              <a:ext cx="1033200" cy="11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 rot="5400000">
              <a:off x="2654716" y="3012066"/>
              <a:ext cx="1725000" cy="150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4F1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3000679" y="3168852"/>
              <a:ext cx="1033200" cy="11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Writers</a:t>
              </a:r>
              <a:endParaRPr sz="19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4421363" y="3274544"/>
              <a:ext cx="1925400" cy="10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 rot="5400000">
              <a:off x="1122265" y="3002232"/>
              <a:ext cx="1725000" cy="150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74747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Bell MT"/>
                <a:ea typeface="Bell MT"/>
                <a:cs typeface="Bell MT"/>
                <a:sym typeface="Bell MT"/>
              </a:endParaRPr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1468228" y="3159018"/>
              <a:ext cx="1033200" cy="11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Duration</a:t>
              </a:r>
              <a:endParaRPr sz="19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aphicFrame>
        <p:nvGraphicFramePr>
          <p:cNvPr id="215" name="Google Shape;215;p19"/>
          <p:cNvGraphicFramePr/>
          <p:nvPr/>
        </p:nvGraphicFramePr>
        <p:xfrm>
          <a:off x="606850" y="223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{E060BE49-9D04-4ABC-AF33-88109CE15EA5}</a:tableStyleId>
              </a:tblPr>
              <a:tblGrid>
                <a:gridCol w="1710175"/>
                <a:gridCol w="2130875"/>
              </a:tblGrid>
              <a:tr h="62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Property</a:t>
                      </a:r>
                      <a:endParaRPr b="1" sz="18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Value</a:t>
                      </a:r>
                      <a:endParaRPr b="1" sz="1800"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data size</a:t>
                      </a:r>
                      <a:endParaRPr b="1"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322 MB</a:t>
                      </a:r>
                      <a:endParaRPr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# of films </a:t>
                      </a:r>
                      <a:endParaRPr b="1"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32,050</a:t>
                      </a:r>
                      <a:endParaRPr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9CB9C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#</a:t>
                      </a: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 of triples </a:t>
                      </a:r>
                      <a:endParaRPr b="1"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90,515</a:t>
                      </a:r>
                      <a:endParaRPr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 </a:t>
                      </a: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# of subjects </a:t>
                      </a:r>
                      <a:endParaRPr b="1"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123,036</a:t>
                      </a:r>
                      <a:endParaRPr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# of predicates </a:t>
                      </a:r>
                      <a:endParaRPr b="1"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32</a:t>
                      </a:r>
                      <a:endParaRPr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59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# of objects </a:t>
                      </a:r>
                      <a:endParaRPr b="1"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6000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34,618</a:t>
                      </a:r>
                      <a:endParaRPr sz="1800">
                        <a:solidFill>
                          <a:srgbClr val="7F6000"/>
                        </a:solidFill>
                        <a:latin typeface="Bell MT"/>
                        <a:ea typeface="Bell MT"/>
                        <a:cs typeface="Bell MT"/>
                        <a:sym typeface="Bell MT"/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6305056" y="2839356"/>
            <a:ext cx="1026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32,050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7767156" y="2839356"/>
            <a:ext cx="1026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841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9299506" y="2917756"/>
            <a:ext cx="1026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6,889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9942599" y="4200250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16,797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8400299" y="4260125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25,644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934199" y="4336325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10,837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6158612" y="5555700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25,556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7691562" y="5555700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32,050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9148312" y="5602500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28,039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10757462" y="5631900"/>
            <a:ext cx="11772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19,381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10831856" y="2917756"/>
            <a:ext cx="1026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700">
                <a:solidFill>
                  <a:srgbClr val="C9DAF8"/>
                </a:solidFill>
              </a:rPr>
              <a:t>30,338</a:t>
            </a:r>
            <a:endParaRPr b="0" i="0" sz="17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PLOT </a:t>
            </a: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EMBEDDING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5999349" y="2010750"/>
            <a:ext cx="59781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300">
                <a:latin typeface="Bell MT"/>
                <a:ea typeface="Bell MT"/>
                <a:cs typeface="Bell MT"/>
                <a:sym typeface="Bell MT"/>
              </a:rPr>
              <a:t>Movie descriptions were converted into embeddings using SentenceTransformer</a:t>
            </a:r>
            <a:r>
              <a:rPr lang="en-US" sz="2300">
                <a:latin typeface="Bell MT"/>
                <a:ea typeface="Bell MT"/>
                <a:cs typeface="Bell MT"/>
                <a:sym typeface="Bell MT"/>
              </a:rPr>
              <a:t>,</a:t>
            </a:r>
            <a:r>
              <a:rPr lang="en-US" sz="2300">
                <a:latin typeface="Bell MT"/>
                <a:ea typeface="Bell MT"/>
                <a:cs typeface="Bell MT"/>
                <a:sym typeface="Bell MT"/>
              </a:rPr>
              <a:t> enabling calculation of similarity between movies based on semantic content.</a:t>
            </a:r>
            <a:endParaRPr sz="2300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0" y="2010750"/>
            <a:ext cx="5369950" cy="14293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238" name="Google Shape;2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125" y="4141875"/>
            <a:ext cx="5369950" cy="23938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/>
          <p:nvPr/>
        </p:nvSpPr>
        <p:spPr>
          <a:xfrm>
            <a:off x="0" y="-5702"/>
            <a:ext cx="12192000" cy="900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>
            <p:ph type="title"/>
          </p:nvPr>
        </p:nvSpPr>
        <p:spPr>
          <a:xfrm>
            <a:off x="1151751" y="142937"/>
            <a:ext cx="98886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lang="en-US" sz="4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BACKEND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0" y="894600"/>
            <a:ext cx="12192000" cy="596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425" y="894600"/>
            <a:ext cx="8556376" cy="577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3150" y="1388525"/>
            <a:ext cx="3621900" cy="3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Asynchronous REST Service:</a:t>
            </a:r>
            <a:r>
              <a:rPr lang="en-US" sz="2100">
                <a:latin typeface="Bell MT"/>
                <a:ea typeface="Bell MT"/>
                <a:cs typeface="Bell MT"/>
                <a:sym typeface="Bell MT"/>
              </a:rPr>
              <a:t> Built with FastAPI and SPARQLWrapper for high performance and scalability.</a:t>
            </a:r>
            <a:endParaRPr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Bell MT"/>
              <a:ea typeface="Bell MT"/>
              <a:cs typeface="Bell MT"/>
              <a:sym typeface="Bell MT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Caching Mechanism:</a:t>
            </a:r>
            <a:r>
              <a:rPr lang="en-US" sz="2100">
                <a:latin typeface="Bell MT"/>
                <a:ea typeface="Bell MT"/>
                <a:cs typeface="Bell MT"/>
                <a:sym typeface="Bell MT"/>
              </a:rPr>
              <a:t> Integrated Redis for faster data retrieval and improved performance.</a:t>
            </a:r>
            <a:endParaRPr sz="210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Bell MT"/>
              <a:ea typeface="Bell MT"/>
              <a:cs typeface="Bell MT"/>
              <a:sym typeface="Bell MT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❖"/>
            </a:pPr>
            <a:r>
              <a:rPr b="1" lang="en-US" sz="2100">
                <a:latin typeface="Bell MT"/>
                <a:ea typeface="Bell MT"/>
                <a:cs typeface="Bell MT"/>
                <a:sym typeface="Bell MT"/>
              </a:rPr>
              <a:t>Database Independence:</a:t>
            </a:r>
            <a:r>
              <a:rPr lang="en-US" sz="2100">
                <a:latin typeface="Bell MT"/>
                <a:ea typeface="Bell MT"/>
                <a:cs typeface="Bell MT"/>
                <a:sym typeface="Bell MT"/>
              </a:rPr>
              <a:t> Decouples the UI from the chosen database, enabling flexibility and adaptability.</a:t>
            </a:r>
            <a:endParaRPr sz="340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