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1"/>
  </p:notesMasterIdLst>
  <p:handoutMasterIdLst>
    <p:handoutMasterId r:id="rId12"/>
  </p:handoutMasterIdLst>
  <p:sldIdLst>
    <p:sldId id="268" r:id="rId2"/>
    <p:sldId id="271" r:id="rId3"/>
    <p:sldId id="273" r:id="rId4"/>
    <p:sldId id="274" r:id="rId5"/>
    <p:sldId id="275" r:id="rId6"/>
    <p:sldId id="276" r:id="rId7"/>
    <p:sldId id="277"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5" autoAdjust="0"/>
    <p:restoredTop sz="94660"/>
  </p:normalViewPr>
  <p:slideViewPr>
    <p:cSldViewPr snapToGrid="0">
      <p:cViewPr varScale="1">
        <p:scale>
          <a:sx n="110" d="100"/>
          <a:sy n="110" d="100"/>
        </p:scale>
        <p:origin x="192" y="4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11/16/21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11/16/21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AB7CBB-843F-464A-A764-71D6ADC27CFA}" type="datetime1">
              <a:rPr lang="en-US" smtClean="0"/>
              <a:t>11/16/21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05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FC03D-3A1F-4813-9337-02411FCC3A9A}" type="datetime1">
              <a:rPr lang="en-US" smtClean="0"/>
              <a:t>11/16/21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6883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38F79-DFA0-4C26-9553-23A017B69AB6}" type="datetime1">
              <a:rPr lang="en-US" smtClean="0"/>
              <a:t>11/16/21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59854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15CA6-EC4D-4728-8AA6-534BE7E9B67C}" type="datetime1">
              <a:rPr lang="en-US" smtClean="0"/>
              <a:t>11/16/21</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B34E7-E1D9-4FBF-A1A0-4009669A00BF}" type="datetime1">
              <a:rPr lang="en-US" smtClean="0"/>
              <a:t>11/16/21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41320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38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9E8B6-2F47-420B-83EA-EB2285D13EC9}" type="datetime1">
              <a:rPr lang="en-US" smtClean="0"/>
              <a:t>11/16/21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76922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4803D-B10E-4B90-8456-A0E05393E233}" type="datetime1">
              <a:rPr lang="en-US" smtClean="0"/>
              <a:t>11/16/21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5847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1E62F-6CCE-4064-96C2-2084AF883904}" type="datetime1">
              <a:rPr lang="en-US" smtClean="0"/>
              <a:t>11/16/21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67249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615CA6-EC4D-4728-8AA6-534BE7E9B67C}" type="datetime1">
              <a:rPr lang="en-US" smtClean="0"/>
              <a:t>11/16/21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16233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139942-0A2E-443A-842F-D6DE74360370}" type="datetime1">
              <a:rPr lang="en-US" smtClean="0"/>
              <a:t>11/16/21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375A4-56A4-47D6-9801-1991572033F7}" type="slidenum">
              <a:rPr lang="en-US" smtClean="0"/>
              <a:t>‹#›</a:t>
            </a:fld>
            <a:endParaRPr lang="en-US" dirty="0"/>
          </a:p>
        </p:txBody>
      </p:sp>
    </p:spTree>
    <p:extLst>
      <p:ext uri="{BB962C8B-B14F-4D97-AF65-F5344CB8AC3E}">
        <p14:creationId xmlns:p14="http://schemas.microsoft.com/office/powerpoint/2010/main" val="4670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a:extLst>
              <a:ext uri="{FF2B5EF4-FFF2-40B4-BE49-F238E27FC236}">
                <a16:creationId xmlns:a16="http://schemas.microsoft.com/office/drawing/2014/main" id="{3DD56F55-9FC0-474B-ADC4-A77A47F498E4}"/>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439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138946-C5C1-4A11-BA69-F12F43F8A94B}" type="datetime1">
              <a:rPr lang="en-US" smtClean="0"/>
              <a:t>11/16/21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1375A4-56A4-47D6-9801-1991572033F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7478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Electronics &amp; Electricity</a:t>
            </a:r>
          </a:p>
        </p:txBody>
      </p:sp>
      <p:sp>
        <p:nvSpPr>
          <p:cNvPr id="3" name="Subtitle 2"/>
          <p:cNvSpPr>
            <a:spLocks noGrp="1"/>
          </p:cNvSpPr>
          <p:nvPr>
            <p:ph type="subTitle" idx="1"/>
          </p:nvPr>
        </p:nvSpPr>
        <p:spPr/>
        <p:txBody>
          <a:bodyPr>
            <a:normAutofit fontScale="85000" lnSpcReduction="20000"/>
          </a:bodyPr>
          <a:lstStyle/>
          <a:p>
            <a:r>
              <a:rPr lang="en-US" dirty="0"/>
              <a:t>Unit 6 – Power Industry</a:t>
            </a:r>
          </a:p>
          <a:p>
            <a:endParaRPr lang="en-US" dirty="0"/>
          </a:p>
          <a:p>
            <a:r>
              <a:rPr lang="en-US" dirty="0"/>
              <a:t>Section 1 – Generally Used Energy Sources</a:t>
            </a:r>
          </a:p>
        </p:txBody>
      </p:sp>
      <p:sp>
        <p:nvSpPr>
          <p:cNvPr id="4" name="Footer Placeholder 3">
            <a:extLst>
              <a:ext uri="{FF2B5EF4-FFF2-40B4-BE49-F238E27FC236}">
                <a16:creationId xmlns:a16="http://schemas.microsoft.com/office/drawing/2014/main" id="{1BD89EEB-0D82-48BB-B45A-39C4807CF951}"/>
              </a:ext>
            </a:extLst>
          </p:cNvPr>
          <p:cNvSpPr>
            <a:spLocks noGrp="1"/>
          </p:cNvSpPr>
          <p:nvPr>
            <p:ph type="ftr" sz="quarter" idx="11"/>
          </p:nvPr>
        </p:nvSpPr>
        <p:spPr/>
        <p:txBody>
          <a:bodyPr/>
          <a:lstStyle/>
          <a:p>
            <a:r>
              <a:rPr lang="en-US" dirty="0"/>
              <a:t>Unit 1 – Section 1</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idea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cs typeface="Arial" pitchFamily="34" charset="0"/>
              </a:rPr>
              <a:t>Describe four sources of energy, other than fossil fuels that can produce electric energy</a:t>
            </a:r>
          </a:p>
          <a:p>
            <a:pPr>
              <a:buFont typeface="Wingdings" panose="05000000000000000000" pitchFamily="2" charset="2"/>
              <a:buChar char="§"/>
            </a:pPr>
            <a:r>
              <a:rPr lang="en-US" dirty="0">
                <a:cs typeface="Arial" pitchFamily="34" charset="0"/>
              </a:rPr>
              <a:t>Explain process of generating electricity in each of the three main types of electric power plants</a:t>
            </a:r>
          </a:p>
        </p:txBody>
      </p:sp>
      <p:sp>
        <p:nvSpPr>
          <p:cNvPr id="4" name="Footer Placeholder 3">
            <a:extLst>
              <a:ext uri="{FF2B5EF4-FFF2-40B4-BE49-F238E27FC236}">
                <a16:creationId xmlns:a16="http://schemas.microsoft.com/office/drawing/2014/main" id="{EADFB87E-2A3F-4815-8F5E-3CF3521EBF24}"/>
              </a:ext>
            </a:extLst>
          </p:cNvPr>
          <p:cNvSpPr>
            <a:spLocks noGrp="1"/>
          </p:cNvSpPr>
          <p:nvPr>
            <p:ph type="ftr" sz="quarter" idx="11"/>
          </p:nvPr>
        </p:nvSpPr>
        <p:spPr/>
        <p:txBody>
          <a:bodyPr/>
          <a:lstStyle/>
          <a:p>
            <a:r>
              <a:rPr lang="en-US" dirty="0"/>
              <a:t>Unit 1 – Section 1 - Day 1</a:t>
            </a:r>
          </a:p>
        </p:txBody>
      </p:sp>
    </p:spTree>
    <p:extLst>
      <p:ext uri="{BB962C8B-B14F-4D97-AF65-F5344CB8AC3E}">
        <p14:creationId xmlns:p14="http://schemas.microsoft.com/office/powerpoint/2010/main" val="7853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9EAC-E562-4BC9-8C64-94279948AFFC}"/>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72CB055A-E28B-4CFE-BB6B-F6FC961EE3B7}"/>
              </a:ext>
            </a:extLst>
          </p:cNvPr>
          <p:cNvSpPr>
            <a:spLocks noGrp="1"/>
          </p:cNvSpPr>
          <p:nvPr>
            <p:ph idx="1"/>
          </p:nvPr>
        </p:nvSpPr>
        <p:spPr/>
        <p:txBody>
          <a:bodyPr>
            <a:normAutofit fontScale="92500" lnSpcReduction="10000"/>
          </a:bodyPr>
          <a:lstStyle/>
          <a:p>
            <a:r>
              <a:rPr lang="en-US" dirty="0"/>
              <a:t>Atomic Fission</a:t>
            </a:r>
          </a:p>
          <a:p>
            <a:r>
              <a:rPr lang="en-US" dirty="0"/>
              <a:t>Cogeneration</a:t>
            </a:r>
          </a:p>
          <a:p>
            <a:r>
              <a:rPr lang="en-US" dirty="0"/>
              <a:t>Electrolyte</a:t>
            </a:r>
          </a:p>
          <a:p>
            <a:r>
              <a:rPr lang="en-US" dirty="0"/>
              <a:t>Fossil Fuel</a:t>
            </a:r>
          </a:p>
          <a:p>
            <a:r>
              <a:rPr lang="en-US" dirty="0"/>
              <a:t>Geothermal Energy</a:t>
            </a:r>
          </a:p>
          <a:p>
            <a:r>
              <a:rPr lang="en-US" dirty="0"/>
              <a:t>Grid</a:t>
            </a:r>
          </a:p>
          <a:p>
            <a:r>
              <a:rPr lang="en-US" dirty="0"/>
              <a:t>Photovoltaic Cell</a:t>
            </a:r>
          </a:p>
          <a:p>
            <a:r>
              <a:rPr lang="en-US" dirty="0"/>
              <a:t>Reactor</a:t>
            </a:r>
          </a:p>
          <a:p>
            <a:r>
              <a:rPr lang="en-US" dirty="0"/>
              <a:t>Solar Array</a:t>
            </a:r>
          </a:p>
          <a:p>
            <a:r>
              <a:rPr lang="en-US" dirty="0"/>
              <a:t>Transmission Line</a:t>
            </a:r>
          </a:p>
        </p:txBody>
      </p:sp>
      <p:sp>
        <p:nvSpPr>
          <p:cNvPr id="4" name="Footer Placeholder 3">
            <a:extLst>
              <a:ext uri="{FF2B5EF4-FFF2-40B4-BE49-F238E27FC236}">
                <a16:creationId xmlns:a16="http://schemas.microsoft.com/office/drawing/2014/main" id="{8BF08373-69FD-4A8A-970C-9B614DF2131A}"/>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293158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06C9-4544-B548-A9B8-9BD3DC66490A}"/>
              </a:ext>
            </a:extLst>
          </p:cNvPr>
          <p:cNvSpPr>
            <a:spLocks noGrp="1"/>
          </p:cNvSpPr>
          <p:nvPr>
            <p:ph type="title"/>
          </p:nvPr>
        </p:nvSpPr>
        <p:spPr/>
        <p:txBody>
          <a:bodyPr/>
          <a:lstStyle/>
          <a:p>
            <a:r>
              <a:rPr lang="en-US" dirty="0"/>
              <a:t>Generally Used Energy Sources</a:t>
            </a:r>
          </a:p>
        </p:txBody>
      </p:sp>
      <p:sp>
        <p:nvSpPr>
          <p:cNvPr id="3" name="Content Placeholder 2">
            <a:extLst>
              <a:ext uri="{FF2B5EF4-FFF2-40B4-BE49-F238E27FC236}">
                <a16:creationId xmlns:a16="http://schemas.microsoft.com/office/drawing/2014/main" id="{189A6CB1-EAFF-B744-85DE-C583D9F65078}"/>
              </a:ext>
            </a:extLst>
          </p:cNvPr>
          <p:cNvSpPr>
            <a:spLocks noGrp="1"/>
          </p:cNvSpPr>
          <p:nvPr>
            <p:ph idx="1"/>
          </p:nvPr>
        </p:nvSpPr>
        <p:spPr/>
        <p:txBody>
          <a:bodyPr/>
          <a:lstStyle/>
          <a:p>
            <a:r>
              <a:rPr lang="en-US" dirty="0"/>
              <a:t>Modern power plants mostly consist of:</a:t>
            </a:r>
          </a:p>
          <a:p>
            <a:r>
              <a:rPr lang="en-US" dirty="0"/>
              <a:t>1. Fossil Fuel plants</a:t>
            </a:r>
          </a:p>
          <a:p>
            <a:r>
              <a:rPr lang="en-US" dirty="0"/>
              <a:t>2. Nuclear Plants</a:t>
            </a:r>
          </a:p>
          <a:p>
            <a:r>
              <a:rPr lang="en-US" dirty="0"/>
              <a:t>3. Hydroelectric Plants</a:t>
            </a:r>
          </a:p>
          <a:p>
            <a:endParaRPr lang="en-US" dirty="0"/>
          </a:p>
          <a:p>
            <a:r>
              <a:rPr lang="en-US" dirty="0"/>
              <a:t>Electric energy is then produced and delivered to the user by means of transmission line networks, or the grid. </a:t>
            </a:r>
          </a:p>
          <a:p>
            <a:r>
              <a:rPr lang="en-US" dirty="0"/>
              <a:t>Turbines is the main turning force for these plants, and are turned by steam pressure or moving  water. Smaller generators use an energy source of gasoline or diesel in the same principal to turn a turbine,.</a:t>
            </a:r>
          </a:p>
        </p:txBody>
      </p:sp>
      <p:sp>
        <p:nvSpPr>
          <p:cNvPr id="4" name="Footer Placeholder 3">
            <a:extLst>
              <a:ext uri="{FF2B5EF4-FFF2-40B4-BE49-F238E27FC236}">
                <a16:creationId xmlns:a16="http://schemas.microsoft.com/office/drawing/2014/main" id="{BDBF18C1-5272-C644-8C9C-1C6390BBFF1F}"/>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242797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76A30-C262-6747-AD09-2CD68EC45CD1}"/>
              </a:ext>
            </a:extLst>
          </p:cNvPr>
          <p:cNvSpPr>
            <a:spLocks noGrp="1"/>
          </p:cNvSpPr>
          <p:nvPr>
            <p:ph type="title"/>
          </p:nvPr>
        </p:nvSpPr>
        <p:spPr>
          <a:xfrm>
            <a:off x="6411685" y="634946"/>
            <a:ext cx="5127171" cy="1450757"/>
          </a:xfrm>
        </p:spPr>
        <p:txBody>
          <a:bodyPr>
            <a:normAutofit/>
          </a:bodyPr>
          <a:lstStyle/>
          <a:p>
            <a:r>
              <a:rPr lang="en-US" dirty="0"/>
              <a:t>Fossil Fuel Power Plants</a:t>
            </a:r>
          </a:p>
        </p:txBody>
      </p:sp>
      <p:pic>
        <p:nvPicPr>
          <p:cNvPr id="1026" name="Picture 2" descr="Fossil Fuels are Dead, Long Live Fossil Fuels – Energy Institute Blog">
            <a:extLst>
              <a:ext uri="{FF2B5EF4-FFF2-40B4-BE49-F238E27FC236}">
                <a16:creationId xmlns:a16="http://schemas.microsoft.com/office/drawing/2014/main" id="{96FF9C81-3821-4C47-9EAD-5A03DADC6C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33491"/>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1033D2-35B2-C442-997B-96AE59C85904}"/>
              </a:ext>
            </a:extLst>
          </p:cNvPr>
          <p:cNvSpPr>
            <a:spLocks noGrp="1"/>
          </p:cNvSpPr>
          <p:nvPr>
            <p:ph idx="1"/>
          </p:nvPr>
        </p:nvSpPr>
        <p:spPr>
          <a:xfrm>
            <a:off x="6411684" y="2198914"/>
            <a:ext cx="5127172" cy="3670180"/>
          </a:xfrm>
        </p:spPr>
        <p:txBody>
          <a:bodyPr>
            <a:normAutofit/>
          </a:bodyPr>
          <a:lstStyle/>
          <a:p>
            <a:pPr>
              <a:buFont typeface="Wingdings" pitchFamily="2" charset="2"/>
              <a:buChar char="Ø"/>
            </a:pPr>
            <a:r>
              <a:rPr lang="en-US" dirty="0"/>
              <a:t>The earliest type of power plant and still the most common</a:t>
            </a:r>
          </a:p>
          <a:p>
            <a:pPr>
              <a:buFont typeface="Wingdings" pitchFamily="2" charset="2"/>
              <a:buChar char="Ø"/>
            </a:pPr>
            <a:r>
              <a:rPr lang="en-US" dirty="0"/>
              <a:t>Water is heated  in a boiler to create steam</a:t>
            </a:r>
          </a:p>
          <a:p>
            <a:pPr>
              <a:buFont typeface="Wingdings" pitchFamily="2" charset="2"/>
              <a:buChar char="Ø"/>
            </a:pPr>
            <a:r>
              <a:rPr lang="en-US" dirty="0"/>
              <a:t>The FUEL used to heat the water can be coal, oil, or even natural gas (Fossil  Fuels)</a:t>
            </a:r>
          </a:p>
          <a:p>
            <a:pPr marL="0" indent="0">
              <a:buNone/>
            </a:pPr>
            <a:endParaRPr lang="en-US" dirty="0"/>
          </a:p>
        </p:txBody>
      </p:sp>
      <p:sp>
        <p:nvSpPr>
          <p:cNvPr id="1030" name="Rectangle 74">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1" name="Rectangle 76">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73B62E5A-CB83-164C-9ACF-99632C8D75F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Add a footer</a:t>
            </a:r>
          </a:p>
        </p:txBody>
      </p:sp>
    </p:spTree>
    <p:extLst>
      <p:ext uri="{BB962C8B-B14F-4D97-AF65-F5344CB8AC3E}">
        <p14:creationId xmlns:p14="http://schemas.microsoft.com/office/powerpoint/2010/main" val="194726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05ED3-0476-164C-B7A4-3B76D6995D00}"/>
              </a:ext>
            </a:extLst>
          </p:cNvPr>
          <p:cNvSpPr>
            <a:spLocks noGrp="1"/>
          </p:cNvSpPr>
          <p:nvPr>
            <p:ph type="title"/>
          </p:nvPr>
        </p:nvSpPr>
        <p:spPr>
          <a:xfrm>
            <a:off x="6411685" y="634946"/>
            <a:ext cx="5127171" cy="1450757"/>
          </a:xfrm>
        </p:spPr>
        <p:txBody>
          <a:bodyPr>
            <a:normAutofit/>
          </a:bodyPr>
          <a:lstStyle/>
          <a:p>
            <a:r>
              <a:rPr lang="en-US" dirty="0"/>
              <a:t>Hydroelectric Power Plants</a:t>
            </a:r>
          </a:p>
        </p:txBody>
      </p:sp>
      <p:pic>
        <p:nvPicPr>
          <p:cNvPr id="2050" name="Picture 2" descr="Hydroelectric facility - Energy Education">
            <a:extLst>
              <a:ext uri="{FF2B5EF4-FFF2-40B4-BE49-F238E27FC236}">
                <a16:creationId xmlns:a16="http://schemas.microsoft.com/office/drawing/2014/main" id="{3E142EAC-8BA0-4B47-BCAE-F57AA4298C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21817"/>
            <a:ext cx="5451627" cy="3694325"/>
          </a:xfrm>
          <a:prstGeom prst="rect">
            <a:avLst/>
          </a:prstGeom>
          <a:noFill/>
          <a:extLst>
            <a:ext uri="{909E8E84-426E-40DD-AFC4-6F175D3DCCD1}">
              <a14:hiddenFill xmlns:a14="http://schemas.microsoft.com/office/drawing/2010/main">
                <a:solidFill>
                  <a:srgbClr val="FFFFFF"/>
                </a:solidFill>
              </a14:hiddenFill>
            </a:ext>
          </a:extLst>
        </p:spPr>
      </p:pic>
      <p:cxnSp>
        <p:nvCxnSpPr>
          <p:cNvPr id="2053" name="Straight Connector 72">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30D12B-79CD-3847-9125-0FF1C4580910}"/>
              </a:ext>
            </a:extLst>
          </p:cNvPr>
          <p:cNvSpPr>
            <a:spLocks noGrp="1"/>
          </p:cNvSpPr>
          <p:nvPr>
            <p:ph idx="1"/>
          </p:nvPr>
        </p:nvSpPr>
        <p:spPr>
          <a:xfrm>
            <a:off x="6411684" y="2198914"/>
            <a:ext cx="5127172" cy="3670180"/>
          </a:xfrm>
        </p:spPr>
        <p:txBody>
          <a:bodyPr>
            <a:normAutofit/>
          </a:bodyPr>
          <a:lstStyle/>
          <a:p>
            <a:pPr>
              <a:buFont typeface="Wingdings" pitchFamily="2" charset="2"/>
              <a:buChar char="Ø"/>
            </a:pPr>
            <a:r>
              <a:rPr lang="en-US" dirty="0"/>
              <a:t>Water from a river, lake, or reservoir is directed against the blades of a turbine by gravity</a:t>
            </a:r>
          </a:p>
          <a:p>
            <a:pPr>
              <a:buFont typeface="Wingdings" pitchFamily="2" charset="2"/>
              <a:buChar char="Ø"/>
            </a:pPr>
            <a:r>
              <a:rPr lang="en-US" dirty="0"/>
              <a:t>The water pressure  cause the shaft of the turbine to rotate</a:t>
            </a:r>
          </a:p>
          <a:p>
            <a:pPr>
              <a:buFont typeface="Wingdings" pitchFamily="2" charset="2"/>
              <a:buChar char="Ø"/>
            </a:pPr>
            <a:r>
              <a:rPr lang="en-US" dirty="0"/>
              <a:t>Not only are the dams used to control water flow in these plants, it  also helps with floods</a:t>
            </a:r>
          </a:p>
          <a:p>
            <a:pPr>
              <a:buFont typeface="Wingdings" pitchFamily="2" charset="2"/>
              <a:buChar char="Ø"/>
            </a:pPr>
            <a:endParaRPr lang="en-US" dirty="0"/>
          </a:p>
        </p:txBody>
      </p:sp>
      <p:sp>
        <p:nvSpPr>
          <p:cNvPr id="2054" name="Rectangle 74">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5" name="Rectangle 76">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A50B846D-577B-4E42-8330-F5B941300627}"/>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Add a footer</a:t>
            </a:r>
          </a:p>
        </p:txBody>
      </p:sp>
    </p:spTree>
    <p:extLst>
      <p:ext uri="{BB962C8B-B14F-4D97-AF65-F5344CB8AC3E}">
        <p14:creationId xmlns:p14="http://schemas.microsoft.com/office/powerpoint/2010/main" val="378597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4348-6F5F-FC43-8FB5-46E3A6052F30}"/>
              </a:ext>
            </a:extLst>
          </p:cNvPr>
          <p:cNvSpPr>
            <a:spLocks noGrp="1"/>
          </p:cNvSpPr>
          <p:nvPr>
            <p:ph type="title"/>
          </p:nvPr>
        </p:nvSpPr>
        <p:spPr>
          <a:xfrm>
            <a:off x="1097280" y="286603"/>
            <a:ext cx="10058400" cy="1450757"/>
          </a:xfrm>
        </p:spPr>
        <p:txBody>
          <a:bodyPr>
            <a:normAutofit/>
          </a:bodyPr>
          <a:lstStyle/>
          <a:p>
            <a:r>
              <a:rPr lang="en-US" dirty="0"/>
              <a:t>Nuclear Plants</a:t>
            </a:r>
          </a:p>
        </p:txBody>
      </p:sp>
      <p:sp>
        <p:nvSpPr>
          <p:cNvPr id="3" name="Content Placeholder 2">
            <a:extLst>
              <a:ext uri="{FF2B5EF4-FFF2-40B4-BE49-F238E27FC236}">
                <a16:creationId xmlns:a16="http://schemas.microsoft.com/office/drawing/2014/main" id="{89BD65DA-B136-AE41-9333-A5FA8C26AFAE}"/>
              </a:ext>
            </a:extLst>
          </p:cNvPr>
          <p:cNvSpPr>
            <a:spLocks noGrp="1"/>
          </p:cNvSpPr>
          <p:nvPr>
            <p:ph idx="1"/>
          </p:nvPr>
        </p:nvSpPr>
        <p:spPr>
          <a:xfrm>
            <a:off x="1097279" y="1845734"/>
            <a:ext cx="6454987" cy="4023360"/>
          </a:xfrm>
        </p:spPr>
        <p:txBody>
          <a:bodyPr>
            <a:normAutofit/>
          </a:bodyPr>
          <a:lstStyle/>
          <a:p>
            <a:pPr>
              <a:buFont typeface="Wingdings" pitchFamily="2" charset="2"/>
              <a:buChar char="Ø"/>
            </a:pPr>
            <a:r>
              <a:rPr lang="en-US" dirty="0"/>
              <a:t>The fuel used in nuclear power plants is uranium</a:t>
            </a:r>
          </a:p>
          <a:p>
            <a:pPr>
              <a:buFont typeface="Wingdings" pitchFamily="2" charset="2"/>
              <a:buChar char="Ø"/>
            </a:pPr>
            <a:r>
              <a:rPr lang="en-US" dirty="0"/>
              <a:t>An atomic particle, strikes the nucleus of  a uranium atom and splits</a:t>
            </a:r>
          </a:p>
          <a:p>
            <a:pPr>
              <a:buFont typeface="Wingdings" pitchFamily="2" charset="2"/>
              <a:buChar char="Ø"/>
            </a:pPr>
            <a:r>
              <a:rPr lang="en-US" dirty="0"/>
              <a:t>Process is known as Atomic fission</a:t>
            </a:r>
          </a:p>
          <a:p>
            <a:pPr>
              <a:buFont typeface="Wingdings" pitchFamily="2" charset="2"/>
              <a:buChar char="Ø"/>
            </a:pPr>
            <a:r>
              <a:rPr lang="en-US" dirty="0"/>
              <a:t>Fission causes large amounts of energy which causes more splits to occur (Nuclear Reaction)</a:t>
            </a:r>
          </a:p>
          <a:p>
            <a:pPr>
              <a:buFont typeface="Wingdings" pitchFamily="2" charset="2"/>
              <a:buChar char="Ø"/>
            </a:pPr>
            <a:r>
              <a:rPr lang="en-US" dirty="0"/>
              <a:t>The heat caused by the reaction boils water, and the steam produced operate turbines to create electric energy</a:t>
            </a:r>
          </a:p>
        </p:txBody>
      </p:sp>
      <p:pic>
        <p:nvPicPr>
          <p:cNvPr id="3074" name="Picture 2" descr="China Is About to Test Its Thorium-Fueled Nuclear Reactor">
            <a:extLst>
              <a:ext uri="{FF2B5EF4-FFF2-40B4-BE49-F238E27FC236}">
                <a16:creationId xmlns:a16="http://schemas.microsoft.com/office/drawing/2014/main" id="{A7D1510F-FE30-8245-A43F-1B14A00662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60" r="34160" b="1"/>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71AB5BD-D1D7-A645-9BA7-24B44EBD9386}"/>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Add a footer</a:t>
            </a:r>
          </a:p>
        </p:txBody>
      </p:sp>
    </p:spTree>
    <p:extLst>
      <p:ext uri="{BB962C8B-B14F-4D97-AF65-F5344CB8AC3E}">
        <p14:creationId xmlns:p14="http://schemas.microsoft.com/office/powerpoint/2010/main" val="64990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F3665-FABA-9C4A-86CC-8F6B70EE506A}"/>
              </a:ext>
            </a:extLst>
          </p:cNvPr>
          <p:cNvSpPr>
            <a:spLocks noGrp="1"/>
          </p:cNvSpPr>
          <p:nvPr>
            <p:ph type="title"/>
          </p:nvPr>
        </p:nvSpPr>
        <p:spPr>
          <a:xfrm>
            <a:off x="5181601" y="634946"/>
            <a:ext cx="6368142" cy="1450757"/>
          </a:xfrm>
        </p:spPr>
        <p:txBody>
          <a:bodyPr>
            <a:normAutofit/>
          </a:bodyPr>
          <a:lstStyle/>
          <a:p>
            <a:r>
              <a:rPr lang="en-US" dirty="0"/>
              <a:t>Transmission System</a:t>
            </a:r>
          </a:p>
        </p:txBody>
      </p:sp>
      <p:pic>
        <p:nvPicPr>
          <p:cNvPr id="1026" name="Picture 2" descr="Electric Power Transmission">
            <a:extLst>
              <a:ext uri="{FF2B5EF4-FFF2-40B4-BE49-F238E27FC236}">
                <a16:creationId xmlns:a16="http://schemas.microsoft.com/office/drawing/2014/main" id="{C1851311-228D-A14E-9FE2-F85DCBE1A4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711" r="32014"/>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EEEBBC-50F6-354A-9972-F820F0B98BB3}"/>
              </a:ext>
            </a:extLst>
          </p:cNvPr>
          <p:cNvSpPr>
            <a:spLocks noGrp="1"/>
          </p:cNvSpPr>
          <p:nvPr>
            <p:ph idx="1"/>
          </p:nvPr>
        </p:nvSpPr>
        <p:spPr>
          <a:xfrm>
            <a:off x="5181601" y="2198914"/>
            <a:ext cx="6368142" cy="3670180"/>
          </a:xfrm>
        </p:spPr>
        <p:txBody>
          <a:bodyPr>
            <a:normAutofit/>
          </a:bodyPr>
          <a:lstStyle/>
          <a:p>
            <a:pPr>
              <a:buFont typeface="Wingdings" pitchFamily="2" charset="2"/>
              <a:buChar char="Ø"/>
            </a:pPr>
            <a:r>
              <a:rPr lang="en-US" dirty="0"/>
              <a:t>Used to carry electric energy from power plants to places to be used</a:t>
            </a:r>
          </a:p>
          <a:p>
            <a:pPr>
              <a:buFont typeface="Wingdings" pitchFamily="2" charset="2"/>
              <a:buChar char="Ø"/>
            </a:pPr>
            <a:r>
              <a:rPr lang="en-US" dirty="0"/>
              <a:t>Voltage as high as 250,000 Volts is carried</a:t>
            </a:r>
          </a:p>
          <a:p>
            <a:pPr lvl="1">
              <a:buFont typeface="Wingdings" pitchFamily="2" charset="2"/>
              <a:buChar char="Ø"/>
            </a:pPr>
            <a:r>
              <a:rPr lang="en-US" dirty="0"/>
              <a:t>Transmission lines</a:t>
            </a:r>
          </a:p>
          <a:p>
            <a:pPr lvl="1">
              <a:buFont typeface="Wingdings" pitchFamily="2" charset="2"/>
              <a:buChar char="Ø"/>
            </a:pPr>
            <a:r>
              <a:rPr lang="en-US" dirty="0"/>
              <a:t>Transformers</a:t>
            </a:r>
          </a:p>
          <a:p>
            <a:pPr lvl="1">
              <a:buFont typeface="Wingdings" pitchFamily="2" charset="2"/>
              <a:buChar char="Ø"/>
            </a:pPr>
            <a:r>
              <a:rPr lang="en-US" dirty="0"/>
              <a:t>Substation and Distribution Networks</a:t>
            </a:r>
          </a:p>
        </p:txBody>
      </p:sp>
      <p:sp>
        <p:nvSpPr>
          <p:cNvPr id="4" name="Footer Placeholder 3">
            <a:extLst>
              <a:ext uri="{FF2B5EF4-FFF2-40B4-BE49-F238E27FC236}">
                <a16:creationId xmlns:a16="http://schemas.microsoft.com/office/drawing/2014/main" id="{4A0CE25D-7E8F-284F-B9EA-F4A2F65CAAF6}"/>
              </a:ext>
            </a:extLst>
          </p:cNvPr>
          <p:cNvSpPr>
            <a:spLocks noGrp="1"/>
          </p:cNvSpPr>
          <p:nvPr>
            <p:ph type="ftr" sz="quarter" idx="11"/>
          </p:nvPr>
        </p:nvSpPr>
        <p:spPr>
          <a:xfrm>
            <a:off x="5181601" y="6459785"/>
            <a:ext cx="3739340" cy="365125"/>
          </a:xfrm>
        </p:spPr>
        <p:txBody>
          <a:bodyPr>
            <a:normAutofit/>
          </a:bodyPr>
          <a:lstStyle/>
          <a:p>
            <a:pPr algn="l">
              <a:spcAft>
                <a:spcPts val="600"/>
              </a:spcAft>
            </a:pPr>
            <a:r>
              <a:rPr lang="en-US">
                <a:solidFill>
                  <a:schemeClr val="tx1">
                    <a:lumMod val="75000"/>
                    <a:lumOff val="25000"/>
                  </a:schemeClr>
                </a:solidFill>
              </a:rPr>
              <a:t>Add a footer</a:t>
            </a:r>
          </a:p>
        </p:txBody>
      </p:sp>
    </p:spTree>
    <p:extLst>
      <p:ext uri="{BB962C8B-B14F-4D97-AF65-F5344CB8AC3E}">
        <p14:creationId xmlns:p14="http://schemas.microsoft.com/office/powerpoint/2010/main" val="11260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831E-CEEE-4540-9854-6C0EDB957CBF}"/>
              </a:ext>
            </a:extLst>
          </p:cNvPr>
          <p:cNvSpPr>
            <a:spLocks noGrp="1"/>
          </p:cNvSpPr>
          <p:nvPr>
            <p:ph type="title"/>
          </p:nvPr>
        </p:nvSpPr>
        <p:spPr/>
        <p:txBody>
          <a:bodyPr/>
          <a:lstStyle/>
          <a:p>
            <a:r>
              <a:rPr lang="en-US" dirty="0"/>
              <a:t>Other Energy Sources</a:t>
            </a:r>
          </a:p>
        </p:txBody>
      </p:sp>
      <p:sp>
        <p:nvSpPr>
          <p:cNvPr id="3" name="Content Placeholder 2">
            <a:extLst>
              <a:ext uri="{FF2B5EF4-FFF2-40B4-BE49-F238E27FC236}">
                <a16:creationId xmlns:a16="http://schemas.microsoft.com/office/drawing/2014/main" id="{20FBB4AB-2254-CD47-8A1A-1EE9363F71A5}"/>
              </a:ext>
            </a:extLst>
          </p:cNvPr>
          <p:cNvSpPr>
            <a:spLocks noGrp="1"/>
          </p:cNvSpPr>
          <p:nvPr>
            <p:ph idx="1"/>
          </p:nvPr>
        </p:nvSpPr>
        <p:spPr/>
        <p:txBody>
          <a:bodyPr>
            <a:normAutofit fontScale="85000" lnSpcReduction="20000"/>
          </a:bodyPr>
          <a:lstStyle/>
          <a:p>
            <a:pPr>
              <a:buFont typeface="Wingdings" pitchFamily="2" charset="2"/>
              <a:buChar char="Ø"/>
            </a:pPr>
            <a:r>
              <a:rPr lang="en-US" dirty="0"/>
              <a:t>There are several problems that are created with the current energy sources used today:</a:t>
            </a:r>
          </a:p>
          <a:p>
            <a:pPr lvl="1">
              <a:buFont typeface="Wingdings" pitchFamily="2" charset="2"/>
              <a:buChar char="Ø"/>
            </a:pPr>
            <a:r>
              <a:rPr lang="en-US" dirty="0"/>
              <a:t> Depleting supplies</a:t>
            </a:r>
          </a:p>
          <a:p>
            <a:pPr lvl="1">
              <a:buFont typeface="Wingdings" pitchFamily="2" charset="2"/>
              <a:buChar char="Ø"/>
            </a:pPr>
            <a:r>
              <a:rPr lang="en-US" dirty="0"/>
              <a:t> Polluting of the environment</a:t>
            </a:r>
          </a:p>
          <a:p>
            <a:pPr lvl="1">
              <a:buFont typeface="Wingdings" pitchFamily="2" charset="2"/>
              <a:buChar char="Ø"/>
            </a:pPr>
            <a:r>
              <a:rPr lang="en-US" dirty="0"/>
              <a:t> Depending on external sources for fuel supplies</a:t>
            </a:r>
          </a:p>
          <a:p>
            <a:pPr lvl="1">
              <a:buFont typeface="Wingdings" pitchFamily="2" charset="2"/>
              <a:buChar char="Ø"/>
            </a:pPr>
            <a:r>
              <a:rPr lang="en-US" dirty="0"/>
              <a:t> Spending large amounts of money on imported fuels</a:t>
            </a:r>
          </a:p>
          <a:p>
            <a:pPr lvl="1">
              <a:buFont typeface="Wingdings" pitchFamily="2" charset="2"/>
              <a:buChar char="Ø"/>
            </a:pPr>
            <a:endParaRPr lang="en-US" dirty="0"/>
          </a:p>
          <a:p>
            <a:pPr>
              <a:buFont typeface="Wingdings" pitchFamily="2" charset="2"/>
              <a:buChar char="Ø"/>
            </a:pPr>
            <a:r>
              <a:rPr lang="en-US" dirty="0"/>
              <a:t> Photovoltaic</a:t>
            </a:r>
          </a:p>
          <a:p>
            <a:pPr>
              <a:buFont typeface="Wingdings" pitchFamily="2" charset="2"/>
              <a:buChar char="Ø"/>
            </a:pPr>
            <a:r>
              <a:rPr lang="en-US" dirty="0"/>
              <a:t> Wind</a:t>
            </a:r>
          </a:p>
          <a:p>
            <a:pPr>
              <a:buFont typeface="Wingdings" pitchFamily="2" charset="2"/>
              <a:buChar char="Ø"/>
            </a:pPr>
            <a:r>
              <a:rPr lang="en-US" dirty="0"/>
              <a:t> Ocean Heat</a:t>
            </a:r>
          </a:p>
          <a:p>
            <a:pPr>
              <a:buFont typeface="Wingdings" pitchFamily="2" charset="2"/>
              <a:buChar char="Ø"/>
            </a:pPr>
            <a:r>
              <a:rPr lang="en-US" dirty="0"/>
              <a:t> Geothermal Energy</a:t>
            </a:r>
          </a:p>
          <a:p>
            <a:pPr>
              <a:buFont typeface="Wingdings" pitchFamily="2" charset="2"/>
              <a:buChar char="Ø"/>
            </a:pPr>
            <a:r>
              <a:rPr lang="en-US" dirty="0"/>
              <a:t> Wave Motion</a:t>
            </a:r>
          </a:p>
          <a:p>
            <a:pPr>
              <a:buFont typeface="Wingdings" pitchFamily="2" charset="2"/>
              <a:buChar char="Ø"/>
            </a:pPr>
            <a:r>
              <a:rPr lang="en-US" dirty="0"/>
              <a:t> Biomass</a:t>
            </a:r>
          </a:p>
          <a:p>
            <a:pPr>
              <a:buFont typeface="Wingdings" pitchFamily="2" charset="2"/>
              <a:buChar char="Ø"/>
            </a:pPr>
            <a:r>
              <a:rPr lang="en-US" dirty="0"/>
              <a:t> Fuel Cells</a:t>
            </a:r>
          </a:p>
        </p:txBody>
      </p:sp>
      <p:sp>
        <p:nvSpPr>
          <p:cNvPr id="4" name="Footer Placeholder 3">
            <a:extLst>
              <a:ext uri="{FF2B5EF4-FFF2-40B4-BE49-F238E27FC236}">
                <a16:creationId xmlns:a16="http://schemas.microsoft.com/office/drawing/2014/main" id="{C342BD3D-DEA5-6C4E-A648-466F38FEB69B}"/>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67903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437</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Electronics &amp; Electricity</vt:lpstr>
      <vt:lpstr>The big idea</vt:lpstr>
      <vt:lpstr>Terms</vt:lpstr>
      <vt:lpstr>Generally Used Energy Sources</vt:lpstr>
      <vt:lpstr>Fossil Fuel Power Plants</vt:lpstr>
      <vt:lpstr>Hydroelectric Power Plants</vt:lpstr>
      <vt:lpstr>Nuclear Plants</vt:lpstr>
      <vt:lpstr>Transmission System</vt:lpstr>
      <vt:lpstr>Other Energy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&amp; Electricity</dc:title>
  <dc:creator>Nick Vertucci</dc:creator>
  <cp:lastModifiedBy>Nick Vertucci</cp:lastModifiedBy>
  <cp:revision>47</cp:revision>
  <dcterms:created xsi:type="dcterms:W3CDTF">2018-09-25T12:32:29Z</dcterms:created>
  <dcterms:modified xsi:type="dcterms:W3CDTF">2021-11-16T17:31:36Z</dcterms:modified>
</cp:coreProperties>
</file>