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2"/>
  </p:notesMasterIdLst>
  <p:handoutMasterIdLst>
    <p:handoutMasterId r:id="rId33"/>
  </p:handoutMasterIdLst>
  <p:sldIdLst>
    <p:sldId id="268" r:id="rId2"/>
    <p:sldId id="277" r:id="rId3"/>
    <p:sldId id="271" r:id="rId4"/>
    <p:sldId id="273" r:id="rId5"/>
    <p:sldId id="274" r:id="rId6"/>
    <p:sldId id="276" r:id="rId7"/>
    <p:sldId id="283" r:id="rId8"/>
    <p:sldId id="284" r:id="rId9"/>
    <p:sldId id="285" r:id="rId10"/>
    <p:sldId id="278" r:id="rId11"/>
    <p:sldId id="279" r:id="rId12"/>
    <p:sldId id="286" r:id="rId13"/>
    <p:sldId id="287" r:id="rId14"/>
    <p:sldId id="288" r:id="rId15"/>
    <p:sldId id="289" r:id="rId16"/>
    <p:sldId id="280" r:id="rId17"/>
    <p:sldId id="281" r:id="rId18"/>
    <p:sldId id="282" r:id="rId19"/>
    <p:sldId id="290" r:id="rId20"/>
    <p:sldId id="291" r:id="rId21"/>
    <p:sldId id="292" r:id="rId22"/>
    <p:sldId id="293" r:id="rId23"/>
    <p:sldId id="294" r:id="rId24"/>
    <p:sldId id="300" r:id="rId25"/>
    <p:sldId id="295" r:id="rId26"/>
    <p:sldId id="298" r:id="rId27"/>
    <p:sldId id="299" r:id="rId28"/>
    <p:sldId id="301" r:id="rId29"/>
    <p:sldId id="303" r:id="rId30"/>
    <p:sldId id="30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3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139942-0A2E-443A-842F-D6DE74360370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DD56F55-9FC0-474B-ADC4-A77A47F498E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138946-C5C1-4A11-BA69-F12F43F8A94B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&amp; Electricity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</a:t>
            </a:r>
            <a:r>
              <a:rPr lang="en-US" dirty="0" smtClean="0"/>
              <a:t>4 </a:t>
            </a:r>
            <a:r>
              <a:rPr lang="en-US" dirty="0"/>
              <a:t>– </a:t>
            </a:r>
            <a:r>
              <a:rPr lang="en-US" dirty="0" smtClean="0"/>
              <a:t>Series Circuits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Section 1 – </a:t>
            </a:r>
            <a:r>
              <a:rPr lang="en-US" dirty="0" smtClean="0"/>
              <a:t>Series Circuits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and Closed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Closed Loop is a circuit current can flow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Open loop mean the circuit is incomplete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1026" name="Picture 2" descr="Image result for closed loop circuit diagram high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" y="3006487"/>
            <a:ext cx="11017353" cy="315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26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and Junctions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 node is a terminal, connection point between two or more parts of a circuit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Usually identified by LARGE DOTS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Nodes give us a way to say that “wires crossing this junction are connected”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When three or more circuit elements are connected to one point, a junction is formed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Junctions are great testing points for measuring voltage and current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6146" name="Picture 2" descr="A n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730" y="4268964"/>
            <a:ext cx="2857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4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4098" name="Picture 2" descr="https://qph.fs.quoracdn.net/main-qimg-4c6136f914e264db4a87abfa655a574d-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62" y="1883762"/>
            <a:ext cx="6185436" cy="422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51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5122" name="Picture 2" descr="Image result for nodes and jun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970" y="1876301"/>
            <a:ext cx="5397773" cy="432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74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Electrical charge of an energy source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Typically indicated on diagrams by common symbols ( + ) or ( - 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 negative polarity is where current enters a component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 positive polarity is where current leaves a component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0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7170" name="Picture 2" descr="Image result for series circuit polar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000" y="2064842"/>
            <a:ext cx="5514960" cy="349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1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Because a series circuit has only one path of flow, it must pass through each resistor in a circuit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total resistance then is the sum of all the resistors in the series circuit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 algn="ctr">
              <a:buNone/>
            </a:pPr>
            <a:r>
              <a:rPr lang="en-US" sz="8000" b="1" dirty="0" err="1" smtClean="0"/>
              <a:t>R</a:t>
            </a:r>
            <a:r>
              <a:rPr lang="en-US" sz="8000" b="1" baseline="-25000" dirty="0" err="1" smtClean="0"/>
              <a:t>t</a:t>
            </a:r>
            <a:r>
              <a:rPr lang="en-US" sz="8000" b="1" baseline="-25000" dirty="0" smtClean="0"/>
              <a:t> = </a:t>
            </a:r>
            <a:r>
              <a:rPr lang="en-US" sz="8000" b="1" dirty="0" smtClean="0"/>
              <a:t>R</a:t>
            </a:r>
            <a:r>
              <a:rPr lang="en-US" sz="8000" b="1" baseline="-25000" dirty="0" smtClean="0"/>
              <a:t>1</a:t>
            </a:r>
            <a:r>
              <a:rPr lang="en-US" sz="8000" b="1" dirty="0" smtClean="0"/>
              <a:t> + R</a:t>
            </a:r>
            <a:r>
              <a:rPr lang="en-US" sz="8000" b="1" baseline="-25000" dirty="0" smtClean="0"/>
              <a:t>2</a:t>
            </a:r>
            <a:r>
              <a:rPr lang="en-US" sz="8000" b="1" dirty="0" smtClean="0"/>
              <a:t> + R</a:t>
            </a:r>
            <a:r>
              <a:rPr lang="en-US" sz="8000" b="1" baseline="-25000" dirty="0" smtClean="0"/>
              <a:t>3</a:t>
            </a:r>
            <a:r>
              <a:rPr lang="en-US" sz="8000" b="1" dirty="0" smtClean="0"/>
              <a:t> + R</a:t>
            </a:r>
            <a:r>
              <a:rPr lang="en-US" sz="8000" b="1" baseline="-25000" dirty="0" smtClean="0"/>
              <a:t>4</a:t>
            </a:r>
            <a:r>
              <a:rPr lang="en-US" sz="8000" b="1" dirty="0" smtClean="0"/>
              <a:t> …..</a:t>
            </a:r>
            <a:endParaRPr lang="en-US" sz="8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5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Find the total resistance of the three resistors connected in series.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R1 = 5 </a:t>
            </a:r>
            <a:r>
              <a:rPr lang="el-GR" dirty="0" smtClean="0"/>
              <a:t>Ω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R2 = 35 </a:t>
            </a:r>
            <a:r>
              <a:rPr lang="el-GR" dirty="0"/>
              <a:t>Ω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R3 = 95 </a:t>
            </a:r>
            <a:r>
              <a:rPr lang="el-GR" dirty="0" smtClean="0"/>
              <a:t>Ω</a:t>
            </a:r>
            <a:endParaRPr lang="en-US" dirty="0"/>
          </a:p>
          <a:p>
            <a:pPr marL="201168" lvl="1" indent="0" algn="ctr">
              <a:buNone/>
            </a:pPr>
            <a:r>
              <a:rPr lang="en-US" sz="4000" b="1" dirty="0" err="1"/>
              <a:t>R</a:t>
            </a:r>
            <a:r>
              <a:rPr lang="en-US" sz="4000" b="1" baseline="-25000" dirty="0" err="1"/>
              <a:t>t</a:t>
            </a:r>
            <a:r>
              <a:rPr lang="en-US" sz="4000" b="1" baseline="-25000" dirty="0"/>
              <a:t> = </a:t>
            </a:r>
            <a:r>
              <a:rPr lang="en-US" sz="4000" b="1" dirty="0"/>
              <a:t>R</a:t>
            </a:r>
            <a:r>
              <a:rPr lang="en-US" sz="4000" b="1" baseline="-25000" dirty="0"/>
              <a:t>1</a:t>
            </a:r>
            <a:r>
              <a:rPr lang="en-US" sz="4000" b="1" dirty="0"/>
              <a:t> + R</a:t>
            </a:r>
            <a:r>
              <a:rPr lang="en-US" sz="4000" b="1" baseline="-25000" dirty="0"/>
              <a:t>2</a:t>
            </a:r>
            <a:r>
              <a:rPr lang="en-US" sz="4000" b="1" dirty="0"/>
              <a:t> + </a:t>
            </a:r>
            <a:r>
              <a:rPr lang="en-US" sz="4000" b="1" dirty="0" smtClean="0"/>
              <a:t>R</a:t>
            </a:r>
            <a:r>
              <a:rPr lang="en-US" sz="4000" b="1" baseline="-25000" dirty="0" smtClean="0"/>
              <a:t>3</a:t>
            </a:r>
          </a:p>
          <a:p>
            <a:pPr marL="201168" lvl="1" indent="0" algn="ctr">
              <a:buNone/>
            </a:pPr>
            <a:r>
              <a:rPr lang="en-US" sz="2800" dirty="0" err="1" smtClean="0"/>
              <a:t>R</a:t>
            </a:r>
            <a:r>
              <a:rPr lang="en-US" sz="2800" baseline="-25000" dirty="0" err="1" smtClean="0"/>
              <a:t>t</a:t>
            </a:r>
            <a:r>
              <a:rPr lang="en-US" sz="2800" b="1" baseline="-25000" dirty="0" smtClean="0"/>
              <a:t> = </a:t>
            </a:r>
            <a:r>
              <a:rPr lang="en-US" sz="2800" dirty="0"/>
              <a:t>5 </a:t>
            </a:r>
            <a:r>
              <a:rPr lang="el-GR" sz="2800" dirty="0" smtClean="0"/>
              <a:t>Ω</a:t>
            </a:r>
            <a:r>
              <a:rPr lang="en-US" sz="2800" dirty="0" smtClean="0"/>
              <a:t> + </a:t>
            </a:r>
            <a:r>
              <a:rPr lang="en-US" sz="2800" dirty="0"/>
              <a:t>35 </a:t>
            </a:r>
            <a:r>
              <a:rPr lang="el-GR" sz="2800" dirty="0" smtClean="0"/>
              <a:t>Ω</a:t>
            </a:r>
            <a:r>
              <a:rPr lang="en-US" sz="2800" dirty="0" smtClean="0"/>
              <a:t> + </a:t>
            </a:r>
            <a:r>
              <a:rPr lang="en-US" sz="2800" dirty="0"/>
              <a:t>95 </a:t>
            </a:r>
            <a:r>
              <a:rPr lang="el-GR" sz="2800" dirty="0" smtClean="0"/>
              <a:t>Ω</a:t>
            </a:r>
            <a:endParaRPr lang="en-US" sz="2800" dirty="0" smtClean="0"/>
          </a:p>
          <a:p>
            <a:pPr marL="201168" lvl="1" indent="0" algn="ctr">
              <a:buNone/>
            </a:pPr>
            <a:r>
              <a:rPr lang="en-US" sz="2800" dirty="0" err="1" smtClean="0"/>
              <a:t>R</a:t>
            </a:r>
            <a:r>
              <a:rPr lang="en-US" sz="2800" baseline="-25000" dirty="0" err="1" smtClean="0"/>
              <a:t>t</a:t>
            </a:r>
            <a:r>
              <a:rPr lang="en-US" sz="2800" baseline="-25000" dirty="0" smtClean="0"/>
              <a:t> = </a:t>
            </a:r>
            <a:r>
              <a:rPr lang="en-US" sz="2800" dirty="0" smtClean="0"/>
              <a:t>135 </a:t>
            </a:r>
            <a:r>
              <a:rPr lang="el-GR" sz="2800" dirty="0"/>
              <a:t>Ω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9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The same amount of current is available in all parts of a series circuit at any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A series circuit has a </a:t>
            </a:r>
            <a:r>
              <a:rPr lang="en-US" sz="2800" b="1" dirty="0" smtClean="0"/>
              <a:t>100-VDC</a:t>
            </a:r>
            <a:r>
              <a:rPr lang="en-US" sz="2800" dirty="0" smtClean="0"/>
              <a:t> source and three resistors: </a:t>
            </a:r>
            <a:r>
              <a:rPr lang="en-US" sz="2800" b="1" dirty="0" smtClean="0"/>
              <a:t>R1 = 6</a:t>
            </a:r>
            <a:r>
              <a:rPr lang="el-GR" sz="2800" b="1" dirty="0"/>
              <a:t> </a:t>
            </a:r>
            <a:r>
              <a:rPr lang="el-GR" sz="2800" b="1" dirty="0" smtClean="0"/>
              <a:t>Ω</a:t>
            </a:r>
            <a:r>
              <a:rPr lang="en-US" sz="2800" b="1" dirty="0" smtClean="0"/>
              <a:t>, R2 = 12</a:t>
            </a:r>
            <a:r>
              <a:rPr lang="el-GR" sz="2800" b="1" dirty="0"/>
              <a:t> </a:t>
            </a:r>
            <a:r>
              <a:rPr lang="el-GR" sz="2800" b="1" dirty="0" smtClean="0"/>
              <a:t>Ω</a:t>
            </a:r>
            <a:r>
              <a:rPr lang="en-US" sz="2800" b="1" dirty="0" smtClean="0"/>
              <a:t>, R3=7</a:t>
            </a:r>
            <a:r>
              <a:rPr lang="el-GR" sz="2800" b="1" dirty="0"/>
              <a:t> </a:t>
            </a:r>
            <a:r>
              <a:rPr lang="el-GR" sz="2800" b="1" dirty="0" smtClean="0"/>
              <a:t>Ω</a:t>
            </a:r>
            <a:r>
              <a:rPr lang="en-US" sz="2800" b="1" dirty="0" smtClean="0"/>
              <a:t>.</a:t>
            </a:r>
            <a:r>
              <a:rPr lang="en-US" sz="2800" dirty="0" smtClean="0"/>
              <a:t> Find the </a:t>
            </a:r>
            <a:r>
              <a:rPr lang="en-US" sz="2800" b="1" dirty="0" smtClean="0"/>
              <a:t>total current </a:t>
            </a:r>
            <a:r>
              <a:rPr lang="en-US" sz="2800" dirty="0" smtClean="0"/>
              <a:t>in the circuit.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Find total resistance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Find total voltage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Utilize Ohm’s Law to calculate total current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4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 Cont.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5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AD9E9C-644B-40CF-8B60-7CD77F3E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Circuits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416FA5-60EE-4E88-BF08-02C91A452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Series Circuits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8F2B1D-5AE8-4375-BC2B-5E2210E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8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Drop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Voltage across any load is the amount needed to force the circuit current through resistance of that load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Voltage drop across any load is equal to the current and resistance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 </a:t>
            </a:r>
            <a:r>
              <a:rPr lang="en-US" sz="4000" b="1" dirty="0" err="1" smtClean="0"/>
              <a:t>Kirchoff’s</a:t>
            </a:r>
            <a:r>
              <a:rPr lang="en-US" sz="4000" b="1" dirty="0" smtClean="0"/>
              <a:t> Voltage Law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b="1" dirty="0" smtClean="0"/>
              <a:t>In a series circuit, the sum of the voltage drops across each load is equal to the total voltage applied to the circuit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9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Drop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8194" name="Picture 2" descr="Image result for voltage dro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52" y="1819704"/>
            <a:ext cx="6983590" cy="423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95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resistance s are connected in series.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Calculate  the voltage drop across each resistor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Find total resistance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Calculate the total current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Figure out the voltage drop across each resistor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655" y="2639415"/>
            <a:ext cx="51530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7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 Cont.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8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Aiding and Opposing Voltage Sources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1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Aiding Voltage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Energy sources are often connected in series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Even if the circuit is a parallel and series circuit , the energy source will often still be in series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series connection affects the total voltage and total current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Based off of Ohm’s Law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When connected in series the </a:t>
            </a:r>
            <a:r>
              <a:rPr lang="en-US" b="1" dirty="0" smtClean="0"/>
              <a:t>total voltage is equal to the </a:t>
            </a:r>
            <a:r>
              <a:rPr lang="en-US" b="1" u="sng" dirty="0" smtClean="0"/>
              <a:t>sum</a:t>
            </a:r>
            <a:r>
              <a:rPr lang="en-US" b="1" dirty="0" smtClean="0"/>
              <a:t> of the individual voltages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Batteries are typically connected in the way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Connected </a:t>
            </a:r>
            <a:r>
              <a:rPr lang="en-US" dirty="0"/>
              <a:t>so the current flows in the same direction and most of the time if we are using batteries this is the way they are set up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Positive terminal of one cell is connected to the negative terminal of the next cell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9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0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Opposing Voltage 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Energy sources sometimes are connected so that the polarity oppose each other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When this happens the voltage opposes each other resulting in a load that is different between the two sources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It </a:t>
            </a:r>
            <a:r>
              <a:rPr lang="en-US" dirty="0"/>
              <a:t>has no practical use and is usually </a:t>
            </a:r>
            <a:r>
              <a:rPr lang="en-US" dirty="0" smtClean="0"/>
              <a:t>avoided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Mentioned </a:t>
            </a:r>
            <a:r>
              <a:rPr lang="en-US" dirty="0"/>
              <a:t>here because an inexperienced person may inadvertently connect cells in this way.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5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 Symbols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BATTERY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RESISTOR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1028" name="Picture 4" descr="Image result for schematic symbol for a resis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113" y="3888036"/>
            <a:ext cx="4517374" cy="120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58" y="3386379"/>
            <a:ext cx="4114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Ability to draw a series circuit, label each part, and identify part’s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Determine voltage drops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Calculate voltage across the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On apiece of paper </a:t>
            </a:r>
            <a:r>
              <a:rPr lang="en-US" b="1" dirty="0" smtClean="0"/>
              <a:t>DRAW </a:t>
            </a:r>
            <a:r>
              <a:rPr lang="en-US" dirty="0" smtClean="0"/>
              <a:t>a series circuit with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24-V source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Four resistors whose sum is 27 Ohms</a:t>
            </a:r>
          </a:p>
          <a:p>
            <a:pPr marL="201168" lvl="1" indent="0">
              <a:buNone/>
            </a:pPr>
            <a:endParaRPr lang="en-US" b="1" dirty="0" smtClean="0"/>
          </a:p>
          <a:p>
            <a:pPr marL="201168" lvl="1" indent="0">
              <a:buNone/>
            </a:pPr>
            <a:r>
              <a:rPr lang="en-US" b="1" dirty="0" smtClean="0"/>
              <a:t>At the bottom of your piece of paper answer these questions:</a:t>
            </a:r>
          </a:p>
          <a:p>
            <a:pPr marL="201168" lvl="1" indent="0">
              <a:buNone/>
            </a:pPr>
            <a:endParaRPr lang="en-US" b="1" dirty="0"/>
          </a:p>
          <a:p>
            <a:pPr marL="544068" lvl="1" indent="-342900">
              <a:buFont typeface="+mj-lt"/>
              <a:buAutoNum type="arabicPeriod"/>
            </a:pPr>
            <a:r>
              <a:rPr lang="en-US" b="1" dirty="0" smtClean="0"/>
              <a:t>What is the current in this circuit?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dirty="0" smtClean="0"/>
              <a:t>How many watts does the circuit use?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dirty="0" smtClean="0"/>
              <a:t>Determine the voltage drop across each resistor (R1,R2,R3,R4)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3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A59EAC-E562-4BC9-8C64-94279948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CB055A-E28B-4CFE-BB6B-F6FC961E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Closed loop</a:t>
            </a:r>
          </a:p>
          <a:p>
            <a:r>
              <a:rPr lang="en-US" dirty="0" smtClean="0"/>
              <a:t>Junction</a:t>
            </a:r>
          </a:p>
          <a:p>
            <a:r>
              <a:rPr lang="en-US" dirty="0" err="1" smtClean="0"/>
              <a:t>Kirchoffs</a:t>
            </a:r>
            <a:r>
              <a:rPr lang="en-US" dirty="0" smtClean="0"/>
              <a:t>’ voltage law</a:t>
            </a:r>
          </a:p>
          <a:p>
            <a:r>
              <a:rPr lang="en-US" dirty="0" smtClean="0"/>
              <a:t>Node</a:t>
            </a:r>
          </a:p>
          <a:p>
            <a:r>
              <a:rPr lang="en-US" dirty="0" smtClean="0"/>
              <a:t>Open loop</a:t>
            </a:r>
          </a:p>
          <a:p>
            <a:r>
              <a:rPr lang="en-US" dirty="0" smtClean="0"/>
              <a:t>Polarity</a:t>
            </a:r>
          </a:p>
          <a:p>
            <a:r>
              <a:rPr lang="en-US" dirty="0" smtClean="0"/>
              <a:t>Series circuit</a:t>
            </a:r>
          </a:p>
          <a:p>
            <a:r>
              <a:rPr lang="en-US" smtClean="0"/>
              <a:t>Voltage </a:t>
            </a:r>
            <a:r>
              <a:rPr lang="en-US" dirty="0" smtClean="0"/>
              <a:t>drop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BF08373-69FD-4A8A-970C-9B614DF2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8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FF0D00-89FD-4E98-BEB1-3C142574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BA6B08-D3F4-43CD-81E4-5A5504F8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electric circuit is a combination of parts connected to form a complete path through which electrons move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basic complete circuit has four parts:</a:t>
            </a:r>
          </a:p>
          <a:p>
            <a:pPr marL="457200" indent="-457200">
              <a:buAutoNum type="arabicPeriod"/>
            </a:pPr>
            <a:r>
              <a:rPr lang="en-US" dirty="0"/>
              <a:t>The energy source</a:t>
            </a:r>
          </a:p>
          <a:p>
            <a:pPr marL="457200" indent="-457200">
              <a:buAutoNum type="arabicPeriod"/>
            </a:pPr>
            <a:r>
              <a:rPr lang="en-US" dirty="0"/>
              <a:t>The conductors</a:t>
            </a:r>
          </a:p>
          <a:p>
            <a:pPr marL="457200" indent="-457200">
              <a:buAutoNum type="arabicPeriod"/>
            </a:pPr>
            <a:r>
              <a:rPr lang="en-US" dirty="0"/>
              <a:t>The load</a:t>
            </a:r>
          </a:p>
          <a:p>
            <a:pPr marL="457200" indent="-457200">
              <a:buAutoNum type="arabicPeriod"/>
            </a:pPr>
            <a:r>
              <a:rPr lang="en-US" dirty="0"/>
              <a:t>The control device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35F161-54A9-47C9-BB10-85BDF717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2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1FE92F8-77C6-424F-B54E-4C239A21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Series Circuit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C3FE4B5-F3EC-4E7C-B5BC-DAD01C73B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Is an electrical circuit that has only one path through which electrons can flow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169940A-D601-46D9-AC57-F80B8F89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5" name="Picture 2" descr="Image result for basic electric circuit">
            <a:extLst>
              <a:ext uri="{FF2B5EF4-FFF2-40B4-BE49-F238E27FC236}">
                <a16:creationId xmlns:a16="http://schemas.microsoft.com/office/drawing/2014/main" xmlns="" id="{5DCD0330-E353-4368-AA46-9C22C9B79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405" y="2328051"/>
            <a:ext cx="6452364" cy="387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25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1026" name="Picture 2" descr="Image result for series circui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667" y="2178245"/>
            <a:ext cx="5537840" cy="35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29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2050" name="Picture 2" descr="Image result for series circu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405" y="1845734"/>
            <a:ext cx="5254149" cy="405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49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3074" name="Picture 2" descr="Image result for series circu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91" y="2083240"/>
            <a:ext cx="6451392" cy="335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16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878</Words>
  <Application>Microsoft Office PowerPoint</Application>
  <PresentationFormat>Widescreen</PresentationFormat>
  <Paragraphs>148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Retrospect</vt:lpstr>
      <vt:lpstr>Electronics &amp; Electricity</vt:lpstr>
      <vt:lpstr>Series Circuits</vt:lpstr>
      <vt:lpstr>The big idea</vt:lpstr>
      <vt:lpstr>Terms</vt:lpstr>
      <vt:lpstr>Parts of a circuit</vt:lpstr>
      <vt:lpstr>The Series Circuit</vt:lpstr>
      <vt:lpstr>Example 1</vt:lpstr>
      <vt:lpstr>Example 2</vt:lpstr>
      <vt:lpstr>Example 3</vt:lpstr>
      <vt:lpstr>Open and Closed Loops</vt:lpstr>
      <vt:lpstr>Nodes and Junctions</vt:lpstr>
      <vt:lpstr>Example 1</vt:lpstr>
      <vt:lpstr>Example 2</vt:lpstr>
      <vt:lpstr>Polarity</vt:lpstr>
      <vt:lpstr>Example 1</vt:lpstr>
      <vt:lpstr>Series Resistance</vt:lpstr>
      <vt:lpstr>Problem 1</vt:lpstr>
      <vt:lpstr>Problem 2</vt:lpstr>
      <vt:lpstr>Problem 2 Cont.</vt:lpstr>
      <vt:lpstr>Voltage Drop</vt:lpstr>
      <vt:lpstr>Voltage Drop</vt:lpstr>
      <vt:lpstr>Problem 1</vt:lpstr>
      <vt:lpstr>Problem 1 Cont.</vt:lpstr>
      <vt:lpstr>Aiding and Opposing Voltage Sources</vt:lpstr>
      <vt:lpstr>Aiding Voltage Sources</vt:lpstr>
      <vt:lpstr>Problem 1</vt:lpstr>
      <vt:lpstr>Opposing Voltage Sources</vt:lpstr>
      <vt:lpstr>Problem 2</vt:lpstr>
      <vt:lpstr>Schematic Symbols</vt:lpstr>
      <vt:lpstr>Problem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&amp; Electricity</dc:title>
  <dc:creator>Nick Vertucci</dc:creator>
  <cp:lastModifiedBy>Vertucci, Nicholas</cp:lastModifiedBy>
  <cp:revision>33</cp:revision>
  <dcterms:created xsi:type="dcterms:W3CDTF">2018-09-25T12:32:29Z</dcterms:created>
  <dcterms:modified xsi:type="dcterms:W3CDTF">2018-11-08T12:55:32Z</dcterms:modified>
</cp:coreProperties>
</file>