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8"/>
  </p:notesMasterIdLst>
  <p:handoutMasterIdLst>
    <p:handoutMasterId r:id="rId19"/>
  </p:handoutMasterIdLst>
  <p:sldIdLst>
    <p:sldId id="268" r:id="rId2"/>
    <p:sldId id="277" r:id="rId3"/>
    <p:sldId id="271" r:id="rId4"/>
    <p:sldId id="273" r:id="rId5"/>
    <p:sldId id="274" r:id="rId6"/>
    <p:sldId id="276" r:id="rId7"/>
    <p:sldId id="278" r:id="rId8"/>
    <p:sldId id="279" r:id="rId9"/>
    <p:sldId id="281" r:id="rId10"/>
    <p:sldId id="280" r:id="rId11"/>
    <p:sldId id="282" r:id="rId12"/>
    <p:sldId id="283" r:id="rId13"/>
    <p:sldId id="284" r:id="rId14"/>
    <p:sldId id="285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3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139942-0A2E-443A-842F-D6DE74360370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56F55-9FC0-474B-ADC4-A77A47F498E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138946-C5C1-4A11-BA69-F12F43F8A94B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&amp; Electricity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5 – parallel Circuits</a:t>
            </a:r>
          </a:p>
          <a:p>
            <a:endParaRPr lang="en-US" dirty="0"/>
          </a:p>
          <a:p>
            <a:r>
              <a:rPr lang="en-US" dirty="0"/>
              <a:t>Section 1 – parallel Circuits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FE92F8-77C6-424F-B54E-4C239A21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Circuit Voltage and Current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FE4B5-F3EC-4E7C-B5BC-DAD01C73B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Because the loads are connected across the line the energy source provides the </a:t>
            </a:r>
            <a:r>
              <a:rPr lang="en-US" sz="2400" b="1" dirty="0"/>
              <a:t>same voltage to the loads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 series there was voltage drop between the loads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total current however is distributed among the branches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amount of current can be found by using Ohm’s Law ( I = V/R 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lower the resistance is in any branch the greater the current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Lights and small appliances that operates at the same voltage require different amounts of current and is why they would be connected in parallel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69940A-D601-46D9-AC57-F80B8F89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4098" name="Picture 2" descr="Image result for voltage the same in parall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989" y="2219114"/>
            <a:ext cx="2646691" cy="213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46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Resistance 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b="1" dirty="0"/>
              <a:t>1/</a:t>
            </a:r>
            <a:r>
              <a:rPr lang="en-US" sz="4000" b="1" dirty="0" err="1"/>
              <a:t>R</a:t>
            </a:r>
            <a:r>
              <a:rPr lang="en-US" sz="4000" b="1" baseline="-25000" dirty="0" err="1"/>
              <a:t>t</a:t>
            </a:r>
            <a:r>
              <a:rPr lang="en-US" sz="4000" b="1" dirty="0"/>
              <a:t> = 1/R</a:t>
            </a:r>
            <a:r>
              <a:rPr lang="en-US" sz="4000" b="1" baseline="-25000" dirty="0"/>
              <a:t>1</a:t>
            </a:r>
            <a:r>
              <a:rPr lang="en-US" sz="4000" b="1" dirty="0"/>
              <a:t> + 1/R</a:t>
            </a:r>
            <a:r>
              <a:rPr lang="en-US" sz="4000" b="1" baseline="-25000" dirty="0"/>
              <a:t>2</a:t>
            </a:r>
            <a:r>
              <a:rPr lang="en-US" sz="4000" b="1" dirty="0"/>
              <a:t> + 1/R</a:t>
            </a:r>
            <a:r>
              <a:rPr lang="en-US" sz="4000" b="1" baseline="-25000" dirty="0"/>
              <a:t>3</a:t>
            </a:r>
            <a:r>
              <a:rPr lang="en-US" sz="4000" b="1" dirty="0"/>
              <a:t> + …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REMEMBER* The total resistance of a parallel circuit is NOT equal to the sum of the resistors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4098" name="Picture 2" descr="Parallel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99" y="2905923"/>
            <a:ext cx="3866975" cy="384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73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Resistance 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13726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Let's summarize this EXAMPLE:</a:t>
            </a:r>
          </a:p>
          <a:p>
            <a:r>
              <a:rPr lang="en-US" dirty="0"/>
              <a:t>Voltage = 12V</a:t>
            </a:r>
          </a:p>
          <a:p>
            <a:r>
              <a:rPr lang="en-US" dirty="0"/>
              <a:t>R1 = 4 Ohm</a:t>
            </a:r>
          </a:p>
          <a:p>
            <a:r>
              <a:rPr lang="en-US" dirty="0"/>
              <a:t>R2 = 4 Ohm</a:t>
            </a:r>
          </a:p>
          <a:p>
            <a:r>
              <a:rPr lang="en-US" dirty="0"/>
              <a:t>R3 = 2 Ohm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26" name="Picture 2" descr="Parallel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392" y="2106940"/>
            <a:ext cx="4134412" cy="347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38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Resistance Formulas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5606"/>
              </p:ext>
            </p:extLst>
          </p:nvPr>
        </p:nvGraphicFramePr>
        <p:xfrm>
          <a:off x="1097280" y="2106940"/>
          <a:ext cx="4270367" cy="2619365"/>
        </p:xfrm>
        <a:graphic>
          <a:graphicData uri="http://schemas.openxmlformats.org/drawingml/2006/table">
            <a:tbl>
              <a:tblPr/>
              <a:tblGrid>
                <a:gridCol w="1032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936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— =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br>
                        <a:rPr lang="en-US" dirty="0"/>
                      </a:br>
                      <a:r>
                        <a:rPr lang="en-US" dirty="0"/>
                        <a:t>— +</a:t>
                      </a:r>
                      <a:br>
                        <a:rPr lang="en-US" dirty="0"/>
                      </a:br>
                      <a:r>
                        <a:rPr lang="en-US" dirty="0"/>
                        <a:t>R1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br>
                        <a:rPr lang="en-US" dirty="0"/>
                      </a:br>
                      <a:r>
                        <a:rPr lang="en-US" dirty="0"/>
                        <a:t>— +</a:t>
                      </a:r>
                      <a:br>
                        <a:rPr lang="en-US" dirty="0"/>
                      </a:br>
                      <a:r>
                        <a:rPr lang="en-US" dirty="0"/>
                        <a:t>R2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br>
                        <a:rPr lang="en-US" dirty="0"/>
                      </a:br>
                      <a:r>
                        <a:rPr lang="en-US" dirty="0"/>
                        <a:t>—</a:t>
                      </a:r>
                      <a:br>
                        <a:rPr lang="en-US" dirty="0"/>
                      </a:br>
                      <a:r>
                        <a:rPr lang="en-US" dirty="0"/>
                        <a:t>R3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26" name="Picture 2" descr="Parallel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392" y="2106940"/>
            <a:ext cx="4134412" cy="347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42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Resistance Formulas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26" name="Picture 2" descr="Parallel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392" y="2106940"/>
            <a:ext cx="4134412" cy="347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854870"/>
              </p:ext>
            </p:extLst>
          </p:nvPr>
        </p:nvGraphicFramePr>
        <p:xfrm>
          <a:off x="1282535" y="2615744"/>
          <a:ext cx="4422981" cy="2249706"/>
        </p:xfrm>
        <a:graphic>
          <a:graphicData uri="http://schemas.openxmlformats.org/drawingml/2006/table">
            <a:tbl>
              <a:tblPr/>
              <a:tblGrid>
                <a:gridCol w="106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97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— =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br>
                        <a:rPr lang="en-US" dirty="0"/>
                      </a:br>
                      <a:r>
                        <a:rPr lang="en-US" dirty="0"/>
                        <a:t>— +</a:t>
                      </a:r>
                      <a:br>
                        <a:rPr lang="en-US" dirty="0"/>
                      </a:br>
                      <a:r>
                        <a:rPr lang="en-US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br>
                        <a:rPr lang="en-US" dirty="0"/>
                      </a:br>
                      <a:r>
                        <a:rPr lang="en-US" dirty="0"/>
                        <a:t>— +</a:t>
                      </a:r>
                      <a:br>
                        <a:rPr lang="en-US" dirty="0"/>
                      </a:br>
                      <a:r>
                        <a:rPr lang="en-US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br>
                        <a:rPr lang="en-US" dirty="0"/>
                      </a:br>
                      <a:r>
                        <a:rPr lang="en-US" dirty="0"/>
                        <a:t>—</a:t>
                      </a:r>
                      <a:br>
                        <a:rPr lang="en-US" dirty="0"/>
                      </a:br>
                      <a:r>
                        <a:rPr lang="en-US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56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Resistance Formulas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26" name="Picture 2" descr="Parallel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392" y="2106940"/>
            <a:ext cx="4134412" cy="347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184767" cy="4023360"/>
          </a:xfrm>
        </p:spPr>
        <p:txBody>
          <a:bodyPr/>
          <a:lstStyle/>
          <a:p>
            <a:r>
              <a:rPr lang="en-US" b="1" dirty="0"/>
              <a:t>It is easiest to change the fractions into decimal numbers (example 1 divide by 4 equals .25):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1/</a:t>
            </a:r>
            <a:r>
              <a:rPr lang="en-US" dirty="0" err="1"/>
              <a:t>R</a:t>
            </a:r>
            <a:r>
              <a:rPr lang="en-US" baseline="-25000" dirty="0" err="1"/>
              <a:t>t</a:t>
            </a:r>
            <a:r>
              <a:rPr lang="en-US" dirty="0"/>
              <a:t> = .25 + .25 + .5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1/</a:t>
            </a:r>
            <a:r>
              <a:rPr lang="en-US" dirty="0" err="1"/>
              <a:t>R</a:t>
            </a:r>
            <a:r>
              <a:rPr lang="en-US" baseline="-25000" dirty="0" err="1"/>
              <a:t>t</a:t>
            </a:r>
            <a:r>
              <a:rPr lang="en-US" dirty="0"/>
              <a:t>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6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Resistance Formulas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26" name="Picture 2" descr="Parallel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392" y="2106940"/>
            <a:ext cx="4134412" cy="347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184767" cy="4023360"/>
          </a:xfrm>
        </p:spPr>
        <p:txBody>
          <a:bodyPr/>
          <a:lstStyle/>
          <a:p>
            <a:r>
              <a:rPr lang="en-US" b="1" dirty="0"/>
              <a:t>Now you have to get rid of the 1 on the left side so...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baseline="-25000" dirty="0" err="1"/>
              <a:t>t</a:t>
            </a:r>
            <a:r>
              <a:rPr lang="en-US" dirty="0"/>
              <a:t> = 1/1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baseline="-25000" dirty="0" err="1"/>
              <a:t>t</a:t>
            </a:r>
            <a:r>
              <a:rPr lang="en-US" dirty="0"/>
              <a:t> = 1 Ohms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4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9E9C-644B-40CF-8B60-7CD77F3E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Circuits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6FA5-60EE-4E88-BF08-02C91A452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 Circuits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2B1D-5AE8-4375-BC2B-5E2210E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8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Ability to draw and label a parallel circuit and indicate the polarity at each resistor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Define the term overloaded circuit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Use the three parallel-resistance formulas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Calculate the equivalent resistance of a parallel circuit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Calculate the total resistance, the total current, and the branch current in a parallel circuit\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Connect batteries in parallel to increase current capacity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9EAC-E562-4BC9-8C64-94279948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B055A-E28B-4CFE-BB6B-F6FC961E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Booster battery</a:t>
            </a:r>
          </a:p>
          <a:p>
            <a:r>
              <a:rPr lang="en-US" dirty="0"/>
              <a:t>Branch circuit</a:t>
            </a:r>
          </a:p>
          <a:p>
            <a:r>
              <a:rPr lang="en-US" dirty="0"/>
              <a:t>Equivalent resistance</a:t>
            </a:r>
          </a:p>
          <a:p>
            <a:r>
              <a:rPr lang="en-US" dirty="0" err="1"/>
              <a:t>Kirchoff’s</a:t>
            </a:r>
            <a:r>
              <a:rPr lang="en-US" dirty="0"/>
              <a:t> current law</a:t>
            </a:r>
          </a:p>
          <a:p>
            <a:r>
              <a:rPr lang="en-US" dirty="0"/>
              <a:t>Overload</a:t>
            </a:r>
          </a:p>
          <a:p>
            <a:r>
              <a:rPr lang="en-US" dirty="0"/>
              <a:t>Parallel circuit</a:t>
            </a:r>
          </a:p>
          <a:p>
            <a:r>
              <a:rPr lang="en-US" dirty="0"/>
              <a:t>Shunt connection</a:t>
            </a:r>
          </a:p>
          <a:p>
            <a:r>
              <a:rPr lang="en-US" dirty="0"/>
              <a:t>Total current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08373-69FD-4A8A-970C-9B614DF2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8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0D00-89FD-4E98-BEB1-3C142574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A6B08-D3F4-43CD-81E4-5A5504F8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electric circuit is a combination of parts connected to form a complete path through which electrons move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basic complete circuit has four parts:</a:t>
            </a:r>
          </a:p>
          <a:p>
            <a:pPr marL="457200" indent="-457200">
              <a:buAutoNum type="arabicPeriod"/>
            </a:pPr>
            <a:r>
              <a:rPr lang="en-US" dirty="0"/>
              <a:t>The energy source</a:t>
            </a:r>
          </a:p>
          <a:p>
            <a:pPr marL="457200" indent="-457200">
              <a:buAutoNum type="arabicPeriod"/>
            </a:pPr>
            <a:r>
              <a:rPr lang="en-US" dirty="0"/>
              <a:t>The conductors</a:t>
            </a:r>
          </a:p>
          <a:p>
            <a:pPr marL="457200" indent="-457200">
              <a:buAutoNum type="arabicPeriod"/>
            </a:pPr>
            <a:r>
              <a:rPr lang="en-US" dirty="0"/>
              <a:t>The load</a:t>
            </a:r>
          </a:p>
          <a:p>
            <a:pPr marL="457200" indent="-457200">
              <a:buAutoNum type="arabicPeriod"/>
            </a:pPr>
            <a:r>
              <a:rPr lang="en-US" dirty="0"/>
              <a:t>The control device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5F161-54A9-47C9-BB10-85BDF717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2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FE92F8-77C6-424F-B54E-4C239A21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Circuit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FE4B5-F3EC-4E7C-B5BC-DAD01C73B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loads are connected “across the line”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Meaning that they are connected between two conductors that lead to the energy source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loads and their connecting wires are called </a:t>
            </a:r>
            <a:r>
              <a:rPr lang="en-US" b="1" dirty="0"/>
              <a:t>Branch Circuits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 can be called </a:t>
            </a:r>
            <a:r>
              <a:rPr lang="en-US" b="1" dirty="0"/>
              <a:t>multiple connections </a:t>
            </a:r>
            <a:r>
              <a:rPr lang="en-US" dirty="0"/>
              <a:t>and </a:t>
            </a:r>
            <a:r>
              <a:rPr lang="en-US" b="1" dirty="0"/>
              <a:t>shunt connections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/>
              <a:t>In parallel the loads operate independently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If one branch is disconnected, turned off, or burned open (light bulb) the remaining branches can continue to operate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69940A-D601-46D9-AC57-F80B8F89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5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Circuit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26" name="Picture 2" descr="Image result for parallel circuit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537" y="2339439"/>
            <a:ext cx="7206353" cy="33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62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Circuit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2050" name="Picture 2" descr="Image result for parallel circuit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436" y="2401783"/>
            <a:ext cx="7974115" cy="296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75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Circuit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717" y="1827596"/>
            <a:ext cx="4065526" cy="403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72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526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Retrospect</vt:lpstr>
      <vt:lpstr>Electronics &amp; Electricity</vt:lpstr>
      <vt:lpstr>Parallel Circuits</vt:lpstr>
      <vt:lpstr>The big idea</vt:lpstr>
      <vt:lpstr>Terms</vt:lpstr>
      <vt:lpstr>Parts of a circuit</vt:lpstr>
      <vt:lpstr>Parallel Circuit</vt:lpstr>
      <vt:lpstr>Parallel Circuit Example</vt:lpstr>
      <vt:lpstr>Parallel Circuit Example</vt:lpstr>
      <vt:lpstr>Parallel Circuit Example</vt:lpstr>
      <vt:lpstr>Parallel Circuit Voltage and Current</vt:lpstr>
      <vt:lpstr>Parallel Resistance Formulas</vt:lpstr>
      <vt:lpstr>Parallel Resistance Formulas</vt:lpstr>
      <vt:lpstr>Parallel Resistance Formulas</vt:lpstr>
      <vt:lpstr>Parallel Resistance Formulas</vt:lpstr>
      <vt:lpstr>Parallel Resistance Formulas</vt:lpstr>
      <vt:lpstr>Parallel Resistance Formulas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&amp; Electricity</dc:title>
  <dc:creator>Nick Vertucci</dc:creator>
  <cp:lastModifiedBy>Nick Vertucci</cp:lastModifiedBy>
  <cp:revision>43</cp:revision>
  <dcterms:created xsi:type="dcterms:W3CDTF">2018-09-25T12:32:29Z</dcterms:created>
  <dcterms:modified xsi:type="dcterms:W3CDTF">2018-11-13T13:09:25Z</dcterms:modified>
</cp:coreProperties>
</file>