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8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92" y="32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2/25/19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2/25/19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55780"/>
            <a:ext cx="6858000" cy="3200400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56180"/>
            <a:ext cx="6858000" cy="109728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7CBB-843F-464A-A764-71D6ADC27CFA}" type="datetime1">
              <a:rPr lang="en-US" smtClean="0"/>
              <a:t>2/25/19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C03D-3A1F-4813-9337-02411FCC3A9A}" type="datetime1">
              <a:rPr lang="en-US" smtClean="0"/>
              <a:t>2/25/19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42120" y="380999"/>
            <a:ext cx="2011680" cy="609600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1199" y="380999"/>
            <a:ext cx="7074859" cy="60960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8F79-DFA0-4C26-9553-23A017B69AB6}" type="datetime1">
              <a:rPr lang="en-US" smtClean="0"/>
              <a:t>2/25/19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A70B34E7-E1D9-4FBF-A1A0-4009669A00BF}" type="datetime1">
              <a:rPr lang="en-US" smtClean="0"/>
              <a:t>2/25/19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22960"/>
            <a:ext cx="8686800" cy="201168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834640"/>
            <a:ext cx="8686800" cy="109728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18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8B6-2F47-420B-83EA-EB2285D13EC9}" type="datetime1">
              <a:rPr lang="en-US" smtClean="0"/>
              <a:t>2/25/19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12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18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18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803D-B10E-4B90-8456-A0E05393E233}" type="datetime1">
              <a:rPr lang="en-US" smtClean="0"/>
              <a:t>2/25/19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E62F-6CCE-4064-96C2-2084AF883904}" type="datetime1">
              <a:rPr lang="en-US" smtClean="0"/>
              <a:t>2/25/19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2/25/19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9420" y="408993"/>
            <a:ext cx="4800937" cy="1828800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1" y="381000"/>
            <a:ext cx="5489510" cy="5791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9420" y="2237793"/>
            <a:ext cx="4800937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9942-0A2E-443A-842F-D6DE74360370}" type="datetime1">
              <a:rPr lang="en-US" smtClean="0"/>
              <a:t>2/25/19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248" y="384048"/>
            <a:ext cx="4800600" cy="1828800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  <a:ln>
            <a:noFill/>
          </a:ln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6249" y="2240280"/>
            <a:ext cx="4799140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120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987419"/>
            <a:ext cx="9372600" cy="4483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631790" y="5586761"/>
            <a:ext cx="280731" cy="883759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3F138946-C5C1-4A11-BA69-F12F43F8A94B}" type="datetime1">
              <a:rPr lang="en-US" smtClean="0"/>
              <a:t>2/25/19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31790" y="365125"/>
            <a:ext cx="280730" cy="5139936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3321" y="6268940"/>
            <a:ext cx="722377" cy="2015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74320" algn="l" defTabSz="914400" rtl="0" eaLnBrk="1" latinLnBrk="0" hangingPunct="1">
        <a:lnSpc>
          <a:spcPct val="90000"/>
        </a:lnSpc>
        <a:spcBef>
          <a:spcPts val="12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and drawing for production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Unit 11 – Reverse Engineering</a:t>
            </a:r>
          </a:p>
          <a:p>
            <a:endParaRPr lang="en-US" dirty="0"/>
          </a:p>
          <a:p>
            <a:r>
              <a:rPr lang="en-US" dirty="0"/>
              <a:t>Section 1 – What is reverse engineering?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89EEB-0D82-48BB-B45A-39C4807C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</a:t>
            </a: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F9DC8-CDE1-6E45-B792-B1AB235BD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to reverse engineer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BF2A2-5FF9-724E-A5F3-8A617A85C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en-US" dirty="0"/>
              <a:t>To strengthen the good features of a product based on long-term usage of the product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dirty="0"/>
              <a:t>To analyze the good and bad features of competitors' product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dirty="0"/>
              <a:t>To explore new avenues to improve product performance and features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dirty="0"/>
              <a:t>To gain competitive benchmarking methods to understand competitor's products and develop better products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dirty="0"/>
              <a:t>The original CAD model is not sufficient to support modifications or current manufacturing methods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dirty="0"/>
              <a:t>The original supplier is unable or unwilling to provide additional parts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dirty="0"/>
              <a:t>The original equipment manufacturers are either unwilling or unable to supply replacement parts, or demand inflated costs for sole-source parts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dirty="0"/>
              <a:t>To update obsolete materials or antiquated manufacturing processes with more current, less-expensive technologies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219629-DD15-F042-9361-66E2D6271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45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9623C-FFEF-114D-BBE6-4A229174D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engineering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26E32-E868-1C4C-AFED-6C046507C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a.</a:t>
            </a:r>
            <a:r>
              <a:rPr lang="en-US" dirty="0"/>
              <a:t> </a:t>
            </a:r>
            <a:r>
              <a:rPr lang="en-US" b="1" dirty="0"/>
              <a:t>Prediction</a:t>
            </a:r>
            <a:endParaRPr lang="en-US" dirty="0"/>
          </a:p>
          <a:p>
            <a:r>
              <a:rPr lang="en-US" dirty="0"/>
              <a:t>What is the purpose of this product?</a:t>
            </a:r>
          </a:p>
          <a:p>
            <a:r>
              <a:rPr lang="en-US" dirty="0"/>
              <a:t>How does it work?</a:t>
            </a:r>
          </a:p>
          <a:p>
            <a:r>
              <a:rPr lang="en-US" dirty="0"/>
              <a:t>What market was it designed to appeal to?</a:t>
            </a:r>
          </a:p>
          <a:p>
            <a:r>
              <a:rPr lang="en-US" dirty="0"/>
              <a:t>List some of the design objectives for the product.</a:t>
            </a:r>
          </a:p>
          <a:p>
            <a:r>
              <a:rPr lang="en-US" dirty="0"/>
              <a:t>List some of the constraints that may have influenced the design.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4637A6-4793-6940-8F8A-7948D6B31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43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48402-7919-E440-BCD8-2ABC70DFD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engineering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9090B-7354-1645-AECA-E4ED64344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b. Observation</a:t>
            </a:r>
            <a:endParaRPr lang="en-US" dirty="0"/>
          </a:p>
          <a:p>
            <a:r>
              <a:rPr lang="en-US" dirty="0"/>
              <a:t>How do you think it works?</a:t>
            </a:r>
          </a:p>
          <a:p>
            <a:r>
              <a:rPr lang="en-US" dirty="0"/>
              <a:t>How does it meet design objectives (overall)?</a:t>
            </a:r>
          </a:p>
          <a:p>
            <a:r>
              <a:rPr lang="en-US" dirty="0"/>
              <a:t>Why is it designed the way it is?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D14EE8-9ED1-4645-B85B-AB1F444E6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43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78E55-02D2-D94F-988E-A1DCDE43B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engineering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21290-7A2F-3F4C-A862-A5B760201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c. Disassemble</a:t>
            </a:r>
            <a:endParaRPr lang="en-US" dirty="0"/>
          </a:p>
          <a:p>
            <a:r>
              <a:rPr lang="en-US" dirty="0"/>
              <a:t>How does it work?</a:t>
            </a:r>
          </a:p>
          <a:p>
            <a:r>
              <a:rPr lang="en-US" dirty="0"/>
              <a:t>How is it made?</a:t>
            </a:r>
          </a:p>
          <a:p>
            <a:r>
              <a:rPr lang="en-US" dirty="0"/>
              <a:t>How many parts?</a:t>
            </a:r>
          </a:p>
          <a:p>
            <a:r>
              <a:rPr lang="en-US" dirty="0"/>
              <a:t>How many moving parts?</a:t>
            </a:r>
          </a:p>
          <a:p>
            <a:r>
              <a:rPr lang="en-US" dirty="0"/>
              <a:t>Any surprises?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68FE9A-1B78-894E-A71F-D85E01D05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38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27C28-60F4-8144-8777-E9771A9CC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engineering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F5A88-6283-0344-B600-60596D17D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d. Analyze</a:t>
            </a:r>
            <a:endParaRPr lang="en-US" dirty="0"/>
          </a:p>
          <a:p>
            <a:r>
              <a:rPr lang="en-US" dirty="0"/>
              <a:t>Carefully examine and analyze subsystems (i.e. structural, mechanical, and electrical) and develop annotated sketches that include measurements and notes on components, system design, safety, and controls.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69DD2F-50B6-3A42-B6E1-D121A8CC3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81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BEE48-FFD3-2245-A99E-3BBED4513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engineering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E9F91-3963-364F-9610-F30E08380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e. Test</a:t>
            </a:r>
            <a:endParaRPr lang="en-US" dirty="0"/>
          </a:p>
          <a:p>
            <a:r>
              <a:rPr lang="en-US" dirty="0"/>
              <a:t>Carefully reassemble the product.</a:t>
            </a:r>
          </a:p>
          <a:p>
            <a:r>
              <a:rPr lang="en-US" dirty="0"/>
              <a:t>Operate the device and record observations about its performance in terms of functionality (operational and ergonomic) and projected durability.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E22658-E0E8-F943-9775-2B1B3C12A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648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4F5F3-713D-084E-80A2-0DD0E6F54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engineering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8C996-D2D8-2446-B435-DB3B1E13F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f. Documentation</a:t>
            </a:r>
            <a:endParaRPr lang="en-US" dirty="0"/>
          </a:p>
          <a:p>
            <a:r>
              <a:rPr lang="en-US" dirty="0"/>
              <a:t>Inferred design goals</a:t>
            </a:r>
          </a:p>
          <a:p>
            <a:r>
              <a:rPr lang="en-US" dirty="0"/>
              <a:t>Inferred constraints</a:t>
            </a:r>
          </a:p>
          <a:p>
            <a:r>
              <a:rPr lang="en-US" dirty="0"/>
              <a:t>Design (functionality, form (geometry), and materials)</a:t>
            </a:r>
          </a:p>
          <a:p>
            <a:r>
              <a:rPr lang="en-US" dirty="0"/>
              <a:t>Schematic diagrams</a:t>
            </a:r>
          </a:p>
          <a:p>
            <a:r>
              <a:rPr lang="en-US" dirty="0"/>
              <a:t>Lists (materials, components, critical components, flaws, successes, etc.)</a:t>
            </a:r>
          </a:p>
          <a:p>
            <a:r>
              <a:rPr lang="en-US" dirty="0"/>
              <a:t>Identify any refinements that might enhance the product’s usefulness.</a:t>
            </a:r>
          </a:p>
          <a:p>
            <a:r>
              <a:rPr lang="en-US" dirty="0"/>
              <a:t>Upgrades and changes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D06B55-644E-EE4A-A6FA-E87D2583E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90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BC65B-D11C-544F-A815-D56C4F03D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90DC5-65CE-3443-99CF-DB58A56D3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987419"/>
            <a:ext cx="9372600" cy="4483101"/>
          </a:xfrm>
        </p:spPr>
        <p:txBody>
          <a:bodyPr/>
          <a:lstStyle/>
          <a:p>
            <a:r>
              <a:rPr lang="en-US" dirty="0"/>
              <a:t>RE Assignment 1 Requirements:</a:t>
            </a:r>
          </a:p>
          <a:p>
            <a:pPr lvl="1"/>
            <a:r>
              <a:rPr lang="en-US" b="1" dirty="0"/>
              <a:t>Select a product that will be your (RE) product</a:t>
            </a:r>
          </a:p>
          <a:p>
            <a:pPr lvl="1"/>
            <a:r>
              <a:rPr lang="en-US" dirty="0"/>
              <a:t>Start work on documenting </a:t>
            </a:r>
            <a:r>
              <a:rPr lang="en-US" b="1" i="1" dirty="0"/>
              <a:t>STEP A PREDICITON</a:t>
            </a:r>
          </a:p>
          <a:p>
            <a:pPr marL="411480" lvl="1" indent="0">
              <a:buNone/>
            </a:pPr>
            <a:endParaRPr lang="en-US" b="1" i="1" dirty="0"/>
          </a:p>
          <a:p>
            <a:pPr lvl="2"/>
            <a:r>
              <a:rPr lang="en-US" dirty="0"/>
              <a:t>Define what the purpose of this product is</a:t>
            </a:r>
          </a:p>
          <a:p>
            <a:pPr lvl="2"/>
            <a:r>
              <a:rPr lang="en-US" dirty="0"/>
              <a:t>How does it work?</a:t>
            </a:r>
          </a:p>
          <a:p>
            <a:pPr lvl="2"/>
            <a:r>
              <a:rPr lang="en-US" dirty="0"/>
              <a:t>What market was it designed to appeal to?</a:t>
            </a:r>
          </a:p>
          <a:p>
            <a:pPr lvl="2"/>
            <a:r>
              <a:rPr lang="en-US" dirty="0"/>
              <a:t>List some design objectives for the product</a:t>
            </a:r>
          </a:p>
          <a:p>
            <a:pPr lvl="2"/>
            <a:r>
              <a:rPr lang="en-US" dirty="0"/>
              <a:t>List some of the constraints that might have influenced the design (price, market, users)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A13C81-8D23-6749-AE96-A4C3F5D94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01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Arial" pitchFamily="34" charset="0"/>
              </a:rPr>
              <a:t>Understand the attributes of design</a:t>
            </a:r>
          </a:p>
          <a:p>
            <a:r>
              <a:rPr lang="en-US" dirty="0">
                <a:cs typeface="Arial" pitchFamily="34" charset="0"/>
              </a:rPr>
              <a:t>Understand engineering design</a:t>
            </a:r>
          </a:p>
          <a:p>
            <a:r>
              <a:rPr lang="en-US" dirty="0">
                <a:cs typeface="Arial" pitchFamily="34" charset="0"/>
              </a:rPr>
              <a:t>Apply the design process</a:t>
            </a:r>
          </a:p>
          <a:p>
            <a:r>
              <a:rPr lang="en-US" dirty="0">
                <a:cs typeface="Arial" pitchFamily="34" charset="0"/>
              </a:rPr>
              <a:t>Define Reverse Engineering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7853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29B46-3E4B-DC48-A2A8-31F654050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reverse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87A7F-102E-4145-9FDD-EFB1AF402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Reverse engineering (RE) is the process of taking something apart and analyzing its workings in detail</a:t>
            </a:r>
          </a:p>
          <a:p>
            <a:r>
              <a:rPr lang="en-US" dirty="0"/>
              <a:t>Usually with the intention to construct a new device or program that does the same thing without</a:t>
            </a:r>
          </a:p>
          <a:p>
            <a:r>
              <a:rPr lang="en-US" dirty="0"/>
              <a:t>The process of duplicating an existing component, subassembly, or product, without the aid of drawings, documentation, or computer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EDFB83-0D89-3C4F-97D0-1FDFB5542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1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C8F-5616-4C4E-8C1B-00AA0A112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engineering gains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0DF46-4F2F-1249-8058-87A034F79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Resulting knowledge gained through the reverse-engineering process can then be applied to the design of similar products </a:t>
            </a:r>
          </a:p>
          <a:p>
            <a:r>
              <a:rPr lang="en-US" dirty="0"/>
              <a:t>Capitalizing on successes and learning from the shortcomings of existing designs is the objective of reverse engineering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235B72-0905-D245-9543-B6327663F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25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155C9-6033-E847-823E-76698D874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99E0-60D4-3948-985C-90FDC3F8B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and development is a specific problem-solving approach that is used intensively in business and industry to prepare devices and systems for the marketplace</a:t>
            </a:r>
          </a:p>
          <a:p>
            <a:r>
              <a:rPr lang="en-US" dirty="0"/>
              <a:t>Engineering is the profession involved in designing, manufacturing, constructing, and maintaining of products, systems, and structures</a:t>
            </a:r>
          </a:p>
          <a:p>
            <a:r>
              <a:rPr lang="en-US" dirty="0"/>
              <a:t>At a higher level, there are two types of engineering:</a:t>
            </a:r>
            <a:r>
              <a:rPr lang="en-US" u="sng" dirty="0"/>
              <a:t> forward engineering</a:t>
            </a:r>
            <a:r>
              <a:rPr lang="en-US" dirty="0"/>
              <a:t> and </a:t>
            </a:r>
            <a:r>
              <a:rPr lang="en-US" u="sng" dirty="0"/>
              <a:t>reverse engineering</a:t>
            </a:r>
            <a:r>
              <a:rPr lang="en-U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FD5B21-E226-D445-AA1C-DC289BE35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04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20CE0-3967-7B44-8703-8B012A50D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and Reverse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D7992-3795-CA42-8871-9FE757848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 engineering is the traditional process of moving from high-level abstractions and logical designs to the physical implementation of a system. </a:t>
            </a:r>
          </a:p>
          <a:p>
            <a:r>
              <a:rPr lang="en-US" dirty="0"/>
              <a:t>There may be a physical part without any technical details, such as drawings, bills-of-material, or without engineering data, such as thermal and electrical properties.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132D34-2F84-AC4B-B2B1-D12AFDF03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91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73912-B5F4-234D-9DE0-23F7C602F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engineering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F296E-9AA6-6341-B25B-A5C3BD0A6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Reverse engineering can be viewed as the process of analyzing a system to:</a:t>
            </a:r>
          </a:p>
          <a:p>
            <a:pPr lvl="1"/>
            <a:r>
              <a:rPr lang="en-US" dirty="0"/>
              <a:t>Identify the system's components and their interrelationships</a:t>
            </a:r>
          </a:p>
          <a:p>
            <a:pPr lvl="1"/>
            <a:r>
              <a:rPr lang="en-US" dirty="0"/>
              <a:t>Create representations of the system in another form or a higher level of abstraction</a:t>
            </a:r>
          </a:p>
          <a:p>
            <a:pPr lvl="1"/>
            <a:r>
              <a:rPr lang="en-US" dirty="0"/>
              <a:t>Create the physical representation of that system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809293-84D9-474B-AD3A-EBEA8834A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71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C0124-FDE4-3644-ABD1-0E680B5C3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74CBE-4438-F34A-8842-4044330E9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example, when a new machine comes to market, competing manufacturers may buy one machine and disassemble it to learn how it was built and how it works. </a:t>
            </a:r>
          </a:p>
          <a:p>
            <a:pPr lvl="1"/>
            <a:r>
              <a:rPr lang="en-US" dirty="0"/>
              <a:t>A chemical company may use reverse engineering to defeat a patent on a competitor's manufacturing process. </a:t>
            </a:r>
          </a:p>
          <a:p>
            <a:pPr lvl="1"/>
            <a:r>
              <a:rPr lang="en-US" dirty="0"/>
              <a:t>In civil engineering, bridge and building designs are copied from past successes so there will be less chance of catastrophic failure. </a:t>
            </a:r>
          </a:p>
          <a:p>
            <a:pPr lvl="1"/>
            <a:r>
              <a:rPr lang="en-US" dirty="0"/>
              <a:t>In software engineering, good source code is often a variation of other good source code.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870716-63FE-7C44-AC2A-0209326CB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29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71FCF-A2EC-A74E-92B8-1A21D0706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to reverse engineer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DEAF1-6599-8A4E-9C22-408FE50C9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The original manufacturer of a product no longer produces a product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There is inadequate documentation of the original design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original manufacturer no longer exists, but a customer needs the product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original design documentation has been lost or never existed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Some bad features of a product need to be designed out. For example, excessive wear might indicate where a product should be improved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92385A-59E1-D74D-B4CA-F331687CB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43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reframe Building 16x9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wireframe building presentation (widescreen).potx" id="{58CE74E2-616B-447D-963B-87527DA5909A}" vid="{49D84436-E293-416F-BC4D-7976A1E115A4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wireframe building presentation (widescreen)</Template>
  <TotalTime>197</TotalTime>
  <Words>838</Words>
  <Application>Microsoft Macintosh PowerPoint</Application>
  <PresentationFormat>Widescreen</PresentationFormat>
  <Paragraphs>110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Wireframe Building 16x9</vt:lpstr>
      <vt:lpstr>Design and drawing for production</vt:lpstr>
      <vt:lpstr>The big idea</vt:lpstr>
      <vt:lpstr>What is reverse engineering</vt:lpstr>
      <vt:lpstr>Reverse engineering gains</vt:lpstr>
      <vt:lpstr>Reverse engineering</vt:lpstr>
      <vt:lpstr>Forward and Reverse engineering</vt:lpstr>
      <vt:lpstr>Reverse engineering process</vt:lpstr>
      <vt:lpstr>RE Example</vt:lpstr>
      <vt:lpstr>Reasons to reverse engineer</vt:lpstr>
      <vt:lpstr>Reasons to reverse engineer</vt:lpstr>
      <vt:lpstr>Reverse engineering process</vt:lpstr>
      <vt:lpstr>Reverse engineering process</vt:lpstr>
      <vt:lpstr>Reverse engineering process</vt:lpstr>
      <vt:lpstr>Reverse engineering process</vt:lpstr>
      <vt:lpstr>Reverse engineering process</vt:lpstr>
      <vt:lpstr>Reverse engineering process</vt:lpstr>
      <vt:lpstr>Assignment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nick vertucci</dc:creator>
  <cp:lastModifiedBy>Nick Vertucci</cp:lastModifiedBy>
  <cp:revision>36</cp:revision>
  <dcterms:created xsi:type="dcterms:W3CDTF">2018-01-26T05:18:24Z</dcterms:created>
  <dcterms:modified xsi:type="dcterms:W3CDTF">2019-02-25T12:58:01Z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