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69" r:id="rId3"/>
    <p:sldId id="272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8946524" cy="3200400"/>
          </a:xfrm>
        </p:spPr>
        <p:txBody>
          <a:bodyPr/>
          <a:lstStyle/>
          <a:p>
            <a:r>
              <a:rPr lang="en-US" dirty="0"/>
              <a:t>Photography</a:t>
            </a:r>
            <a:br>
              <a:rPr lang="en-US" dirty="0"/>
            </a:br>
            <a:r>
              <a:rPr lang="en-US" dirty="0"/>
              <a:t>ADV 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Unit 1 – Introduction &amp; History</a:t>
            </a:r>
          </a:p>
          <a:p>
            <a:endParaRPr lang="en-US" dirty="0"/>
          </a:p>
          <a:p>
            <a:r>
              <a:rPr lang="en-US" dirty="0"/>
              <a:t>Section 1 - Syllabus Overview And Classroom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Introduce the course syllabus to know what units and sections are scheduled and what assignments are due.</a:t>
            </a:r>
          </a:p>
          <a:p>
            <a:r>
              <a:rPr lang="en-US" dirty="0">
                <a:cs typeface="Arial" pitchFamily="34" charset="0"/>
              </a:rPr>
              <a:t>Introduce classroom operations and procedures for a safe and exciting working environment.</a:t>
            </a:r>
          </a:p>
          <a:p>
            <a:r>
              <a:rPr lang="en-US" dirty="0">
                <a:cs typeface="Arial" pitchFamily="34" charset="0"/>
              </a:rPr>
              <a:t>Google Classroom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99CD-1038-455D-95DA-901FC593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grading weight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BA9F26-7AAC-49FD-B865-C71464F8E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039656"/>
              </p:ext>
            </p:extLst>
          </p:nvPr>
        </p:nvGraphicFramePr>
        <p:xfrm>
          <a:off x="2944929" y="2035675"/>
          <a:ext cx="6302142" cy="369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071">
                  <a:extLst>
                    <a:ext uri="{9D8B030D-6E8A-4147-A177-3AD203B41FA5}">
                      <a16:colId xmlns:a16="http://schemas.microsoft.com/office/drawing/2014/main" val="2766515966"/>
                    </a:ext>
                  </a:extLst>
                </a:gridCol>
                <a:gridCol w="3151071">
                  <a:extLst>
                    <a:ext uri="{9D8B030D-6E8A-4147-A177-3AD203B41FA5}">
                      <a16:colId xmlns:a16="http://schemas.microsoft.com/office/drawing/2014/main" val="4254700234"/>
                    </a:ext>
                  </a:extLst>
                </a:gridCol>
              </a:tblGrid>
              <a:tr h="615226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13692"/>
                  </a:ext>
                </a:extLst>
              </a:tr>
              <a:tr h="615226">
                <a:tc>
                  <a:txBody>
                    <a:bodyPr/>
                    <a:lstStyle/>
                    <a:p>
                      <a:r>
                        <a:rPr lang="en-US" sz="320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60769"/>
                  </a:ext>
                </a:extLst>
              </a:tr>
              <a:tr h="615226">
                <a:tc>
                  <a:txBody>
                    <a:bodyPr/>
                    <a:lstStyle/>
                    <a:p>
                      <a:r>
                        <a:rPr lang="en-US" sz="3200" dirty="0"/>
                        <a:t>Do Now's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35903"/>
                  </a:ext>
                </a:extLst>
              </a:tr>
              <a:tr h="615226">
                <a:tc>
                  <a:txBody>
                    <a:bodyPr/>
                    <a:lstStyle/>
                    <a:p>
                      <a:r>
                        <a:rPr lang="en-US" sz="3200" dirty="0"/>
                        <a:t>Presentations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15881"/>
                  </a:ext>
                </a:extLst>
              </a:tr>
              <a:tr h="615226">
                <a:tc>
                  <a:txBody>
                    <a:bodyPr/>
                    <a:lstStyle/>
                    <a:p>
                      <a:r>
                        <a:rPr lang="en-US" sz="3200" dirty="0"/>
                        <a:t>Pretests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3845"/>
                  </a:ext>
                </a:extLst>
              </a:tr>
              <a:tr h="615226">
                <a:tc>
                  <a:txBody>
                    <a:bodyPr/>
                    <a:lstStyle/>
                    <a:p>
                      <a:r>
                        <a:rPr lang="en-US" sz="3200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50301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78CB7-3D2A-4DA6-8AF5-5C7F4DCE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67527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4203-28C9-4A43-8A11-14CA82EE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99960E-945F-40C4-A024-C6ADA9C40C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Photography</a:t>
            </a:r>
          </a:p>
          <a:p>
            <a:pPr marL="0" indent="0" algn="ctr">
              <a:buNone/>
            </a:pPr>
            <a:r>
              <a:rPr lang="en-US" sz="8800" dirty="0" err="1"/>
              <a:t>rhxkpt</a:t>
            </a:r>
            <a:endParaRPr lang="en-US" sz="8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5C901-D1F0-4B7A-8780-F3ED9541C9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ADV Photography</a:t>
            </a:r>
          </a:p>
          <a:p>
            <a:pPr marL="0" indent="0" algn="ctr">
              <a:buNone/>
            </a:pPr>
            <a:r>
              <a:rPr lang="en-US" sz="8800" dirty="0"/>
              <a:t>7mdo2ur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C51F9-A7E0-46DE-88C4-4B2F0BAB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56003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Arial" pitchFamily="34" charset="0"/>
              </a:rPr>
              <a:t>Breaking down by UNITS and SECTIONS</a:t>
            </a:r>
          </a:p>
          <a:p>
            <a:r>
              <a:rPr lang="en-US" dirty="0">
                <a:cs typeface="Arial" pitchFamily="34" charset="0"/>
              </a:rPr>
              <a:t>A test is also provided before and at the end of each unit</a:t>
            </a:r>
          </a:p>
          <a:p>
            <a:r>
              <a:rPr lang="en-US" b="1" dirty="0">
                <a:cs typeface="Arial" pitchFamily="34" charset="0"/>
              </a:rPr>
              <a:t>Units (First Half Analog Units)</a:t>
            </a:r>
          </a:p>
          <a:p>
            <a:pPr lvl="1"/>
            <a:r>
              <a:rPr lang="en-US" dirty="0">
                <a:cs typeface="Arial" pitchFamily="34" charset="0"/>
              </a:rPr>
              <a:t>Introduction &amp; History</a:t>
            </a:r>
          </a:p>
          <a:p>
            <a:pPr lvl="1"/>
            <a:r>
              <a:rPr lang="en-US" dirty="0">
                <a:cs typeface="Arial" pitchFamily="34" charset="0"/>
              </a:rPr>
              <a:t>Using An Enlarger</a:t>
            </a:r>
          </a:p>
          <a:p>
            <a:pPr lvl="1"/>
            <a:r>
              <a:rPr lang="en-US" dirty="0">
                <a:cs typeface="Arial" pitchFamily="34" charset="0"/>
              </a:rPr>
              <a:t>Camera Obscura</a:t>
            </a:r>
          </a:p>
          <a:p>
            <a:pPr lvl="1"/>
            <a:r>
              <a:rPr lang="en-US" dirty="0">
                <a:cs typeface="Arial" pitchFamily="34" charset="0"/>
              </a:rPr>
              <a:t>Composition and Principles of Design</a:t>
            </a:r>
          </a:p>
          <a:p>
            <a:pPr lvl="1"/>
            <a:r>
              <a:rPr lang="en-US" dirty="0">
                <a:cs typeface="Arial" pitchFamily="34" charset="0"/>
              </a:rPr>
              <a:t>SLR Camera Usage</a:t>
            </a:r>
          </a:p>
          <a:p>
            <a:pPr lvl="1"/>
            <a:r>
              <a:rPr lang="en-US" dirty="0">
                <a:cs typeface="Arial" pitchFamily="34" charset="0"/>
              </a:rPr>
              <a:t>SLR Camera Film Development</a:t>
            </a:r>
          </a:p>
          <a:p>
            <a:pPr lvl="1"/>
            <a:r>
              <a:rPr lang="en-US" dirty="0">
                <a:cs typeface="Arial" pitchFamily="34" charset="0"/>
              </a:rPr>
              <a:t>SLR Camera Film Enlargement</a:t>
            </a:r>
          </a:p>
          <a:p>
            <a:pPr lvl="1"/>
            <a:r>
              <a:rPr lang="en-US" dirty="0">
                <a:cs typeface="Arial" pitchFamily="34" charset="0"/>
              </a:rPr>
              <a:t>2 Perspective Picture Frame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3323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38</TotalTime>
  <Words>169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Wireframe Building 16x9</vt:lpstr>
      <vt:lpstr>Photography ADV Photography</vt:lpstr>
      <vt:lpstr>The big idea</vt:lpstr>
      <vt:lpstr>Course grading weight</vt:lpstr>
      <vt:lpstr>Google Classroom codes</vt:lpstr>
      <vt:lpstr>Course Syllabus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14</cp:revision>
  <dcterms:created xsi:type="dcterms:W3CDTF">2018-01-26T05:18:24Z</dcterms:created>
  <dcterms:modified xsi:type="dcterms:W3CDTF">2018-09-07T00:45:15Z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