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11 – Reverse Engineering</a:t>
            </a:r>
          </a:p>
          <a:p>
            <a:endParaRPr lang="en-US" dirty="0"/>
          </a:p>
          <a:p>
            <a:r>
              <a:rPr lang="en-US" dirty="0"/>
              <a:t>Section 1 – What is reverse engineering?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9DC8-CDE1-6E45-B792-B1AB235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F2A2-5FF9-724E-A5F3-8A617A85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strengthen the good features of a product based on long-term usage of the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analyze the good and bad features of competitors'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explore new avenues to improve product performance and features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gain competitive benchmarking methods to understand competitor's products and develop better products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CAD model is not sufficient to support modifications or current manufacturing methods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supplier is unable or unwilling to provide additional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equipment manufacturers are either unwilling or unable to supply replacement parts, or demand inflated costs for sole-source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update obsolete materials or antiquated manufacturing processes with more current, less-expensive technologies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9629-DD15-F042-9361-66E2D627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23C-FFEF-114D-BBE6-4A22917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E32-E868-1C4C-AFED-6C04650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 </a:t>
            </a:r>
            <a:r>
              <a:rPr lang="en-US" b="1" dirty="0"/>
              <a:t>Prediction</a:t>
            </a:r>
            <a:endParaRPr lang="en-US" dirty="0"/>
          </a:p>
          <a:p>
            <a:r>
              <a:rPr lang="en-US" dirty="0"/>
              <a:t>What is the purpose of this product?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What market was it designed to appeal to?</a:t>
            </a:r>
          </a:p>
          <a:p>
            <a:r>
              <a:rPr lang="en-US" dirty="0"/>
              <a:t>List some of the design objectives for the product.</a:t>
            </a:r>
          </a:p>
          <a:p>
            <a:r>
              <a:rPr lang="en-US" dirty="0"/>
              <a:t>List some of the constraints that may have influenced the design.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637A6-4793-6940-8F8A-7948D6B3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8402-7919-E440-BCD8-2ABC70D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090B-7354-1645-AECA-E4ED643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b. Observation</a:t>
            </a:r>
            <a:endParaRPr lang="en-US" dirty="0"/>
          </a:p>
          <a:p>
            <a:r>
              <a:rPr lang="en-US" dirty="0"/>
              <a:t>How do you think it works?</a:t>
            </a:r>
          </a:p>
          <a:p>
            <a:r>
              <a:rPr lang="en-US" dirty="0"/>
              <a:t>How does it meet design objectives (overall)?</a:t>
            </a:r>
          </a:p>
          <a:p>
            <a:r>
              <a:rPr lang="en-US" dirty="0"/>
              <a:t>Why is it designed the way it is?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4EE8-9ED1-4645-B85B-AB1F444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8E55-02D2-D94F-988E-A1DCDE43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290-7A2F-3F4C-A862-A5B7602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c. Disassemble</a:t>
            </a:r>
            <a:endParaRPr lang="en-US" dirty="0"/>
          </a:p>
          <a:p>
            <a:r>
              <a:rPr lang="en-US" dirty="0"/>
              <a:t>How does it work?</a:t>
            </a:r>
          </a:p>
          <a:p>
            <a:r>
              <a:rPr lang="en-US" dirty="0"/>
              <a:t>How is it made?</a:t>
            </a:r>
          </a:p>
          <a:p>
            <a:r>
              <a:rPr lang="en-US" dirty="0"/>
              <a:t>How many parts?</a:t>
            </a:r>
          </a:p>
          <a:p>
            <a:r>
              <a:rPr lang="en-US" dirty="0"/>
              <a:t>How many moving parts?</a:t>
            </a:r>
          </a:p>
          <a:p>
            <a:r>
              <a:rPr lang="en-US" dirty="0"/>
              <a:t>Any surprises?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FE9A-1B78-894E-A71F-D85E01D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7C28-60F4-8144-8777-E9771A9C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A88-6283-0344-B600-60596D17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d. Analyze</a:t>
            </a:r>
            <a:endParaRPr lang="en-US" dirty="0"/>
          </a:p>
          <a:p>
            <a:r>
              <a:rPr lang="en-US" dirty="0"/>
              <a:t>Carefully examine and analyze subsystems (i.e. structural, mechanical, and electrical) and develop annotated sketches that include measurements and notes on components, system design, safety, and controls.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DD2F-50B6-3A42-B6E1-D121A8C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E48-FFD3-2245-A99E-3BBED45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F91-3963-364F-9610-F30E0838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e. Test</a:t>
            </a:r>
            <a:endParaRPr lang="en-US" dirty="0"/>
          </a:p>
          <a:p>
            <a:r>
              <a:rPr lang="en-US" dirty="0"/>
              <a:t>Carefully reassemble the product.</a:t>
            </a:r>
          </a:p>
          <a:p>
            <a:r>
              <a:rPr lang="en-US" dirty="0"/>
              <a:t>Operate the device and record observations about its performance in terms of functionality (operational and ergonomic) and projected durability.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2658-E0E8-F943-9775-2B1B3C12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5F3-713D-084E-80A2-0DD0E6F5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C996-D2D8-2446-B435-DB3B1E13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f. Documentation</a:t>
            </a:r>
            <a:endParaRPr lang="en-US" dirty="0"/>
          </a:p>
          <a:p>
            <a:r>
              <a:rPr lang="en-US" dirty="0"/>
              <a:t>Inferred design goals</a:t>
            </a:r>
          </a:p>
          <a:p>
            <a:r>
              <a:rPr lang="en-US" dirty="0"/>
              <a:t>Inferred constraints</a:t>
            </a:r>
          </a:p>
          <a:p>
            <a:r>
              <a:rPr lang="en-US" dirty="0"/>
              <a:t>Design (functionality, form (geometry), and materials)</a:t>
            </a:r>
          </a:p>
          <a:p>
            <a:r>
              <a:rPr lang="en-US" dirty="0"/>
              <a:t>Schematic diagrams</a:t>
            </a:r>
          </a:p>
          <a:p>
            <a:r>
              <a:rPr lang="en-US" dirty="0"/>
              <a:t>Lists (materials, components, critical components, flaws, successes, etc.)</a:t>
            </a:r>
          </a:p>
          <a:p>
            <a:r>
              <a:rPr lang="en-US" dirty="0"/>
              <a:t>Identify any refinements that might enhance the product’s usefulness.</a:t>
            </a:r>
          </a:p>
          <a:p>
            <a:r>
              <a:rPr lang="en-US" dirty="0"/>
              <a:t>Upgrades and changes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6B55-644E-EE4A-A6FA-E87D2583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C65B-D11C-544F-A815-D56C4F0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0DC5-65CE-3443-99CF-DB58A56D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Assignment 1 Requirements:</a:t>
            </a:r>
          </a:p>
          <a:p>
            <a:pPr lvl="1"/>
            <a:r>
              <a:rPr lang="en-US" b="1" dirty="0"/>
              <a:t>Select a product that will be your (RE) product</a:t>
            </a:r>
          </a:p>
          <a:p>
            <a:pPr lvl="2"/>
            <a:r>
              <a:rPr lang="en-US" b="1" dirty="0"/>
              <a:t>Google classroom submission worth 100 points</a:t>
            </a:r>
          </a:p>
          <a:p>
            <a:pPr lvl="2"/>
            <a:r>
              <a:rPr lang="en-US" b="1" dirty="0"/>
              <a:t>Include pictures (FRONT,TOP,SIDE views)</a:t>
            </a:r>
          </a:p>
          <a:p>
            <a:pPr marL="777240" lvl="2" indent="0">
              <a:buNone/>
            </a:pPr>
            <a:endParaRPr lang="en-US" b="1" dirty="0"/>
          </a:p>
          <a:p>
            <a:pPr lvl="1"/>
            <a:r>
              <a:rPr lang="en-US" dirty="0"/>
              <a:t>Start work on documenting </a:t>
            </a:r>
            <a:r>
              <a:rPr lang="en-US" b="1" i="1" dirty="0"/>
              <a:t>STEP A PREDICITON</a:t>
            </a:r>
          </a:p>
          <a:p>
            <a:pPr marL="411480" lvl="1" indent="0">
              <a:buNone/>
            </a:pPr>
            <a:endParaRPr lang="en-US" b="1" i="1" dirty="0"/>
          </a:p>
          <a:p>
            <a:pPr lvl="2"/>
            <a:r>
              <a:rPr lang="en-US" dirty="0"/>
              <a:t>Define what the purpose of this product is</a:t>
            </a:r>
          </a:p>
          <a:p>
            <a:pPr lvl="2"/>
            <a:r>
              <a:rPr lang="en-US" dirty="0"/>
              <a:t>How does it work?</a:t>
            </a:r>
          </a:p>
          <a:p>
            <a:pPr lvl="2"/>
            <a:r>
              <a:rPr lang="en-US" dirty="0"/>
              <a:t>What market was it designed to appeal to?</a:t>
            </a:r>
          </a:p>
          <a:p>
            <a:pPr lvl="2"/>
            <a:r>
              <a:rPr lang="en-US" dirty="0"/>
              <a:t>List some design objectives for the product</a:t>
            </a:r>
          </a:p>
          <a:p>
            <a:pPr lvl="2"/>
            <a:r>
              <a:rPr lang="en-US" dirty="0"/>
              <a:t>List some of the constraints that might have influenced the design (price, market, users)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C81-8D23-6749-AE96-A4C3F5D9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Define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B46-3E4B-DC48-A2A8-31F65405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A7F-102E-4145-9FDD-EFB1AF40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 (RE) is the process of taking something apart and analyzing its workings in detail</a:t>
            </a:r>
          </a:p>
          <a:p>
            <a:r>
              <a:rPr lang="en-US" dirty="0"/>
              <a:t>Usually with the intention to construct a new device or program that does the same thing without</a:t>
            </a:r>
          </a:p>
          <a:p>
            <a:r>
              <a:rPr lang="en-US" dirty="0"/>
              <a:t>The process of duplicating an existing component, subassembly, or product, without the aid of drawings, documentation, or computer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DFB83-0D89-3C4F-97D0-1FDFB55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C8F-5616-4C4E-8C1B-00AA0A11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DF46-4F2F-1249-8058-87A034F7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knowledge gained through the reverse-engineering process can then be applied to the design of similar products </a:t>
            </a:r>
          </a:p>
          <a:p>
            <a:r>
              <a:rPr lang="en-US" dirty="0"/>
              <a:t>Capitalizing on successes and learning from the shortcomings of existing designs is the objective of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5B72-0905-D245-9543-B632766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55C9-6033-E847-823E-76698D8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99E0-60D4-3948-985C-90FDC3F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development is a specific problem-solving approach that is used intensively in business and industry to prepare devices and systems for the marketplace</a:t>
            </a:r>
          </a:p>
          <a:p>
            <a:r>
              <a:rPr lang="en-US" dirty="0"/>
              <a:t>Engineering is the profession involved in designing, manufacturing, constructing, and maintaining of products, systems, and structures</a:t>
            </a:r>
          </a:p>
          <a:p>
            <a:r>
              <a:rPr lang="en-US" dirty="0"/>
              <a:t>At a higher level, there are two types of engineering:</a:t>
            </a:r>
            <a:r>
              <a:rPr lang="en-US" u="sng" dirty="0"/>
              <a:t> forward engineering</a:t>
            </a:r>
            <a:r>
              <a:rPr lang="en-US" dirty="0"/>
              <a:t> and </a:t>
            </a:r>
            <a:r>
              <a:rPr lang="en-US" u="sng" dirty="0"/>
              <a:t>reverse engineering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D5B21-E226-D445-AA1C-DC289BE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0CE0-3967-7B44-8703-8B012A50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992-3795-CA42-8871-9FE75784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engineering is the traditional process of moving from high-level abstractions and logical designs to the physical implementation of a system. </a:t>
            </a:r>
          </a:p>
          <a:p>
            <a:r>
              <a:rPr lang="en-US" dirty="0"/>
              <a:t>There may be a physical part without any technical details, such as drawings, bills-of-material, or without engineering data, such as thermal and electrical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32D34-2F84-AC4B-B2B1-D12AFDF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3912-B5F4-234D-9DE0-23F7C60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296E-9AA6-6341-B25B-A5C3BD0A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engineering can be viewed as the process of analyzing a system to:</a:t>
            </a:r>
          </a:p>
          <a:p>
            <a:pPr lvl="1"/>
            <a:r>
              <a:rPr lang="en-US" dirty="0"/>
              <a:t>Identify the system's components and their interrelationships</a:t>
            </a:r>
          </a:p>
          <a:p>
            <a:pPr lvl="1"/>
            <a:r>
              <a:rPr lang="en-US" dirty="0"/>
              <a:t>Create representations of the system in another form or a higher level of abstraction</a:t>
            </a:r>
          </a:p>
          <a:p>
            <a:pPr lvl="1"/>
            <a:r>
              <a:rPr lang="en-US" dirty="0"/>
              <a:t>Create the physical representation of that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9293-84D9-474B-AD3A-EBEA883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0124-FDE4-3644-ABD1-0E680B5C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4CBE-4438-F34A-8842-4044330E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a new machine comes to market, competing manufacturers may buy one machine and disassemble it to learn how it was built and how it works. </a:t>
            </a:r>
          </a:p>
          <a:p>
            <a:pPr lvl="1"/>
            <a:r>
              <a:rPr lang="en-US" dirty="0"/>
              <a:t>A chemical company may use reverse engineering to defeat a patent on a competitor's manufacturing process. </a:t>
            </a:r>
          </a:p>
          <a:p>
            <a:pPr lvl="1"/>
            <a:r>
              <a:rPr lang="en-US" dirty="0"/>
              <a:t>In civil engineering, bridge and building designs are copied from past successes so there will be less chance of catastrophic failure. </a:t>
            </a:r>
          </a:p>
          <a:p>
            <a:pPr lvl="1"/>
            <a:r>
              <a:rPr lang="en-US" dirty="0"/>
              <a:t>In software engineering, good source code is often a variation of other good source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70716-63FE-7C44-AC2A-0209326C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FCF-A2EC-A74E-92B8-1A21D070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EAF1-6599-8A4E-9C22-408FE50C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of a product no longer produces a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inadequate documentation of the original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no longer exists, but a customer needs the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design documentation has been lost or never existed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bad features of a product need to be designed out. For example, excessive wear might indicate where a product should be improved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2385A-59E1-D74D-B4CA-F331687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253</TotalTime>
  <Words>854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Wireframe Building 16x9</vt:lpstr>
      <vt:lpstr>Design and drawing for production</vt:lpstr>
      <vt:lpstr>The big idea</vt:lpstr>
      <vt:lpstr>What is reverse engineering</vt:lpstr>
      <vt:lpstr>Reverse engineering gains</vt:lpstr>
      <vt:lpstr>Reverse engineering</vt:lpstr>
      <vt:lpstr>Forward and Reverse engineering</vt:lpstr>
      <vt:lpstr>Reverse engineering process</vt:lpstr>
      <vt:lpstr>RE Example</vt:lpstr>
      <vt:lpstr>Reasons to reverse engineer</vt:lpstr>
      <vt:lpstr>Reasons to reverse engineer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40</cp:revision>
  <dcterms:created xsi:type="dcterms:W3CDTF">2018-01-26T05:18:24Z</dcterms:created>
  <dcterms:modified xsi:type="dcterms:W3CDTF">2019-02-25T14:18:46Z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