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27"/>
  </p:notesMasterIdLst>
  <p:handoutMasterIdLst>
    <p:handoutMasterId r:id="rId28"/>
  </p:handoutMasterIdLst>
  <p:sldIdLst>
    <p:sldId id="268" r:id="rId2"/>
    <p:sldId id="272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71" r:id="rId15"/>
    <p:sldId id="273" r:id="rId16"/>
    <p:sldId id="274" r:id="rId17"/>
    <p:sldId id="279" r:id="rId18"/>
    <p:sldId id="275" r:id="rId19"/>
    <p:sldId id="280" r:id="rId20"/>
    <p:sldId id="276" r:id="rId21"/>
    <p:sldId id="281" r:id="rId22"/>
    <p:sldId id="277" r:id="rId23"/>
    <p:sldId id="278" r:id="rId24"/>
    <p:sldId id="293" r:id="rId25"/>
    <p:sldId id="29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68" y="66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13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7196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7738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4471358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50062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6372238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61996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22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8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0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8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1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1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C947AC-3793-4C58-9767-D55CE5C13326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6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F138946-C5C1-4A11-BA69-F12F43F8A94B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432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65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tx2"/>
                </a:solidFill>
              </a:rPr>
              <a:t>Design and drawing for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Unit 4 – Alphabet of Lines</a:t>
            </a:r>
          </a:p>
          <a:p>
            <a:pPr>
              <a:lnSpc>
                <a:spcPct val="90000"/>
              </a:lnSpc>
            </a:pPr>
            <a:endParaRPr lang="en-US" sz="19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Section 1 – Introduction to Alphabet of Lines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</a:rPr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BB73E-3144-49F5-80EC-02B38390A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9" name="Picture 2" descr="Forms response chart. Question title: The lettering guide slides on what tool?. Number of responses: 14 / 14 correct responses.">
            <a:extLst>
              <a:ext uri="{FF2B5EF4-FFF2-40B4-BE49-F238E27FC236}">
                <a16:creationId xmlns:a16="http://schemas.microsoft.com/office/drawing/2014/main" id="{99CD7AC6-563B-449E-B9B3-14A5AF9BF4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47" y="786117"/>
            <a:ext cx="9576905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84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F41E2-F088-4BAC-AD22-E3A9A6504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3" name="Picture 2" descr="Forms response chart. Question title: Each hole located on the left-hand side of the lettering guide is spaced apart by how many inches?. Number of responses: 13 / 14 correct responses.">
            <a:extLst>
              <a:ext uri="{FF2B5EF4-FFF2-40B4-BE49-F238E27FC236}">
                <a16:creationId xmlns:a16="http://schemas.microsoft.com/office/drawing/2014/main" id="{414C191C-6BA9-4F0A-9024-B5AF7D0225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113" y="786117"/>
            <a:ext cx="8889774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36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E558B-7E70-4896-9D55-360998738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7" name="Picture 2" descr="Forms response chart. Question title: On our Drawing #5 titled Lettering, the left-hand side section required letters at what height?. Number of responses: 10 / 14 correct responses.">
            <a:extLst>
              <a:ext uri="{FF2B5EF4-FFF2-40B4-BE49-F238E27FC236}">
                <a16:creationId xmlns:a16="http://schemas.microsoft.com/office/drawing/2014/main" id="{F016F6C0-7BE6-4219-9F05-DEB7524DBF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113" y="786117"/>
            <a:ext cx="8889774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72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4D8D4-0872-4ABC-BC1C-B9B30673A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41" name="Picture 2" descr="Forms response chart. Question title: On our Drawing #5 titled Lettering, what scale was this drawing made at?. Number of responses: 6 / 14 correct responses.">
            <a:extLst>
              <a:ext uri="{FF2B5EF4-FFF2-40B4-BE49-F238E27FC236}">
                <a16:creationId xmlns:a16="http://schemas.microsoft.com/office/drawing/2014/main" id="{C9648429-C74D-4AA5-AEB9-0870D15D37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47" y="786117"/>
            <a:ext cx="9576905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20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There is an industry standard that has been developed for particular line weights with mechanical drawings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ASME stands for American Society of Mechanical Engineers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Alphabet of Lines reveals shape, size, details and alternate part positions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Different width, darkness, and line types are used to communicate a part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3F9D0-A26E-47FF-9732-AD6BC7F3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0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alphabet of lines">
            <a:extLst>
              <a:ext uri="{FF2B5EF4-FFF2-40B4-BE49-F238E27FC236}">
                <a16:creationId xmlns:a16="http://schemas.microsoft.com/office/drawing/2014/main" id="{12A57023-52B4-47CC-8A57-323171CE0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50" y="786117"/>
            <a:ext cx="7064300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64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0AAD2F-BFCC-4A49-9DBA-E53A3C7F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Visible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F2403-6C75-46F0-8A7B-406827764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used line style</a:t>
            </a:r>
          </a:p>
          <a:p>
            <a:r>
              <a:rPr lang="en-US" dirty="0"/>
              <a:t>Used to outline the visible edges or contours of the object</a:t>
            </a:r>
          </a:p>
          <a:p>
            <a:r>
              <a:rPr lang="en-US" dirty="0"/>
              <a:t>Should stand our sharply and be easily noticed</a:t>
            </a:r>
          </a:p>
          <a:p>
            <a:r>
              <a:rPr lang="en-US" dirty="0"/>
              <a:t>They are the darkest lines in the drawing, besides the border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3CAEDC-0A73-46A2-B721-D8F49351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2ADF2-A6BC-4530-ABFC-340FC051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0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drafting visible lines">
            <a:extLst>
              <a:ext uri="{FF2B5EF4-FFF2-40B4-BE49-F238E27FC236}">
                <a16:creationId xmlns:a16="http://schemas.microsoft.com/office/drawing/2014/main" id="{0273E5D8-9DC0-4005-B937-E874F41A0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968" y="786117"/>
            <a:ext cx="6608064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18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10E6-09E9-4302-AA1F-8CFF3550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6E9DA-3A41-4F33-A77F-4442DC5A7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Indicate edges that cannot be seen by regular view</a:t>
            </a:r>
          </a:p>
          <a:p>
            <a:r>
              <a:rPr lang="en-US" dirty="0"/>
              <a:t>Thin or medium lines made up of dashes that are evenly spaced</a:t>
            </a:r>
          </a:p>
          <a:p>
            <a:r>
              <a:rPr lang="en-US" dirty="0"/>
              <a:t>Each dash is about 1/8” while the spacing between each dash is 1/32”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8B857-E39E-49B8-9F12-8A048B7A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0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DAF7D-2A92-4F7F-9622-570983BA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0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drafting hidden lines">
            <a:extLst>
              <a:ext uri="{FF2B5EF4-FFF2-40B4-BE49-F238E27FC236}">
                <a16:creationId xmlns:a16="http://schemas.microsoft.com/office/drawing/2014/main" id="{3D4C5850-2ED7-4879-AA79-DB82B0FF4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24" y="786117"/>
            <a:ext cx="8810752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34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39762"/>
            <a:ext cx="4781147" cy="55747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20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1625" y="685799"/>
            <a:ext cx="4816572" cy="48699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000" b="1">
                <a:solidFill>
                  <a:schemeClr val="tx2"/>
                </a:solidFill>
              </a:rPr>
              <a:t>okia9n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1">
                    <a:alpha val="60000"/>
                  </a:schemeClr>
                </a:solidFill>
                <a:effectLst/>
                <a:latin typeface="+mn-lt"/>
                <a:ea typeface="+mn-ea"/>
                <a:cs typeface="+mn-cs"/>
              </a:rPr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4AF7C-A673-4907-93FF-A9AE1DC1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8BED-FAA6-4C3E-B676-A79F7A8E3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thin lines composed of long and short dashes alternately spaced with a long dash at each end</a:t>
            </a:r>
          </a:p>
          <a:p>
            <a:r>
              <a:rPr lang="en-US" dirty="0"/>
              <a:t>Indicate symmetry</a:t>
            </a:r>
          </a:p>
          <a:p>
            <a:r>
              <a:rPr lang="en-US" dirty="0"/>
              <a:t>Long dashes are followed by spacing and a short dash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85092-4D64-43DA-8207-75D99EC1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01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77634-5DA4-4C93-BA9B-0CB4B1B5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4098" name="Picture 2" descr="Image result for drafting center lines">
            <a:extLst>
              <a:ext uri="{FF2B5EF4-FFF2-40B4-BE49-F238E27FC236}">
                <a16:creationId xmlns:a16="http://schemas.microsoft.com/office/drawing/2014/main" id="{81563763-1283-4784-9D05-4178E5A9D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963" y="1714501"/>
            <a:ext cx="8524074" cy="294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4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AD2D-6B9A-4203-926F-C110B33ED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43F3C-4AD5-4BB6-9179-C7A1C093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light, gray lines</a:t>
            </a:r>
          </a:p>
          <a:p>
            <a:r>
              <a:rPr lang="en-US" dirty="0"/>
              <a:t>Used to lay out all work</a:t>
            </a:r>
          </a:p>
          <a:p>
            <a:r>
              <a:rPr lang="en-US" dirty="0"/>
              <a:t>Should be light enough on a drawing so they will not reproduce or be scene as part of the drawing</a:t>
            </a:r>
          </a:p>
          <a:p>
            <a:r>
              <a:rPr lang="en-US" dirty="0"/>
              <a:t>If you were an arm length away, you should not be able to see construction lines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5BBE0-29DE-44CE-BDB7-642F85C4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2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45042-34C5-456B-AEF7-2A514BD8A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6C04A-2451-4D8C-A601-779B961B6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part of the standard but are used to frame the drawing</a:t>
            </a:r>
          </a:p>
          <a:p>
            <a:r>
              <a:rPr lang="en-US" dirty="0"/>
              <a:t>Heaviest darkest of the drawing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29614-A9DD-43D8-968E-C07D7F357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67301C-9E62-4A97-A776-7C2F6EAE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04010-F763-427D-8147-B73D8727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45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506127-40F4-46B4-AA13-9926B2BD0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Alphabet of Lines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BBCF47C-CE96-46DF-9B20-6EF8EEE99D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Drawing #8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B0826-5E65-4731-9543-60C266E8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0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688EB-621D-42E0-B625-CD1D9B60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88ED5-1D68-41B1-9126-A9E5B767C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grade was 74.29</a:t>
            </a:r>
          </a:p>
          <a:p>
            <a:r>
              <a:rPr lang="en-US" dirty="0"/>
              <a:t>Grades ranged from 50 to 100</a:t>
            </a:r>
          </a:p>
          <a:p>
            <a:r>
              <a:rPr lang="en-US" dirty="0"/>
              <a:t>Only 14 submissions out of 25 </a:t>
            </a:r>
          </a:p>
          <a:p>
            <a:r>
              <a:rPr lang="en-US" dirty="0"/>
              <a:t>No longer accepting submissions for the quiz</a:t>
            </a:r>
          </a:p>
          <a:p>
            <a:pPr lvl="1"/>
            <a:r>
              <a:rPr lang="en-US" dirty="0"/>
              <a:t>Be sure to not miss anymore moving forward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2153F-FE17-4D4D-847D-1FF5D166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0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9798A-E339-43DA-A69F-CA4C3A81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5" name="Picture 2" descr="Forms response chart. Question title: Why is lettering so important?. Number of responses: 7 / 14 correct responses.">
            <a:extLst>
              <a:ext uri="{FF2B5EF4-FFF2-40B4-BE49-F238E27FC236}">
                <a16:creationId xmlns:a16="http://schemas.microsoft.com/office/drawing/2014/main" id="{9CF9E375-9C80-49B2-BABF-352EAE6088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47" y="786117"/>
            <a:ext cx="9576905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29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6A07F-523B-4EB7-8912-0BC49C2A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9" name="Picture 2" descr="Forms response chart. Question title: On average, lettering consumes how much of a drafters time per project?. Number of responses: 11 / 14 correct responses.">
            <a:extLst>
              <a:ext uri="{FF2B5EF4-FFF2-40B4-BE49-F238E27FC236}">
                <a16:creationId xmlns:a16="http://schemas.microsoft.com/office/drawing/2014/main" id="{FAC1FEFB-41ED-4ACD-8561-97AFC72922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47" y="786117"/>
            <a:ext cx="9576905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37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175" name="Straight Connector 80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A5A4B-B901-4898-9A58-FECE2B73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93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3" name="Picture 2" descr="Forms response chart. Question title: When lettering should you push or pull your pencil so that you do not dig into your drawing?. Number of responses: 14 / 14 correct responses.">
            <a:extLst>
              <a:ext uri="{FF2B5EF4-FFF2-40B4-BE49-F238E27FC236}">
                <a16:creationId xmlns:a16="http://schemas.microsoft.com/office/drawing/2014/main" id="{721B2843-28FF-4AD7-8E2A-B7D65E16E6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" r="427" b="-1"/>
          <a:stretch/>
        </p:blipFill>
        <p:spPr bwMode="auto">
          <a:xfrm>
            <a:off x="1690626" y="786117"/>
            <a:ext cx="8810747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50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82636-F4E2-43F5-9A85-6373BC31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147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7" name="Picture 2" descr="Forms response chart. Question title: Select proper lettering techinques. There may be more then one right answer. Number of responses: 6 / 14 correct responses.">
            <a:extLst>
              <a:ext uri="{FF2B5EF4-FFF2-40B4-BE49-F238E27FC236}">
                <a16:creationId xmlns:a16="http://schemas.microsoft.com/office/drawing/2014/main" id="{95AF92CF-8D97-4C54-B7B6-B0A0E3FFD1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8" b="-1"/>
          <a:stretch/>
        </p:blipFill>
        <p:spPr bwMode="auto">
          <a:xfrm>
            <a:off x="1690627" y="786117"/>
            <a:ext cx="8810745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40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F3BE3-9F9C-4C1E-A7D6-B7CA2F8C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1" name="Picture 2" descr="Forms response chart. Question title: What tool helps provide guidelines for freehand techinical drawing?. Number of responses: 9 / 14 correct responses.">
            <a:extLst>
              <a:ext uri="{FF2B5EF4-FFF2-40B4-BE49-F238E27FC236}">
                <a16:creationId xmlns:a16="http://schemas.microsoft.com/office/drawing/2014/main" id="{67E70AA8-8BF1-4042-9F46-C30EFDF91E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47" y="786117"/>
            <a:ext cx="9576905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2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1DBFB-1BB2-426C-807E-304AF87F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5" name="Picture 2" descr="Forms response chart. Question title: Lettering is primarily done in. Number of responses: 14 / 14 correct responses.">
            <a:extLst>
              <a:ext uri="{FF2B5EF4-FFF2-40B4-BE49-F238E27FC236}">
                <a16:creationId xmlns:a16="http://schemas.microsoft.com/office/drawing/2014/main" id="{B455112D-CDD2-466C-A9DF-EA3C386398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47" y="786117"/>
            <a:ext cx="9576905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83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381</Words>
  <Application>Microsoft Office PowerPoint</Application>
  <PresentationFormat>Widescreen</PresentationFormat>
  <Paragraphs>66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Century Gothic</vt:lpstr>
      <vt:lpstr>Wingdings 3</vt:lpstr>
      <vt:lpstr>Slice</vt:lpstr>
      <vt:lpstr>Design and drawing for production</vt:lpstr>
      <vt:lpstr>Google classroom code</vt:lpstr>
      <vt:lpstr>QUIZ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big idea</vt:lpstr>
      <vt:lpstr>PowerPoint Presentation</vt:lpstr>
      <vt:lpstr>Visible Lines</vt:lpstr>
      <vt:lpstr>PowerPoint Presentation</vt:lpstr>
      <vt:lpstr>Hidden Lines</vt:lpstr>
      <vt:lpstr>PowerPoint Presentation</vt:lpstr>
      <vt:lpstr>centerlines</vt:lpstr>
      <vt:lpstr>PowerPoint Presentation</vt:lpstr>
      <vt:lpstr>Construction lines</vt:lpstr>
      <vt:lpstr>Border lines</vt:lpstr>
      <vt:lpstr>LP 2</vt:lpstr>
      <vt:lpstr>Alphabet of 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drawing for production</dc:title>
  <dc:creator>Nick Vertucci</dc:creator>
  <cp:lastModifiedBy>Nick Vertucci</cp:lastModifiedBy>
  <cp:revision>3</cp:revision>
  <dcterms:created xsi:type="dcterms:W3CDTF">2018-10-15T11:55:31Z</dcterms:created>
  <dcterms:modified xsi:type="dcterms:W3CDTF">2018-10-16T11:53:12Z</dcterms:modified>
</cp:coreProperties>
</file>