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268" r:id="rId2"/>
    <p:sldId id="272" r:id="rId3"/>
    <p:sldId id="271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6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7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B34E7-E1D9-4FBF-A1A0-4009669A00B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1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5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5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1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FD434-5945-4FAF-A8C0-DAE9905532C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A783-5D92-4699-9B7C-A8E308126E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0C741-A5AB-4887-9EE5-364BFEE151D3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65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1900"/>
              <a:t>Unit 3 - Lettering</a:t>
            </a:r>
          </a:p>
          <a:p>
            <a:pPr algn="l"/>
            <a:endParaRPr lang="en-US" sz="1900"/>
          </a:p>
          <a:p>
            <a:pPr algn="l"/>
            <a:r>
              <a:rPr lang="en-US" sz="1900"/>
              <a:t>Section 1 – What is Lettering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85000"/>
                  </a:schemeClr>
                </a:solidFill>
              </a:rPr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Clarify projections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isometric views">
            <a:extLst>
              <a:ext uri="{FF2B5EF4-FFF2-40B4-BE49-F238E27FC236}">
                <a16:creationId xmlns:a16="http://schemas.microsoft.com/office/drawing/2014/main" id="{9AE3F868-0052-45C6-8864-53B02AD0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2007575"/>
            <a:ext cx="6553545" cy="2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55324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34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72D690-3946-41C4-B01B-C2857A0A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technical lettering?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40170-1DBD-4347-B779-0831D3F5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Notes to specify materials and/or processes</a:t>
            </a:r>
          </a:p>
        </p:txBody>
      </p:sp>
      <p:cxnSp>
        <p:nvCxnSpPr>
          <p:cNvPr id="2053" name="Straight Connector 136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 result for technical drawing notes">
            <a:extLst>
              <a:ext uri="{FF2B5EF4-FFF2-40B4-BE49-F238E27FC236}">
                <a16:creationId xmlns:a16="http://schemas.microsoft.com/office/drawing/2014/main" id="{960131F1-B49C-44A5-88EE-17DEF47A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22" y="975392"/>
            <a:ext cx="6553545" cy="4915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17A83-0D87-4D33-957F-E3A36E4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3822" y="6356350"/>
            <a:ext cx="46158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58370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0817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 dirty="0"/>
              <a:t>Using the lettering guide to create your title blocks</a:t>
            </a:r>
          </a:p>
          <a:p>
            <a:r>
              <a:rPr lang="en-US" sz="1800" dirty="0"/>
              <a:t>3/8” vertical capitals</a:t>
            </a:r>
          </a:p>
          <a:p>
            <a:r>
              <a:rPr lang="en-US" sz="1800" dirty="0"/>
              <a:t>1/8” vertical capitals</a:t>
            </a:r>
          </a:p>
          <a:p>
            <a:r>
              <a:rPr lang="en-US" sz="1800" dirty="0"/>
              <a:t>1/8” vertical lower case</a:t>
            </a:r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3200" b="1" dirty="0"/>
              <a:t>DUE TUESDAY OCTOBER 9TH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67533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97D1FA4-7DA2-46D5-90BC-D3596A90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FCF4C-A640-42CC-9C3B-2AEC0028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What is the importance of lettering?</a:t>
            </a:r>
          </a:p>
          <a:p>
            <a:pPr lvl="1"/>
            <a:r>
              <a:rPr lang="en-US" sz="2000" dirty="0"/>
              <a:t>Be sure to answer the question within Google Classroom</a:t>
            </a:r>
          </a:p>
          <a:p>
            <a:pPr lvl="1"/>
            <a:r>
              <a:rPr lang="en-US" sz="2000" dirty="0"/>
              <a:t>Answer within the allotted time in class to receive full credit</a:t>
            </a:r>
          </a:p>
          <a:p>
            <a:pPr lvl="1"/>
            <a:r>
              <a:rPr lang="en-US" sz="2000" dirty="0"/>
              <a:t>Answer on the same day to receive half-credit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69F2-C868-4ABA-AA9D-6C7B78FF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9793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257" y="965198"/>
            <a:ext cx="2707937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okia9n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80588" y="6553690"/>
            <a:ext cx="5053698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The big idea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Arial" pitchFamily="34" charset="0"/>
              </a:rPr>
              <a:t>There are different styles of lettering and industry standards</a:t>
            </a:r>
          </a:p>
          <a:p>
            <a:r>
              <a:rPr lang="en-US" sz="2400">
                <a:cs typeface="Arial" pitchFamily="34" charset="0"/>
              </a:rPr>
              <a:t>Guidelines are used for height and slope of letters</a:t>
            </a:r>
          </a:p>
          <a:p>
            <a:r>
              <a:rPr lang="en-US" sz="2400">
                <a:cs typeface="Arial" pitchFamily="34" charset="0"/>
              </a:rPr>
              <a:t>Single-stroke Gothic letters are commonly used in industry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F2B93-A2BD-40E2-9FD0-F93D17341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What is lettering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B71-3167-477F-B1AB-5C48044B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Purpose is to clarify the views or projections</a:t>
            </a:r>
          </a:p>
          <a:p>
            <a:r>
              <a:rPr lang="en-US" sz="2400"/>
              <a:t>Notes may specify materials and processes</a:t>
            </a:r>
          </a:p>
          <a:p>
            <a:r>
              <a:rPr lang="en-US" sz="2400"/>
              <a:t>Most drafters are required to letter drawings freehand</a:t>
            </a:r>
          </a:p>
          <a:p>
            <a:r>
              <a:rPr lang="en-US" sz="2400"/>
              <a:t>Lettering is about 20% of manual work for any drafter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730A-829B-4DFE-8CAE-D606FCE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6031" y="6033479"/>
            <a:ext cx="525998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5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26955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824-41FA-4546-AFCD-2A01FEF6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Lettering technique</a:t>
            </a:r>
          </a:p>
        </p:txBody>
      </p:sp>
      <p:pic>
        <p:nvPicPr>
          <p:cNvPr id="1026" name="Picture 2" descr="Image result for drafting lettering technique">
            <a:extLst>
              <a:ext uri="{FF2B5EF4-FFF2-40B4-BE49-F238E27FC236}">
                <a16:creationId xmlns:a16="http://schemas.microsoft.com/office/drawing/2014/main" id="{99EDA05A-8342-458F-ABAD-41079AAAA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" r="1" b="2198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07B6-1EF7-457A-9AA4-A8D575B1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256" y="6535157"/>
            <a:ext cx="6594189" cy="27432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Add a footer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288F-4A88-4641-9F49-11018BF8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Use less pressure on your pencil</a:t>
            </a:r>
          </a:p>
          <a:p>
            <a:r>
              <a:rPr lang="en-US" sz="2000">
                <a:solidFill>
                  <a:srgbClr val="FFFFFF"/>
                </a:solidFill>
              </a:rPr>
              <a:t>Having a pencil with a point will help produce high quality lettering that can be copied easily and clearly</a:t>
            </a:r>
          </a:p>
          <a:p>
            <a:r>
              <a:rPr lang="en-US" sz="2000">
                <a:solidFill>
                  <a:srgbClr val="FFFFFF"/>
                </a:solidFill>
              </a:rPr>
              <a:t>Have your forearm sully supported with your hand resting on its side</a:t>
            </a:r>
          </a:p>
          <a:p>
            <a:r>
              <a:rPr lang="en-US" sz="2000">
                <a:solidFill>
                  <a:srgbClr val="FFFFFF"/>
                </a:solidFill>
              </a:rPr>
              <a:t>Take your time and relax, pausing is most likely needed</a:t>
            </a:r>
          </a:p>
          <a:p>
            <a:r>
              <a:rPr lang="en-US" sz="2000">
                <a:solidFill>
                  <a:srgbClr val="FFFFFF"/>
                </a:solidFill>
              </a:rPr>
              <a:t>“Pull” the pencil across the page to not dig into the drawing</a:t>
            </a:r>
          </a:p>
        </p:txBody>
      </p:sp>
    </p:spTree>
    <p:extLst>
      <p:ext uri="{BB962C8B-B14F-4D97-AF65-F5344CB8AC3E}">
        <p14:creationId xmlns:p14="http://schemas.microsoft.com/office/powerpoint/2010/main" val="14012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B765-1E7B-46EB-8F54-380E9853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Lettering Guide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BD25-9076-4AEC-B1A1-556551C0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Ames Lettering Guide can help provide guidelines for freehand technical drawing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9740F-8AF1-4320-9AD2-4BFF935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257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317013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" descr="Image result for ames lettering guide">
            <a:extLst>
              <a:ext uri="{FF2B5EF4-FFF2-40B4-BE49-F238E27FC236}">
                <a16:creationId xmlns:a16="http://schemas.microsoft.com/office/drawing/2014/main" id="{97FCC4BA-F7A9-4FB7-BCFF-48040CA063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71" y="643466"/>
            <a:ext cx="1051865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AA07-2536-479A-859B-17688176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1207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6327-5314-45CB-9F00-BC875423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>
            <a:normAutofit/>
          </a:bodyPr>
          <a:lstStyle/>
          <a:p>
            <a:r>
              <a:rPr lang="en-US" dirty="0"/>
              <a:t>Drawing #5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Presentation with Checklist">
            <a:extLst>
              <a:ext uri="{FF2B5EF4-FFF2-40B4-BE49-F238E27FC236}">
                <a16:creationId xmlns:a16="http://schemas.microsoft.com/office/drawing/2014/main" id="{77E2C276-8CC5-4881-84C7-C315A63D0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4135-D972-4007-ADC9-8172C07F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anchor="t">
            <a:normAutofit/>
          </a:bodyPr>
          <a:lstStyle/>
          <a:p>
            <a:r>
              <a:rPr lang="en-US" sz="1800"/>
              <a:t>Using the lettering guide to create your title blocks</a:t>
            </a:r>
          </a:p>
          <a:p>
            <a:r>
              <a:rPr lang="en-US" sz="1800"/>
              <a:t>3/8” vertical capitals</a:t>
            </a:r>
          </a:p>
          <a:p>
            <a:r>
              <a:rPr lang="en-US" sz="1800"/>
              <a:t>1/8” vertical capitals</a:t>
            </a:r>
          </a:p>
          <a:p>
            <a:r>
              <a:rPr lang="en-US" sz="1800"/>
              <a:t>1/8” vertical lower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83A92-70E0-4BB3-A9A6-D12A58E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57173" y="6199632"/>
            <a:ext cx="5006336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78747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F665-DBFE-4139-ACF5-B7D92BBE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Plan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8768D-96E5-431F-BE40-E106E81A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Design and drawing for production</vt:lpstr>
      <vt:lpstr>Google classroom code</vt:lpstr>
      <vt:lpstr>The big idea</vt:lpstr>
      <vt:lpstr>What is lettering</vt:lpstr>
      <vt:lpstr>Lettering technique</vt:lpstr>
      <vt:lpstr>Lettering Guide</vt:lpstr>
      <vt:lpstr>PowerPoint Presentation</vt:lpstr>
      <vt:lpstr>Drawing #5</vt:lpstr>
      <vt:lpstr>Lesson Plan 4</vt:lpstr>
      <vt:lpstr>Why technical lettering?</vt:lpstr>
      <vt:lpstr>Why technical lettering?</vt:lpstr>
      <vt:lpstr>PowerPoint Presentation</vt:lpstr>
      <vt:lpstr>Drawing #5</vt:lpstr>
      <vt:lpstr>Lesson Plan 5</vt:lpstr>
      <vt:lpstr>Do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drawing for production</dc:title>
  <dc:creator>Nick Vertucci</dc:creator>
  <cp:lastModifiedBy>Nick Vertucci</cp:lastModifiedBy>
  <cp:revision>1</cp:revision>
  <dcterms:created xsi:type="dcterms:W3CDTF">2018-10-05T13:23:39Z</dcterms:created>
  <dcterms:modified xsi:type="dcterms:W3CDTF">2018-10-05T13:24:02Z</dcterms:modified>
</cp:coreProperties>
</file>