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0"/>
  </p:notesMasterIdLst>
  <p:handoutMasterIdLst>
    <p:handoutMasterId r:id="rId11"/>
  </p:handoutMasterIdLst>
  <p:sldIdLst>
    <p:sldId id="268" r:id="rId2"/>
    <p:sldId id="272" r:id="rId3"/>
    <p:sldId id="271" r:id="rId4"/>
    <p:sldId id="278" r:id="rId5"/>
    <p:sldId id="279" r:id="rId6"/>
    <p:sldId id="280" r:id="rId7"/>
    <p:sldId id="281" r:id="rId8"/>
    <p:sldId id="28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26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7CBB-843F-464A-A764-71D6ADC27CFA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71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91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72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34E7-E1D9-4FBF-A1A0-4009669A00BF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91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D434-5945-4FAF-A8C0-DAE9905532CE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A783-5D92-4699-9B7C-A8E308126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0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58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0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20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55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9942-0A2E-443A-842F-D6DE74360370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41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D434-5945-4FAF-A8C0-DAE9905532CE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A783-5D92-4699-9B7C-A8E308126E9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E0C741-A5AB-4887-9EE5-364BFEE151D3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69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38946-C5C1-4A11-BA69-F12F43F8A94B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996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655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671" y="2600324"/>
            <a:ext cx="6405753" cy="3277961"/>
          </a:xfrm>
        </p:spPr>
        <p:txBody>
          <a:bodyPr anchor="t">
            <a:normAutofit/>
          </a:bodyPr>
          <a:lstStyle/>
          <a:p>
            <a:pPr algn="l"/>
            <a:r>
              <a:rPr lang="en-US" sz="5400"/>
              <a:t>Design and drawing for production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en-US" sz="1900"/>
              <a:t>Unit 3 - Lettering</a:t>
            </a:r>
          </a:p>
          <a:p>
            <a:pPr algn="l"/>
            <a:endParaRPr lang="en-US" sz="1900"/>
          </a:p>
          <a:p>
            <a:pPr algn="l"/>
            <a:r>
              <a:rPr lang="en-US" sz="1900"/>
              <a:t>Section 1 – What is Lettering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4672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>
                    <a:lumMod val="85000"/>
                  </a:schemeClr>
                </a:solidFill>
              </a:rPr>
              <a:t>Unit 1 – Section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Google classroom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257" y="965198"/>
            <a:ext cx="2707937" cy="49276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buNone/>
            </a:pPr>
            <a:r>
              <a:rPr lang="en-US" sz="2000" b="1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okia9n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80588" y="6553690"/>
            <a:ext cx="5053698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r>
              <a:rPr lang="en-US"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164503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The big idea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>
                <a:cs typeface="Arial" pitchFamily="34" charset="0"/>
              </a:rPr>
              <a:t>There are different styles of lettering and industry standards</a:t>
            </a:r>
          </a:p>
          <a:p>
            <a:r>
              <a:rPr lang="en-US" sz="2400">
                <a:cs typeface="Arial" pitchFamily="34" charset="0"/>
              </a:rPr>
              <a:t>Guidelines are used for height and slope of letters</a:t>
            </a:r>
          </a:p>
          <a:p>
            <a:r>
              <a:rPr lang="en-US" sz="2400">
                <a:cs typeface="Arial" pitchFamily="34" charset="0"/>
              </a:rPr>
              <a:t>Single-stroke Gothic letters are commonly used in industry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033479"/>
            <a:ext cx="5259985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50">
                <a:solidFill>
                  <a:schemeClr val="tx1">
                    <a:alpha val="80000"/>
                  </a:schemeClr>
                </a:solidFill>
              </a:rPr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785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6F2B93-A2BD-40E2-9FD0-F93D17341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What is lettering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11B71-3167-477F-B1AB-5C48044BC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Purpose is to clarify the views or projections</a:t>
            </a:r>
          </a:p>
          <a:p>
            <a:r>
              <a:rPr lang="en-US" sz="2400"/>
              <a:t>Notes may specify materials and processes</a:t>
            </a:r>
          </a:p>
          <a:p>
            <a:r>
              <a:rPr lang="en-US" sz="2400"/>
              <a:t>Most drafters are required to letter drawings freehand</a:t>
            </a:r>
          </a:p>
          <a:p>
            <a:r>
              <a:rPr lang="en-US" sz="2400"/>
              <a:t>Lettering is about 20% of manual work for any drafter</a:t>
            </a:r>
          </a:p>
          <a:p>
            <a:pPr marL="411480" lvl="1" indent="0">
              <a:buNone/>
            </a:pPr>
            <a:endParaRPr lang="en-US" dirty="0"/>
          </a:p>
          <a:p>
            <a:endParaRPr lang="en-US" sz="2400"/>
          </a:p>
          <a:p>
            <a:endParaRPr lang="en-US" sz="24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0730A-829B-4DFE-8CAE-D606FCE11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033479"/>
            <a:ext cx="5259985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50">
                <a:solidFill>
                  <a:schemeClr val="tx1">
                    <a:alpha val="80000"/>
                  </a:schemeClr>
                </a:solidFill>
              </a:rPr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26955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CD3824-41FA-4546-AFCD-2A01FEF6F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Lettering technique</a:t>
            </a:r>
          </a:p>
        </p:txBody>
      </p:sp>
      <p:pic>
        <p:nvPicPr>
          <p:cNvPr id="1026" name="Picture 2" descr="Image result for drafting lettering technique">
            <a:extLst>
              <a:ext uri="{FF2B5EF4-FFF2-40B4-BE49-F238E27FC236}">
                <a16:creationId xmlns:a16="http://schemas.microsoft.com/office/drawing/2014/main" id="{99EDA05A-8342-458F-ABAD-41079AAAAE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" r="1" b="21989"/>
          <a:stretch/>
        </p:blipFill>
        <p:spPr bwMode="auto">
          <a:xfrm>
            <a:off x="327547" y="321733"/>
            <a:ext cx="7058306" cy="410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C807B6-1EF7-457A-9AA4-A8D575B19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4256" y="6535157"/>
            <a:ext cx="6594189" cy="274320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Add a footer</a:t>
            </a:r>
          </a:p>
        </p:txBody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C288F-4A88-4641-9F49-11018BF8C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Use less pressure on your pencil</a:t>
            </a:r>
          </a:p>
          <a:p>
            <a:r>
              <a:rPr lang="en-US" sz="2000">
                <a:solidFill>
                  <a:srgbClr val="FFFFFF"/>
                </a:solidFill>
              </a:rPr>
              <a:t>Having a pencil with a point will help produce high quality lettering that can be copied easily and clearly</a:t>
            </a:r>
          </a:p>
          <a:p>
            <a:r>
              <a:rPr lang="en-US" sz="2000">
                <a:solidFill>
                  <a:srgbClr val="FFFFFF"/>
                </a:solidFill>
              </a:rPr>
              <a:t>Have your forearm sully supported with your hand resting on its side</a:t>
            </a:r>
          </a:p>
          <a:p>
            <a:r>
              <a:rPr lang="en-US" sz="2000">
                <a:solidFill>
                  <a:srgbClr val="FFFFFF"/>
                </a:solidFill>
              </a:rPr>
              <a:t>Take your time and relax, pausing is most likely needed</a:t>
            </a:r>
          </a:p>
          <a:p>
            <a:r>
              <a:rPr lang="en-US" sz="2000">
                <a:solidFill>
                  <a:srgbClr val="FFFFFF"/>
                </a:solidFill>
              </a:rPr>
              <a:t>“Pull” the pencil across the page to not dig into the drawing</a:t>
            </a:r>
          </a:p>
        </p:txBody>
      </p:sp>
    </p:spTree>
    <p:extLst>
      <p:ext uri="{BB962C8B-B14F-4D97-AF65-F5344CB8AC3E}">
        <p14:creationId xmlns:p14="http://schemas.microsoft.com/office/powerpoint/2010/main" val="140127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2B765-1E7B-46EB-8F54-380E98535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257" y="965198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Lettering Guide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3EF0C2-EE57-40DD-B754-BF1477FAB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BBD25-9076-4AEC-B1A1-556551C0F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4570" y="965199"/>
            <a:ext cx="3093963" cy="49276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 Ames Lettering Guide can help provide guidelines for freehand technical drawing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79740F-8AF1-4320-9AD2-4BFF935C2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257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r>
              <a: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317013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2" descr="Image result for ames lettering guide">
            <a:extLst>
              <a:ext uri="{FF2B5EF4-FFF2-40B4-BE49-F238E27FC236}">
                <a16:creationId xmlns:a16="http://schemas.microsoft.com/office/drawing/2014/main" id="{97FCC4BA-F7A9-4FB7-BCFF-48040CA063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71" y="643466"/>
            <a:ext cx="10518657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4DAA07-2536-479A-859B-17688176C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01207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A6327-5314-45CB-9F00-BC875423F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3600" y="1396289"/>
            <a:ext cx="5006336" cy="1325563"/>
          </a:xfrm>
        </p:spPr>
        <p:txBody>
          <a:bodyPr>
            <a:normAutofit/>
          </a:bodyPr>
          <a:lstStyle/>
          <a:p>
            <a:r>
              <a:rPr lang="en-US" dirty="0"/>
              <a:t>Drawing #5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Graphic 7" descr="Presentation with Checklist">
            <a:extLst>
              <a:ext uri="{FF2B5EF4-FFF2-40B4-BE49-F238E27FC236}">
                <a16:creationId xmlns:a16="http://schemas.microsoft.com/office/drawing/2014/main" id="{77E2C276-8CC5-4881-84C7-C315A63D0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241" y="643466"/>
            <a:ext cx="4105275" cy="41052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F4135-D972-4007-ADC9-8172C07FD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044" y="2871982"/>
            <a:ext cx="5006336" cy="3181684"/>
          </a:xfrm>
        </p:spPr>
        <p:txBody>
          <a:bodyPr anchor="t">
            <a:normAutofit/>
          </a:bodyPr>
          <a:lstStyle/>
          <a:p>
            <a:r>
              <a:rPr lang="en-US" sz="1800"/>
              <a:t>Using the lettering guide to create your title blocks</a:t>
            </a:r>
          </a:p>
          <a:p>
            <a:r>
              <a:rPr lang="en-US" sz="1800"/>
              <a:t>3/8” vertical capitals</a:t>
            </a:r>
          </a:p>
          <a:p>
            <a:r>
              <a:rPr lang="en-US" sz="1800"/>
              <a:t>1/8” vertical capitals</a:t>
            </a:r>
          </a:p>
          <a:p>
            <a:r>
              <a:rPr lang="en-US" sz="1800"/>
              <a:t>1/8” vertical lower case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183A92-70E0-4BB3-A9A6-D12A58EBE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57173" y="6199632"/>
            <a:ext cx="5006336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478747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Design and drawing for production</vt:lpstr>
      <vt:lpstr>Google classroom code</vt:lpstr>
      <vt:lpstr>The big idea</vt:lpstr>
      <vt:lpstr>What is lettering</vt:lpstr>
      <vt:lpstr>Lettering technique</vt:lpstr>
      <vt:lpstr>Lettering Guide</vt:lpstr>
      <vt:lpstr>PowerPoint Presentation</vt:lpstr>
      <vt:lpstr>Drawing #5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drawing for production</dc:title>
  <dc:creator>Nick Vertucci</dc:creator>
  <cp:lastModifiedBy>Nick Vertucci</cp:lastModifiedBy>
  <cp:revision>2</cp:revision>
  <dcterms:created xsi:type="dcterms:W3CDTF">2018-10-03T11:34:48Z</dcterms:created>
  <dcterms:modified xsi:type="dcterms:W3CDTF">2018-10-03T13:23:27Z</dcterms:modified>
</cp:coreProperties>
</file>