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02" r:id="rId1"/>
  </p:sldMasterIdLst>
  <p:notesMasterIdLst>
    <p:notesMasterId r:id="rId24"/>
  </p:notesMasterIdLst>
  <p:handoutMasterIdLst>
    <p:handoutMasterId r:id="rId25"/>
  </p:handoutMasterIdLst>
  <p:sldIdLst>
    <p:sldId id="659" r:id="rId2"/>
    <p:sldId id="604" r:id="rId3"/>
    <p:sldId id="653" r:id="rId4"/>
    <p:sldId id="644" r:id="rId5"/>
    <p:sldId id="627" r:id="rId6"/>
    <p:sldId id="645" r:id="rId7"/>
    <p:sldId id="616" r:id="rId8"/>
    <p:sldId id="649" r:id="rId9"/>
    <p:sldId id="650" r:id="rId10"/>
    <p:sldId id="651" r:id="rId11"/>
    <p:sldId id="652" r:id="rId12"/>
    <p:sldId id="647" r:id="rId13"/>
    <p:sldId id="628" r:id="rId14"/>
    <p:sldId id="629" r:id="rId15"/>
    <p:sldId id="630" r:id="rId16"/>
    <p:sldId id="654" r:id="rId17"/>
    <p:sldId id="631" r:id="rId18"/>
    <p:sldId id="634" r:id="rId19"/>
    <p:sldId id="655" r:id="rId20"/>
    <p:sldId id="656" r:id="rId21"/>
    <p:sldId id="657" r:id="rId22"/>
    <p:sldId id="658" r:id="rId23"/>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0"/>
        <a:cs typeface="+mn-cs"/>
      </a:defRPr>
    </a:lvl5pPr>
    <a:lvl6pPr marL="2286000" algn="l" defTabSz="457200" rtl="0" eaLnBrk="1" latinLnBrk="0" hangingPunct="1">
      <a:defRPr kern="1200">
        <a:solidFill>
          <a:schemeClr val="tx1"/>
        </a:solidFill>
        <a:latin typeface="Verdana" charset="0"/>
        <a:ea typeface="ＭＳ Ｐゴシック" charset="0"/>
        <a:cs typeface="+mn-cs"/>
      </a:defRPr>
    </a:lvl6pPr>
    <a:lvl7pPr marL="2743200" algn="l" defTabSz="457200" rtl="0" eaLnBrk="1" latinLnBrk="0" hangingPunct="1">
      <a:defRPr kern="1200">
        <a:solidFill>
          <a:schemeClr val="tx1"/>
        </a:solidFill>
        <a:latin typeface="Verdana" charset="0"/>
        <a:ea typeface="ＭＳ Ｐゴシック" charset="0"/>
        <a:cs typeface="+mn-cs"/>
      </a:defRPr>
    </a:lvl7pPr>
    <a:lvl8pPr marL="3200400" algn="l" defTabSz="457200" rtl="0" eaLnBrk="1" latinLnBrk="0" hangingPunct="1">
      <a:defRPr kern="1200">
        <a:solidFill>
          <a:schemeClr val="tx1"/>
        </a:solidFill>
        <a:latin typeface="Verdana" charset="0"/>
        <a:ea typeface="ＭＳ Ｐゴシック" charset="0"/>
        <a:cs typeface="+mn-cs"/>
      </a:defRPr>
    </a:lvl8pPr>
    <a:lvl9pPr marL="3657600" algn="l" defTabSz="457200" rtl="0" eaLnBrk="1" latinLnBrk="0" hangingPunct="1">
      <a:defRPr kern="1200">
        <a:solidFill>
          <a:schemeClr val="tx1"/>
        </a:solidFill>
        <a:latin typeface="Verdan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CCFFFF"/>
    <a:srgbClr val="009900"/>
    <a:srgbClr val="33CC33"/>
    <a:srgbClr val="FF99FF"/>
    <a:srgbClr val="CAFFFB"/>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991" autoAdjust="0"/>
  </p:normalViewPr>
  <p:slideViewPr>
    <p:cSldViewPr>
      <p:cViewPr>
        <p:scale>
          <a:sx n="100" d="100"/>
          <a:sy n="100" d="100"/>
        </p:scale>
        <p:origin x="-558" y="13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581400" cy="533400"/>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defTabSz="928688">
              <a:defRPr sz="1200">
                <a:latin typeface="Calibri" charset="0"/>
              </a:defRPr>
            </a:lvl1pPr>
          </a:lstStyle>
          <a:p>
            <a:r>
              <a:rPr lang="en-US"/>
              <a:t>STEM</a:t>
            </a:r>
            <a:r>
              <a:rPr lang="en-US">
                <a:sym typeface="Wingdings" charset="0"/>
              </a:rPr>
              <a:t></a:t>
            </a:r>
            <a:r>
              <a:rPr lang="en-US"/>
              <a:t>Center for Teaching &amp; Learning™      Engineering byDesign™</a:t>
            </a:r>
          </a:p>
        </p:txBody>
      </p:sp>
      <p:sp>
        <p:nvSpPr>
          <p:cNvPr id="12291"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lgn="r" defTabSz="928688">
              <a:defRPr sz="1200">
                <a:latin typeface="+mj-lt"/>
                <a:ea typeface="+mn-ea"/>
              </a:defRPr>
            </a:lvl1pPr>
          </a:lstStyle>
          <a:p>
            <a:pPr>
              <a:defRPr/>
            </a:pPr>
            <a:r>
              <a:rPr lang="en-US"/>
              <a:t>12/01/2009</a:t>
            </a:r>
          </a:p>
        </p:txBody>
      </p:sp>
      <p:sp>
        <p:nvSpPr>
          <p:cNvPr id="12292"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defTabSz="928688">
              <a:defRPr sz="1200">
                <a:latin typeface="Calibri" charset="0"/>
              </a:defRPr>
            </a:lvl1pPr>
          </a:lstStyle>
          <a:p>
            <a:r>
              <a:rPr lang="en-US"/>
              <a:t>© International Technology Education Assoc</a:t>
            </a:r>
          </a:p>
        </p:txBody>
      </p:sp>
      <p:sp>
        <p:nvSpPr>
          <p:cNvPr id="12293"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2857" tIns="46429" rIns="92857" bIns="46429" numCol="1" anchor="b" anchorCtr="0" compatLnSpc="1">
            <a:prstTxWarp prst="textNoShape">
              <a:avLst/>
            </a:prstTxWarp>
          </a:bodyPr>
          <a:lstStyle>
            <a:lvl1pPr algn="r" defTabSz="928688">
              <a:defRPr sz="1200">
                <a:latin typeface="Times" charset="0"/>
              </a:defRPr>
            </a:lvl1pPr>
          </a:lstStyle>
          <a:p>
            <a:r>
              <a:rPr lang="en-US"/>
              <a:t> </a:t>
            </a:r>
            <a:r>
              <a:rPr lang="en-US">
                <a:latin typeface="Calibri" charset="0"/>
              </a:rPr>
              <a:t>Page </a:t>
            </a:r>
            <a:fld id="{BDF8D34B-5626-5848-B8AB-D17436D27AC7}" type="slidenum">
              <a:rPr lang="en-US">
                <a:latin typeface="Calibri" charset="0"/>
              </a:rPr>
              <a:pPr/>
              <a:t>‹#›</a:t>
            </a:fld>
            <a:endParaRPr lang="en-US">
              <a:latin typeface="Calibri" charset="0"/>
            </a:endParaRPr>
          </a:p>
        </p:txBody>
      </p:sp>
    </p:spTree>
    <p:extLst>
      <p:ext uri="{BB962C8B-B14F-4D97-AF65-F5344CB8AC3E}">
        <p14:creationId xmlns:p14="http://schemas.microsoft.com/office/powerpoint/2010/main" val="174357948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defTabSz="928688">
              <a:defRPr sz="1200">
                <a:latin typeface="Tahoma" charset="0"/>
                <a:cs typeface="Tahoma" charset="0"/>
              </a:defRPr>
            </a:lvl1pPr>
          </a:lstStyle>
          <a:p>
            <a:r>
              <a:rPr lang="en-US"/>
              <a:t>STEM</a:t>
            </a:r>
            <a:r>
              <a:rPr lang="en-US">
                <a:sym typeface="Wingdings" charset="0"/>
              </a:rPr>
              <a:t></a:t>
            </a:r>
            <a:r>
              <a:rPr lang="en-US"/>
              <a:t>Center for Teaching &amp; Learning™      Engineering byDesign™</a:t>
            </a:r>
          </a:p>
        </p:txBody>
      </p:sp>
      <p:sp>
        <p:nvSpPr>
          <p:cNvPr id="96259"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lvl1pPr algn="r" defTabSz="928688">
              <a:defRPr sz="1200">
                <a:latin typeface="Tahoma" pitchFamily="34" charset="0"/>
                <a:ea typeface="Tahoma" pitchFamily="34" charset="0"/>
                <a:cs typeface="Tahoma" pitchFamily="34" charset="0"/>
              </a:defRPr>
            </a:lvl1pPr>
          </a:lstStyle>
          <a:p>
            <a:pPr>
              <a:defRPr/>
            </a:pPr>
            <a:r>
              <a:rPr lang="en-US"/>
              <a:t>12/01/2009</a:t>
            </a:r>
          </a:p>
        </p:txBody>
      </p:sp>
      <p:sp>
        <p:nvSpPr>
          <p:cNvPr id="9220" name="Rectangle 4"/>
          <p:cNvSpPr>
            <a:spLocks noGrp="1" noRot="1" noChangeAspect="1" noChangeArrowheads="1" noTextEdit="1"/>
          </p:cNvSpPr>
          <p:nvPr>
            <p:ph type="sldImg" idx="2"/>
          </p:nvPr>
        </p:nvSpPr>
        <p:spPr bwMode="auto">
          <a:xfrm>
            <a:off x="762000" y="533400"/>
            <a:ext cx="5486400" cy="4038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 val="1"/>
            </a:ext>
          </a:extLst>
        </p:spPr>
      </p:sp>
      <p:sp>
        <p:nvSpPr>
          <p:cNvPr id="96261" name="Rectangle 5"/>
          <p:cNvSpPr>
            <a:spLocks noGrp="1" noChangeArrowheads="1"/>
          </p:cNvSpPr>
          <p:nvPr>
            <p:ph type="body" sz="quarter" idx="3"/>
          </p:nvPr>
        </p:nvSpPr>
        <p:spPr bwMode="auto">
          <a:xfrm>
            <a:off x="609600" y="4648200"/>
            <a:ext cx="5791200" cy="3962400"/>
          </a:xfrm>
          <a:prstGeom prst="rect">
            <a:avLst/>
          </a:prstGeom>
          <a:noFill/>
          <a:ln w="9525">
            <a:noFill/>
            <a:miter lim="800000"/>
            <a:headEnd/>
            <a:tailEnd/>
          </a:ln>
          <a:effectLst/>
        </p:spPr>
        <p:txBody>
          <a:bodyPr vert="horz" wrap="square" lIns="92857" tIns="46429" rIns="92857" bIns="46429"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 name="Rectangle 6"/>
          <p:cNvSpPr>
            <a:spLocks noGrp="1" noChangeArrowheads="1"/>
          </p:cNvSpPr>
          <p:nvPr>
            <p:ph type="ftr" sz="quarter" idx="4"/>
          </p:nvPr>
        </p:nvSpPr>
        <p:spPr>
          <a:xfrm>
            <a:off x="304800" y="8686800"/>
            <a:ext cx="4614863" cy="381000"/>
          </a:xfrm>
          <a:prstGeom prst="rect">
            <a:avLst/>
          </a:prstGeom>
          <a:noFill/>
        </p:spPr>
        <p:txBody>
          <a:bodyPr vert="horz" wrap="square" lIns="91440" tIns="45720" rIns="91440" bIns="45720" numCol="1" anchor="t" anchorCtr="0" compatLnSpc="1">
            <a:prstTxWarp prst="textNoShape">
              <a:avLst/>
            </a:prstTxWarp>
          </a:bodyPr>
          <a:lstStyle>
            <a:lvl1pPr>
              <a:tabLst>
                <a:tab pos="228600" algn="l"/>
              </a:tabLst>
              <a:defRPr sz="1100">
                <a:latin typeface="Tahoma" charset="0"/>
                <a:cs typeface="Tahoma" charset="0"/>
              </a:defRPr>
            </a:lvl1pPr>
          </a:lstStyle>
          <a:p>
            <a:r>
              <a:rPr lang="en-US"/>
              <a:t>© International Technology Education Assoc</a:t>
            </a:r>
          </a:p>
        </p:txBody>
      </p:sp>
      <p:sp>
        <p:nvSpPr>
          <p:cNvPr id="9" name="Rectangle 7"/>
          <p:cNvSpPr>
            <a:spLocks noGrp="1" noChangeArrowheads="1"/>
          </p:cNvSpPr>
          <p:nvPr>
            <p:ph type="sldNum" sz="quarter" idx="5"/>
          </p:nvPr>
        </p:nvSpPr>
        <p:spPr>
          <a:xfrm>
            <a:off x="5292725" y="8686800"/>
            <a:ext cx="1266825" cy="304800"/>
          </a:xfrm>
          <a:prstGeom prst="rect">
            <a:avLst/>
          </a:prstGeom>
          <a:noFill/>
        </p:spPr>
        <p:txBody>
          <a:bodyPr vert="horz" wrap="square" lIns="91440" tIns="45720" rIns="91440" bIns="45720" numCol="1" anchor="t" anchorCtr="0" compatLnSpc="1">
            <a:prstTxWarp prst="textNoShape">
              <a:avLst/>
            </a:prstTxWarp>
          </a:bodyPr>
          <a:lstStyle>
            <a:lvl1pPr>
              <a:defRPr sz="1400">
                <a:latin typeface="Tahoma" charset="0"/>
                <a:cs typeface="Tahoma" charset="0"/>
              </a:defRPr>
            </a:lvl1pPr>
          </a:lstStyle>
          <a:p>
            <a:r>
              <a:rPr lang="en-US"/>
              <a:t>Slide #</a:t>
            </a:r>
            <a:fld id="{8AEFD8F7-A56F-B14D-BED8-FF2CBAAEEA01}" type="slidenum">
              <a:rPr lang="en-US"/>
              <a:pPr/>
              <a:t>‹#›</a:t>
            </a:fld>
            <a:endParaRPr lang="en-US"/>
          </a:p>
        </p:txBody>
      </p:sp>
    </p:spTree>
    <p:extLst>
      <p:ext uri="{BB962C8B-B14F-4D97-AF65-F5344CB8AC3E}">
        <p14:creationId xmlns:p14="http://schemas.microsoft.com/office/powerpoint/2010/main" val="27406797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ahoma" pitchFamily="34" charset="0"/>
        <a:ea typeface="ＭＳ Ｐゴシック" charset="0"/>
        <a:cs typeface="Tahoma" pitchFamily="34" charset="0"/>
      </a:defRPr>
    </a:lvl1pPr>
    <a:lvl2pPr marL="457200" algn="l" rtl="0" eaLnBrk="0" fontAlgn="base" hangingPunct="0">
      <a:spcBef>
        <a:spcPct val="30000"/>
      </a:spcBef>
      <a:spcAft>
        <a:spcPct val="0"/>
      </a:spcAft>
      <a:defRPr sz="1200" kern="1200">
        <a:solidFill>
          <a:schemeClr val="tx1"/>
        </a:solidFill>
        <a:latin typeface="Tahoma" pitchFamily="34" charset="0"/>
        <a:ea typeface="Tahoma" pitchFamily="34" charset="0"/>
        <a:cs typeface="Tahoma" pitchFamily="34" charset="0"/>
      </a:defRPr>
    </a:lvl2pPr>
    <a:lvl3pPr marL="914400" algn="l" rtl="0" eaLnBrk="0" fontAlgn="base" hangingPunct="0">
      <a:spcBef>
        <a:spcPct val="30000"/>
      </a:spcBef>
      <a:spcAft>
        <a:spcPct val="0"/>
      </a:spcAft>
      <a:defRPr sz="1200" kern="1200">
        <a:solidFill>
          <a:schemeClr val="tx1"/>
        </a:solidFill>
        <a:latin typeface="Tahoma" pitchFamily="34" charset="0"/>
        <a:ea typeface="Tahoma" pitchFamily="34" charset="0"/>
        <a:cs typeface="Tahoma" pitchFamily="34" charset="0"/>
      </a:defRPr>
    </a:lvl3pPr>
    <a:lvl4pPr marL="1371600" algn="l" rtl="0" eaLnBrk="0" fontAlgn="base" hangingPunct="0">
      <a:spcBef>
        <a:spcPct val="30000"/>
      </a:spcBef>
      <a:spcAft>
        <a:spcPct val="0"/>
      </a:spcAft>
      <a:defRPr sz="1200" kern="1200">
        <a:solidFill>
          <a:schemeClr val="tx1"/>
        </a:solidFill>
        <a:latin typeface="Tahoma" pitchFamily="34" charset="0"/>
        <a:ea typeface="Tahoma" pitchFamily="34" charset="0"/>
        <a:cs typeface="Tahoma" pitchFamily="34" charset="0"/>
      </a:defRPr>
    </a:lvl4pPr>
    <a:lvl5pPr marL="1828800" algn="l" rtl="0" eaLnBrk="0" fontAlgn="base" hangingPunct="0">
      <a:spcBef>
        <a:spcPct val="30000"/>
      </a:spcBef>
      <a:spcAft>
        <a:spcPct val="0"/>
      </a:spcAft>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bwMode="auto">
          <a:xfrm>
            <a:off x="1" y="8610469"/>
            <a:ext cx="4919663" cy="6859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30000"/>
              </a:spcBef>
              <a:tabLst>
                <a:tab pos="228600" algn="l"/>
              </a:tabLst>
              <a:defRPr sz="1200">
                <a:solidFill>
                  <a:schemeClr val="tx1"/>
                </a:solidFill>
                <a:latin typeface="Calibri" pitchFamily="34" charset="0"/>
              </a:defRPr>
            </a:lvl1pPr>
            <a:lvl2pPr marL="742950" indent="-285750" eaLnBrk="0" hangingPunct="0">
              <a:spcBef>
                <a:spcPct val="30000"/>
              </a:spcBef>
              <a:tabLst>
                <a:tab pos="228600" algn="l"/>
              </a:tabLst>
              <a:defRPr sz="1200">
                <a:solidFill>
                  <a:schemeClr val="tx1"/>
                </a:solidFill>
                <a:latin typeface="Calibri" pitchFamily="34" charset="0"/>
              </a:defRPr>
            </a:lvl2pPr>
            <a:lvl3pPr marL="1143000" indent="-228600" eaLnBrk="0" hangingPunct="0">
              <a:spcBef>
                <a:spcPct val="30000"/>
              </a:spcBef>
              <a:tabLst>
                <a:tab pos="228600" algn="l"/>
              </a:tabLst>
              <a:defRPr sz="1200">
                <a:solidFill>
                  <a:schemeClr val="tx1"/>
                </a:solidFill>
                <a:latin typeface="Calibri" pitchFamily="34" charset="0"/>
              </a:defRPr>
            </a:lvl3pPr>
            <a:lvl4pPr marL="1600200" indent="-228600" eaLnBrk="0" hangingPunct="0">
              <a:spcBef>
                <a:spcPct val="30000"/>
              </a:spcBef>
              <a:tabLst>
                <a:tab pos="228600" algn="l"/>
              </a:tabLst>
              <a:defRPr sz="1200">
                <a:solidFill>
                  <a:schemeClr val="tx1"/>
                </a:solidFill>
                <a:latin typeface="Calibri" pitchFamily="34" charset="0"/>
              </a:defRPr>
            </a:lvl4pPr>
            <a:lvl5pPr marL="2057400" indent="-228600" eaLnBrk="0" hangingPunct="0">
              <a:spcBef>
                <a:spcPct val="30000"/>
              </a:spcBef>
              <a:tabLst>
                <a:tab pos="228600" algn="l"/>
              </a:tabLst>
              <a:defRPr sz="1200">
                <a:solidFill>
                  <a:schemeClr val="tx1"/>
                </a:solidFill>
                <a:latin typeface="Calibri" pitchFamily="34" charset="0"/>
              </a:defRPr>
            </a:lvl5pPr>
            <a:lvl6pPr marL="2514600" indent="-228600" eaLnBrk="0" fontAlgn="base" hangingPunct="0">
              <a:spcBef>
                <a:spcPct val="30000"/>
              </a:spcBef>
              <a:spcAft>
                <a:spcPct val="0"/>
              </a:spcAft>
              <a:tabLst>
                <a:tab pos="228600" algn="l"/>
              </a:tabLst>
              <a:defRPr sz="1200">
                <a:solidFill>
                  <a:schemeClr val="tx1"/>
                </a:solidFill>
                <a:latin typeface="Calibri" pitchFamily="34" charset="0"/>
              </a:defRPr>
            </a:lvl6pPr>
            <a:lvl7pPr marL="2971800" indent="-228600" eaLnBrk="0" fontAlgn="base" hangingPunct="0">
              <a:spcBef>
                <a:spcPct val="30000"/>
              </a:spcBef>
              <a:spcAft>
                <a:spcPct val="0"/>
              </a:spcAft>
              <a:tabLst>
                <a:tab pos="228600" algn="l"/>
              </a:tabLst>
              <a:defRPr sz="1200">
                <a:solidFill>
                  <a:schemeClr val="tx1"/>
                </a:solidFill>
                <a:latin typeface="Calibri" pitchFamily="34" charset="0"/>
              </a:defRPr>
            </a:lvl7pPr>
            <a:lvl8pPr marL="3429000" indent="-228600" eaLnBrk="0" fontAlgn="base" hangingPunct="0">
              <a:spcBef>
                <a:spcPct val="30000"/>
              </a:spcBef>
              <a:spcAft>
                <a:spcPct val="0"/>
              </a:spcAft>
              <a:tabLst>
                <a:tab pos="228600" algn="l"/>
              </a:tabLst>
              <a:defRPr sz="1200">
                <a:solidFill>
                  <a:schemeClr val="tx1"/>
                </a:solidFill>
                <a:latin typeface="Calibri" pitchFamily="34" charset="0"/>
              </a:defRPr>
            </a:lvl8pPr>
            <a:lvl9pPr marL="3886200" indent="-228600" eaLnBrk="0" fontAlgn="base" hangingPunct="0">
              <a:spcBef>
                <a:spcPct val="30000"/>
              </a:spcBef>
              <a:spcAft>
                <a:spcPct val="0"/>
              </a:spcAft>
              <a:tabLst>
                <a:tab pos="228600" algn="l"/>
              </a:tabLst>
              <a:defRPr sz="1200">
                <a:solidFill>
                  <a:schemeClr val="tx1"/>
                </a:solidFill>
                <a:latin typeface="Calibri" pitchFamily="34" charset="0"/>
              </a:defRPr>
            </a:lvl9pPr>
          </a:lstStyle>
          <a:p>
            <a:pPr eaLnBrk="1" hangingPunct="1">
              <a:spcBef>
                <a:spcPct val="0"/>
              </a:spcBef>
            </a:pPr>
            <a:r>
              <a:rPr lang="en-US" altLang="en-US" smtClean="0">
                <a:latin typeface="Tahoma" pitchFamily="34" charset="0"/>
              </a:rPr>
              <a:t>© International Technology Education Assoc</a:t>
            </a:r>
          </a:p>
        </p:txBody>
      </p:sp>
      <p:sp>
        <p:nvSpPr>
          <p:cNvPr id="55299" name="Rectangle 7"/>
          <p:cNvSpPr>
            <a:spLocks noGrp="1" noChangeArrowheads="1"/>
          </p:cNvSpPr>
          <p:nvPr>
            <p:ph type="sldNum" sz="quarter" idx="5"/>
          </p:nvPr>
        </p:nvSpPr>
        <p:spPr bwMode="auto">
          <a:xfrm>
            <a:off x="5292726" y="8763794"/>
            <a:ext cx="1266825" cy="3034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r>
              <a:rPr lang="en-US" altLang="en-US" smtClean="0">
                <a:latin typeface="Tahoma" pitchFamily="34" charset="0"/>
              </a:rPr>
              <a:t>Slide #</a:t>
            </a:r>
            <a:fld id="{9BA09ED4-A283-4FE9-9B65-73E4D5EFEBEA}" type="slidenum">
              <a:rPr lang="en-US" altLang="en-US" smtClean="0">
                <a:latin typeface="Tahoma" pitchFamily="34" charset="0"/>
              </a:rPr>
              <a:pPr eaLnBrk="1" hangingPunct="1">
                <a:spcBef>
                  <a:spcPct val="0"/>
                </a:spcBef>
              </a:pPr>
              <a:t>1</a:t>
            </a:fld>
            <a:endParaRPr lang="en-US" altLang="en-US" smtClean="0">
              <a:latin typeface="Tahoma" pitchFamily="34" charset="0"/>
            </a:endParaRPr>
          </a:p>
        </p:txBody>
      </p:sp>
      <p:sp>
        <p:nvSpPr>
          <p:cNvPr id="55300" name="Rectangle 2"/>
          <p:cNvSpPr>
            <a:spLocks noGrp="1" noRot="1" noChangeAspect="1" noChangeArrowheads="1" noTextEdit="1"/>
          </p:cNvSpPr>
          <p:nvPr>
            <p:ph type="sldImg"/>
          </p:nvPr>
        </p:nvSpPr>
        <p:spPr bwMode="auto">
          <a:xfrm>
            <a:off x="762000" y="455613"/>
            <a:ext cx="5384800" cy="40401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3"/>
          <p:cNvSpPr>
            <a:spLocks noGrp="1" noChangeArrowheads="1"/>
          </p:cNvSpPr>
          <p:nvPr>
            <p:ph type="body" idx="1"/>
          </p:nvPr>
        </p:nvSpPr>
        <p:spPr bwMode="auto">
          <a:xfrm>
            <a:off x="522289" y="4648200"/>
            <a:ext cx="5888037" cy="38105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smtClean="0"/>
              <a:t>TITLE SLIDE</a:t>
            </a:r>
          </a:p>
        </p:txBody>
      </p:sp>
      <p:sp>
        <p:nvSpPr>
          <p:cNvPr id="55302"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28688" eaLnBrk="0" hangingPunct="0">
              <a:spcBef>
                <a:spcPct val="30000"/>
              </a:spcBef>
              <a:defRPr sz="1200">
                <a:solidFill>
                  <a:schemeClr val="tx1"/>
                </a:solidFill>
                <a:latin typeface="Calibri" pitchFamily="34" charset="0"/>
              </a:defRPr>
            </a:lvl1pPr>
            <a:lvl2pPr marL="742950" indent="-285750" defTabSz="928688" eaLnBrk="0" hangingPunct="0">
              <a:spcBef>
                <a:spcPct val="30000"/>
              </a:spcBef>
              <a:defRPr sz="1200">
                <a:solidFill>
                  <a:schemeClr val="tx1"/>
                </a:solidFill>
                <a:latin typeface="Calibri" pitchFamily="34" charset="0"/>
              </a:defRPr>
            </a:lvl2pPr>
            <a:lvl3pPr marL="1143000" indent="-228600" defTabSz="928688" eaLnBrk="0" hangingPunct="0">
              <a:spcBef>
                <a:spcPct val="30000"/>
              </a:spcBef>
              <a:defRPr sz="1200">
                <a:solidFill>
                  <a:schemeClr val="tx1"/>
                </a:solidFill>
                <a:latin typeface="Calibri" pitchFamily="34" charset="0"/>
              </a:defRPr>
            </a:lvl3pPr>
            <a:lvl4pPr marL="1600200" indent="-228600" defTabSz="928688" eaLnBrk="0" hangingPunct="0">
              <a:spcBef>
                <a:spcPct val="30000"/>
              </a:spcBef>
              <a:defRPr sz="1200">
                <a:solidFill>
                  <a:schemeClr val="tx1"/>
                </a:solidFill>
                <a:latin typeface="Calibri" pitchFamily="34" charset="0"/>
              </a:defRPr>
            </a:lvl4pPr>
            <a:lvl5pPr marL="2057400" indent="-228600" defTabSz="928688" eaLnBrk="0" hangingPunct="0">
              <a:spcBef>
                <a:spcPct val="30000"/>
              </a:spcBef>
              <a:defRPr sz="1200">
                <a:solidFill>
                  <a:schemeClr val="tx1"/>
                </a:solidFill>
                <a:latin typeface="Calibri" pitchFamily="34" charset="0"/>
              </a:defRPr>
            </a:lvl5pPr>
            <a:lvl6pPr marL="2514600" indent="-228600" defTabSz="928688" eaLnBrk="0" fontAlgn="base" hangingPunct="0">
              <a:spcBef>
                <a:spcPct val="30000"/>
              </a:spcBef>
              <a:spcAft>
                <a:spcPct val="0"/>
              </a:spcAft>
              <a:defRPr sz="1200">
                <a:solidFill>
                  <a:schemeClr val="tx1"/>
                </a:solidFill>
                <a:latin typeface="Calibri" pitchFamily="34" charset="0"/>
              </a:defRPr>
            </a:lvl6pPr>
            <a:lvl7pPr marL="2971800" indent="-228600" defTabSz="928688" eaLnBrk="0" fontAlgn="base" hangingPunct="0">
              <a:spcBef>
                <a:spcPct val="30000"/>
              </a:spcBef>
              <a:spcAft>
                <a:spcPct val="0"/>
              </a:spcAft>
              <a:defRPr sz="1200">
                <a:solidFill>
                  <a:schemeClr val="tx1"/>
                </a:solidFill>
                <a:latin typeface="Calibri" pitchFamily="34" charset="0"/>
              </a:defRPr>
            </a:lvl7pPr>
            <a:lvl8pPr marL="3429000" indent="-228600" defTabSz="928688" eaLnBrk="0" fontAlgn="base" hangingPunct="0">
              <a:spcBef>
                <a:spcPct val="30000"/>
              </a:spcBef>
              <a:spcAft>
                <a:spcPct val="0"/>
              </a:spcAft>
              <a:defRPr sz="1200">
                <a:solidFill>
                  <a:schemeClr val="tx1"/>
                </a:solidFill>
                <a:latin typeface="Calibri" pitchFamily="34" charset="0"/>
              </a:defRPr>
            </a:lvl8pPr>
            <a:lvl9pPr marL="3886200" indent="-228600" defTabSz="928688"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r>
              <a:rPr lang="en-US" altLang="en-US" smtClean="0">
                <a:latin typeface="Tahoma" pitchFamily="34" charset="0"/>
              </a:rPr>
              <a:t>12/01/2009</a:t>
            </a:r>
          </a:p>
        </p:txBody>
      </p:sp>
      <p:sp>
        <p:nvSpPr>
          <p:cNvPr id="55303"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28688" eaLnBrk="0" hangingPunct="0">
              <a:spcBef>
                <a:spcPct val="30000"/>
              </a:spcBef>
              <a:defRPr sz="1200">
                <a:solidFill>
                  <a:schemeClr val="tx1"/>
                </a:solidFill>
                <a:latin typeface="Calibri" pitchFamily="34" charset="0"/>
              </a:defRPr>
            </a:lvl1pPr>
            <a:lvl2pPr marL="742950" indent="-285750" defTabSz="928688" eaLnBrk="0" hangingPunct="0">
              <a:spcBef>
                <a:spcPct val="30000"/>
              </a:spcBef>
              <a:defRPr sz="1200">
                <a:solidFill>
                  <a:schemeClr val="tx1"/>
                </a:solidFill>
                <a:latin typeface="Calibri" pitchFamily="34" charset="0"/>
              </a:defRPr>
            </a:lvl2pPr>
            <a:lvl3pPr marL="1143000" indent="-228600" defTabSz="928688" eaLnBrk="0" hangingPunct="0">
              <a:spcBef>
                <a:spcPct val="30000"/>
              </a:spcBef>
              <a:defRPr sz="1200">
                <a:solidFill>
                  <a:schemeClr val="tx1"/>
                </a:solidFill>
                <a:latin typeface="Calibri" pitchFamily="34" charset="0"/>
              </a:defRPr>
            </a:lvl3pPr>
            <a:lvl4pPr marL="1600200" indent="-228600" defTabSz="928688" eaLnBrk="0" hangingPunct="0">
              <a:spcBef>
                <a:spcPct val="30000"/>
              </a:spcBef>
              <a:defRPr sz="1200">
                <a:solidFill>
                  <a:schemeClr val="tx1"/>
                </a:solidFill>
                <a:latin typeface="Calibri" pitchFamily="34" charset="0"/>
              </a:defRPr>
            </a:lvl4pPr>
            <a:lvl5pPr marL="2057400" indent="-228600" defTabSz="928688" eaLnBrk="0" hangingPunct="0">
              <a:spcBef>
                <a:spcPct val="30000"/>
              </a:spcBef>
              <a:defRPr sz="1200">
                <a:solidFill>
                  <a:schemeClr val="tx1"/>
                </a:solidFill>
                <a:latin typeface="Calibri" pitchFamily="34" charset="0"/>
              </a:defRPr>
            </a:lvl5pPr>
            <a:lvl6pPr marL="2514600" indent="-228600" defTabSz="928688" eaLnBrk="0" fontAlgn="base" hangingPunct="0">
              <a:spcBef>
                <a:spcPct val="30000"/>
              </a:spcBef>
              <a:spcAft>
                <a:spcPct val="0"/>
              </a:spcAft>
              <a:defRPr sz="1200">
                <a:solidFill>
                  <a:schemeClr val="tx1"/>
                </a:solidFill>
                <a:latin typeface="Calibri" pitchFamily="34" charset="0"/>
              </a:defRPr>
            </a:lvl6pPr>
            <a:lvl7pPr marL="2971800" indent="-228600" defTabSz="928688" eaLnBrk="0" fontAlgn="base" hangingPunct="0">
              <a:spcBef>
                <a:spcPct val="30000"/>
              </a:spcBef>
              <a:spcAft>
                <a:spcPct val="0"/>
              </a:spcAft>
              <a:defRPr sz="1200">
                <a:solidFill>
                  <a:schemeClr val="tx1"/>
                </a:solidFill>
                <a:latin typeface="Calibri" pitchFamily="34" charset="0"/>
              </a:defRPr>
            </a:lvl7pPr>
            <a:lvl8pPr marL="3429000" indent="-228600" defTabSz="928688" eaLnBrk="0" fontAlgn="base" hangingPunct="0">
              <a:spcBef>
                <a:spcPct val="30000"/>
              </a:spcBef>
              <a:spcAft>
                <a:spcPct val="0"/>
              </a:spcAft>
              <a:defRPr sz="1200">
                <a:solidFill>
                  <a:schemeClr val="tx1"/>
                </a:solidFill>
                <a:latin typeface="Calibri" pitchFamily="34" charset="0"/>
              </a:defRPr>
            </a:lvl8pPr>
            <a:lvl9pPr marL="3886200" indent="-228600" defTabSz="928688"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r>
              <a:rPr lang="en-US" altLang="en-US" smtClean="0">
                <a:latin typeface="Tahoma" pitchFamily="34" charset="0"/>
              </a:rPr>
              <a:t>STEMCenter for Teaching &amp; Learning™      Engineering byDesign™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812800" y="533400"/>
            <a:ext cx="5384800" cy="403860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The</a:t>
            </a:r>
            <a:r>
              <a:rPr lang="en-US" baseline="0" dirty="0" smtClean="0">
                <a:latin typeface="Tahoma" charset="0"/>
                <a:cs typeface="Tahoma" charset="0"/>
              </a:rPr>
              <a:t> selected solution is refined and fully developed and then tested and evaluated again. After the problem is believed to be solved, the item or product Is made and presented.</a:t>
            </a:r>
            <a:endParaRPr lang="en-US" dirty="0">
              <a:latin typeface="Tahoma" charset="0"/>
              <a:cs typeface="Tahoma" charset="0"/>
            </a:endParaRPr>
          </a:p>
        </p:txBody>
      </p:sp>
      <p:sp>
        <p:nvSpPr>
          <p:cNvPr id="22532"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2533"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0BE9A61B-FBC6-794E-908B-60EF88A8E038}" type="slidenum">
              <a:rPr lang="en-US">
                <a:latin typeface="Tahoma" charset="0"/>
              </a:rPr>
              <a:pPr/>
              <a:t>10</a:t>
            </a:fld>
            <a:endParaRPr lang="en-US">
              <a:latin typeface="Tahoma" charset="0"/>
            </a:endParaRPr>
          </a:p>
        </p:txBody>
      </p:sp>
      <p:sp>
        <p:nvSpPr>
          <p:cNvPr id="22534"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253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812800" y="533400"/>
            <a:ext cx="5384800" cy="403860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If other problems or feedback concerning the product occur,</a:t>
            </a:r>
            <a:r>
              <a:rPr lang="en-US" baseline="0" dirty="0" smtClean="0">
                <a:latin typeface="Tahoma" charset="0"/>
                <a:cs typeface="Tahoma" charset="0"/>
              </a:rPr>
              <a:t> the process starts over again.</a:t>
            </a:r>
            <a:endParaRPr lang="en-US" dirty="0">
              <a:latin typeface="Tahoma" charset="0"/>
              <a:cs typeface="Tahoma" charset="0"/>
            </a:endParaRPr>
          </a:p>
        </p:txBody>
      </p:sp>
      <p:sp>
        <p:nvSpPr>
          <p:cNvPr id="22532"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2533"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0BE9A61B-FBC6-794E-908B-60EF88A8E038}" type="slidenum">
              <a:rPr lang="en-US">
                <a:latin typeface="Tahoma" charset="0"/>
              </a:rPr>
              <a:pPr/>
              <a:t>11</a:t>
            </a:fld>
            <a:endParaRPr lang="en-US">
              <a:latin typeface="Tahoma" charset="0"/>
            </a:endParaRPr>
          </a:p>
        </p:txBody>
      </p:sp>
      <p:sp>
        <p:nvSpPr>
          <p:cNvPr id="22534"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253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812800" y="533400"/>
            <a:ext cx="5384800" cy="403860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An</a:t>
            </a:r>
            <a:r>
              <a:rPr lang="en-US" baseline="0" dirty="0" smtClean="0">
                <a:latin typeface="Tahoma" charset="0"/>
                <a:cs typeface="Tahoma" charset="0"/>
              </a:rPr>
              <a:t> excellent example of a product “passing” through the design process many times is the television.  Think about how the television has changed over the years.  Why have these changes taken place?  Perhaps consumers have demanded improved performance (plasma screens, curved screens), better usability (remote controls, voice control), or simply more attractive designs.  Another possible reason could be that new technologies (satellites and digital cable) have impacted the over-all design.  Regardless of the factors that “drive” the design changes in the television, a competitive marketplace requires adaptations and innovations in manufacturing. </a:t>
            </a:r>
            <a:endParaRPr lang="en-US" dirty="0">
              <a:latin typeface="Tahoma" charset="0"/>
              <a:cs typeface="Tahoma" charset="0"/>
            </a:endParaRPr>
          </a:p>
        </p:txBody>
      </p:sp>
      <p:sp>
        <p:nvSpPr>
          <p:cNvPr id="22532"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2533"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0BE9A61B-FBC6-794E-908B-60EF88A8E038}" type="slidenum">
              <a:rPr lang="en-US">
                <a:latin typeface="Tahoma" charset="0"/>
              </a:rPr>
              <a:pPr/>
              <a:t>12</a:t>
            </a:fld>
            <a:endParaRPr lang="en-US">
              <a:latin typeface="Tahoma" charset="0"/>
            </a:endParaRPr>
          </a:p>
        </p:txBody>
      </p:sp>
      <p:sp>
        <p:nvSpPr>
          <p:cNvPr id="22534"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253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812800" y="533400"/>
            <a:ext cx="5384800" cy="4038600"/>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Aside</a:t>
            </a:r>
            <a:r>
              <a:rPr lang="en-US" baseline="0" dirty="0" smtClean="0">
                <a:latin typeface="Tahoma" charset="0"/>
                <a:cs typeface="Tahoma" charset="0"/>
              </a:rPr>
              <a:t> from the products themselves, it is equally important to consider the design of manufacturing processes and facilities.  In order for a product to change, the processes and facilities.  In order for a product to change, the processes by which it is produced must also change.  New tools, materials, and equipment enable manufacturers to create improved products.  The design process is used while designing any manufacturing facility or process as well as the product.  An important component of maximizing a company’s profit is to reduce its production costs.  Improvements made to the production or assembly of components can increase efficiency, limit or utilize waste more effectively, or provide new and innovative features to the products being manufactured.</a:t>
            </a:r>
          </a:p>
          <a:p>
            <a:r>
              <a:rPr lang="en-US" i="1" baseline="0" dirty="0" smtClean="0">
                <a:latin typeface="Tahoma" charset="0"/>
                <a:cs typeface="Tahoma" charset="0"/>
              </a:rPr>
              <a:t>THIS ENDS THE PRESENTATION.  THE NEXT SLIDES ARE FOR THE EXPLORATION PART OF THE UNIT.</a:t>
            </a:r>
            <a:endParaRPr lang="en-US" i="1" dirty="0">
              <a:latin typeface="Tahoma" charset="0"/>
              <a:cs typeface="Tahoma" charset="0"/>
            </a:endParaRPr>
          </a:p>
        </p:txBody>
      </p:sp>
      <p:sp>
        <p:nvSpPr>
          <p:cNvPr id="24580"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4581"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4B07660A-D052-8B49-9436-EFDBB8AB200F}" type="slidenum">
              <a:rPr lang="en-US">
                <a:latin typeface="Tahoma" charset="0"/>
              </a:rPr>
              <a:pPr/>
              <a:t>13</a:t>
            </a:fld>
            <a:endParaRPr lang="en-US">
              <a:latin typeface="Tahoma" charset="0"/>
            </a:endParaRPr>
          </a:p>
        </p:txBody>
      </p:sp>
      <p:sp>
        <p:nvSpPr>
          <p:cNvPr id="24582"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458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812800" y="533400"/>
            <a:ext cx="5384800" cy="4038600"/>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So</a:t>
            </a:r>
            <a:r>
              <a:rPr lang="en-US" baseline="0" dirty="0" smtClean="0">
                <a:latin typeface="Tahoma" charset="0"/>
                <a:cs typeface="Tahoma" charset="0"/>
              </a:rPr>
              <a:t> many options are available to consumers today when they go to the store to make a purchase.  Product designers are always searching for new ways to discover what people want and need.  What is it that you want in a product?  How about when you buy a new pair of sunglasses?  Is making such a purchase an easy task?  How many decisions do you have to make before finding the “right pair” for you?  Can you discuss the criteria that you would use to make that decision?  Most likely, other people would have selected a different pair than the one you did.  Perhaps they used different criteria in making their decision or maybe they are just interested in different design features than you are.  Product design is influenced by factors such as how the product looks (form) and how well it does the job it is intended to do (functions).  Ensuring that an item looks and feels good can be just as important as accomplishing its intended task when you are producing a product in a competitive market place.</a:t>
            </a:r>
            <a:endParaRPr lang="en-US" dirty="0">
              <a:latin typeface="Tahoma" charset="0"/>
              <a:cs typeface="Tahoma" charset="0"/>
            </a:endParaRPr>
          </a:p>
        </p:txBody>
      </p:sp>
      <p:sp>
        <p:nvSpPr>
          <p:cNvPr id="26628"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6629"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DA761233-1986-2C40-8BC1-59FF7D7C86DF}" type="slidenum">
              <a:rPr lang="en-US">
                <a:latin typeface="Tahoma" charset="0"/>
              </a:rPr>
              <a:pPr/>
              <a:t>14</a:t>
            </a:fld>
            <a:endParaRPr lang="en-US">
              <a:latin typeface="Tahoma" charset="0"/>
            </a:endParaRPr>
          </a:p>
        </p:txBody>
      </p:sp>
      <p:sp>
        <p:nvSpPr>
          <p:cNvPr id="26630"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663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812800" y="533400"/>
            <a:ext cx="5384800" cy="4038600"/>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Sometimes</a:t>
            </a:r>
            <a:r>
              <a:rPr lang="en-US" baseline="0" dirty="0" smtClean="0">
                <a:latin typeface="Tahoma" charset="0"/>
                <a:cs typeface="Tahoma" charset="0"/>
              </a:rPr>
              <a:t> designers face difficulties finding a balance between design characteristics that accomplished form while achieving functionality.  Think about the modern remote control for a television.  Most have been designed with buttons that are appealing and readable, and that are a size that is comfortable for the average user-but what about the ability to function?  Consumers want an appealing device to operate their television equipment, but they also want everything to be universal and easy to use and understand.</a:t>
            </a:r>
            <a:endParaRPr lang="en-US" dirty="0">
              <a:latin typeface="Tahoma" charset="0"/>
              <a:cs typeface="Tahoma" charset="0"/>
            </a:endParaRPr>
          </a:p>
        </p:txBody>
      </p:sp>
      <p:sp>
        <p:nvSpPr>
          <p:cNvPr id="28676"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8677"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93017F32-D636-A145-AFA0-E8DF0BAC35B5}" type="slidenum">
              <a:rPr lang="en-US">
                <a:latin typeface="Tahoma" charset="0"/>
              </a:rPr>
              <a:pPr/>
              <a:t>15</a:t>
            </a:fld>
            <a:endParaRPr lang="en-US">
              <a:latin typeface="Tahoma" charset="0"/>
            </a:endParaRPr>
          </a:p>
        </p:txBody>
      </p:sp>
      <p:sp>
        <p:nvSpPr>
          <p:cNvPr id="28678"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8679"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812800" y="533400"/>
            <a:ext cx="5384800" cy="4038600"/>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With all of</a:t>
            </a:r>
            <a:r>
              <a:rPr lang="en-US" baseline="0" dirty="0" smtClean="0">
                <a:latin typeface="Tahoma" charset="0"/>
                <a:cs typeface="Tahoma" charset="0"/>
              </a:rPr>
              <a:t> the equipment and hardware that has become a part of  the home entertainment center, the electronics designers struggle to create remote control technologies that are universal and require minimal effort to operate while meeting the wants and needs of the consumer.  Is your remote control “easy” for you to operate?  Think of an elderly friend or relative.  Do you think that they have the same desires for a remote control device that you have?</a:t>
            </a:r>
            <a:endParaRPr lang="en-US" dirty="0">
              <a:latin typeface="Tahoma" charset="0"/>
              <a:cs typeface="Tahoma" charset="0"/>
            </a:endParaRPr>
          </a:p>
        </p:txBody>
      </p:sp>
      <p:sp>
        <p:nvSpPr>
          <p:cNvPr id="28676"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8677"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93017F32-D636-A145-AFA0-E8DF0BAC35B5}" type="slidenum">
              <a:rPr lang="en-US">
                <a:latin typeface="Tahoma" charset="0"/>
              </a:rPr>
              <a:pPr/>
              <a:t>16</a:t>
            </a:fld>
            <a:endParaRPr lang="en-US">
              <a:latin typeface="Tahoma" charset="0"/>
            </a:endParaRPr>
          </a:p>
        </p:txBody>
      </p:sp>
      <p:sp>
        <p:nvSpPr>
          <p:cNvPr id="28678"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8679"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12800" y="533400"/>
            <a:ext cx="5384800" cy="4038600"/>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Ask your students probing</a:t>
            </a:r>
            <a:r>
              <a:rPr lang="en-US" baseline="0" dirty="0" smtClean="0">
                <a:latin typeface="Tahoma" charset="0"/>
                <a:cs typeface="Tahoma" charset="0"/>
              </a:rPr>
              <a:t> questions that will cause them to think about design principles (i.e., function, efficiency, aesthetics, ergonomics, and anthropometrics) as they generate their own sets of questions.  For example, ask you students to consider questions that would cause someone to thing about the function of a flashlight, or the ergonomics built into the designs they are working with.  </a:t>
            </a:r>
          </a:p>
          <a:p>
            <a:r>
              <a:rPr lang="en-US" baseline="0" dirty="0" smtClean="0">
                <a:latin typeface="Tahoma" charset="0"/>
                <a:cs typeface="Tahoma" charset="0"/>
              </a:rPr>
              <a:t>Sample questions:</a:t>
            </a:r>
          </a:p>
          <a:p>
            <a:pPr>
              <a:buFont typeface="Arial"/>
              <a:buChar char="•"/>
            </a:pPr>
            <a:r>
              <a:rPr lang="en-US" baseline="0" dirty="0" smtClean="0">
                <a:latin typeface="Tahoma" charset="0"/>
                <a:cs typeface="Tahoma" charset="0"/>
              </a:rPr>
              <a:t>Does the flashlight use rechargeable batteries?</a:t>
            </a:r>
          </a:p>
          <a:p>
            <a:pPr>
              <a:buFont typeface="Arial"/>
              <a:buChar char="•"/>
            </a:pPr>
            <a:r>
              <a:rPr lang="en-US" baseline="0" dirty="0" smtClean="0">
                <a:latin typeface="Tahoma" charset="0"/>
                <a:cs typeface="Tahoma" charset="0"/>
              </a:rPr>
              <a:t>Does the flashlight adequately provide light in a darkened space?</a:t>
            </a:r>
          </a:p>
          <a:p>
            <a:pPr>
              <a:buFont typeface="Arial"/>
              <a:buChar char="•"/>
            </a:pPr>
            <a:r>
              <a:rPr lang="en-US" baseline="0" dirty="0" smtClean="0">
                <a:latin typeface="Tahoma" charset="0"/>
                <a:cs typeface="Tahoma" charset="0"/>
              </a:rPr>
              <a:t>Does the flashlight work without failure under various conditions (water, cold, heat)?</a:t>
            </a:r>
          </a:p>
          <a:p>
            <a:pPr>
              <a:buFont typeface="Arial"/>
              <a:buChar char="•"/>
            </a:pPr>
            <a:r>
              <a:rPr lang="en-US" baseline="0" dirty="0" smtClean="0">
                <a:latin typeface="Tahoma" charset="0"/>
                <a:cs typeface="Tahoma" charset="0"/>
              </a:rPr>
              <a:t>Is the flashlight attractive?</a:t>
            </a:r>
          </a:p>
          <a:p>
            <a:pPr>
              <a:buFont typeface="Arial"/>
              <a:buChar char="•"/>
            </a:pPr>
            <a:r>
              <a:rPr lang="en-US" baseline="0" dirty="0" smtClean="0">
                <a:latin typeface="Tahoma" charset="0"/>
                <a:cs typeface="Tahoma" charset="0"/>
              </a:rPr>
              <a:t>Is the flashlight comfortable to hold?</a:t>
            </a:r>
          </a:p>
          <a:p>
            <a:pPr>
              <a:buFont typeface="Arial"/>
              <a:buChar char="•"/>
            </a:pPr>
            <a:r>
              <a:rPr lang="en-US" baseline="0" dirty="0" smtClean="0">
                <a:latin typeface="Tahoma" charset="0"/>
                <a:cs typeface="Tahoma" charset="0"/>
              </a:rPr>
              <a:t>Is the size and shape of the flashlight consistent with what a flashlight should be?</a:t>
            </a:r>
          </a:p>
          <a:p>
            <a:pPr>
              <a:buFont typeface="Arial"/>
              <a:buChar char="•"/>
            </a:pPr>
            <a:r>
              <a:rPr lang="en-US" baseline="0" dirty="0" smtClean="0">
                <a:latin typeface="Tahoma" charset="0"/>
                <a:cs typeface="Tahoma" charset="0"/>
              </a:rPr>
              <a:t>Does the flashlight have the potential to attract the attention of prospective buyers?</a:t>
            </a:r>
          </a:p>
          <a:p>
            <a:pPr>
              <a:buFont typeface="Arial"/>
              <a:buNone/>
            </a:pPr>
            <a:r>
              <a:rPr lang="en-US" baseline="0" dirty="0" smtClean="0">
                <a:latin typeface="Tahoma" charset="0"/>
                <a:cs typeface="Tahoma" charset="0"/>
              </a:rPr>
              <a:t>After developing questions of this type, students should begin to assess each of the sample flashlights based on these questions to determine the one that best fits their needs as a consumer.</a:t>
            </a:r>
          </a:p>
        </p:txBody>
      </p:sp>
      <p:sp>
        <p:nvSpPr>
          <p:cNvPr id="30724"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30725"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F45B2A75-47FE-E44B-B4E9-892BD5956D00}" type="slidenum">
              <a:rPr lang="en-US">
                <a:latin typeface="Tahoma" charset="0"/>
              </a:rPr>
              <a:pPr/>
              <a:t>17</a:t>
            </a:fld>
            <a:endParaRPr lang="en-US">
              <a:latin typeface="Tahoma" charset="0"/>
            </a:endParaRPr>
          </a:p>
        </p:txBody>
      </p:sp>
      <p:sp>
        <p:nvSpPr>
          <p:cNvPr id="30726"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30727"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12800" y="533400"/>
            <a:ext cx="5384800" cy="4038600"/>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charset="0"/>
                <a:cs typeface="Tahoma" charset="0"/>
              </a:rPr>
              <a:t>[Authors: Please include teacher notes appropriately.]</a:t>
            </a:r>
          </a:p>
        </p:txBody>
      </p:sp>
      <p:sp>
        <p:nvSpPr>
          <p:cNvPr id="36868"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36869"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27B36BA2-8208-DF45-A7FB-C2A9DC650F3D}" type="slidenum">
              <a:rPr lang="en-US">
                <a:latin typeface="Tahoma" charset="0"/>
              </a:rPr>
              <a:pPr/>
              <a:t>18</a:t>
            </a:fld>
            <a:endParaRPr lang="en-US">
              <a:latin typeface="Tahoma" charset="0"/>
            </a:endParaRPr>
          </a:p>
        </p:txBody>
      </p:sp>
      <p:sp>
        <p:nvSpPr>
          <p:cNvPr id="36870"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3687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12800" y="533400"/>
            <a:ext cx="5384800" cy="4038600"/>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charset="0"/>
                <a:cs typeface="Tahoma" charset="0"/>
              </a:rPr>
              <a:t>[Authors: Please include teacher notes appropriately.]</a:t>
            </a:r>
          </a:p>
        </p:txBody>
      </p:sp>
      <p:sp>
        <p:nvSpPr>
          <p:cNvPr id="36868"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36869"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27B36BA2-8208-DF45-A7FB-C2A9DC650F3D}" type="slidenum">
              <a:rPr lang="en-US">
                <a:latin typeface="Tahoma" charset="0"/>
              </a:rPr>
              <a:pPr/>
              <a:t>19</a:t>
            </a:fld>
            <a:endParaRPr lang="en-US">
              <a:latin typeface="Tahoma" charset="0"/>
            </a:endParaRPr>
          </a:p>
        </p:txBody>
      </p:sp>
      <p:sp>
        <p:nvSpPr>
          <p:cNvPr id="36870"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3687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812800" y="533400"/>
            <a:ext cx="5384800" cy="4038600"/>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ahoma" charset="0"/>
                <a:cs typeface="Tahoma" charset="0"/>
              </a:rPr>
              <a:t>[Authors: Please include teacher notes appropriately.]</a:t>
            </a:r>
          </a:p>
        </p:txBody>
      </p:sp>
      <p:sp>
        <p:nvSpPr>
          <p:cNvPr id="14340"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14341"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C1A3AC28-6FA1-1440-8909-556AB425D644}" type="slidenum">
              <a:rPr lang="en-US">
                <a:latin typeface="Tahoma" charset="0"/>
              </a:rPr>
              <a:pPr/>
              <a:t>2</a:t>
            </a:fld>
            <a:endParaRPr lang="en-US">
              <a:latin typeface="Tahoma" charset="0"/>
            </a:endParaRPr>
          </a:p>
        </p:txBody>
      </p:sp>
      <p:sp>
        <p:nvSpPr>
          <p:cNvPr id="14342"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1434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12800" y="533400"/>
            <a:ext cx="5384800" cy="4038600"/>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charset="0"/>
                <a:cs typeface="Tahoma" charset="0"/>
              </a:rPr>
              <a:t>[Authors: Please include teacher notes appropriately.]</a:t>
            </a:r>
          </a:p>
        </p:txBody>
      </p:sp>
      <p:sp>
        <p:nvSpPr>
          <p:cNvPr id="36868"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36869"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27B36BA2-8208-DF45-A7FB-C2A9DC650F3D}" type="slidenum">
              <a:rPr lang="en-US">
                <a:latin typeface="Tahoma" charset="0"/>
              </a:rPr>
              <a:pPr/>
              <a:t>20</a:t>
            </a:fld>
            <a:endParaRPr lang="en-US">
              <a:latin typeface="Tahoma" charset="0"/>
            </a:endParaRPr>
          </a:p>
        </p:txBody>
      </p:sp>
      <p:sp>
        <p:nvSpPr>
          <p:cNvPr id="36870"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3687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12800" y="533400"/>
            <a:ext cx="5384800" cy="4038600"/>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charset="0"/>
                <a:cs typeface="Tahoma" charset="0"/>
              </a:rPr>
              <a:t>[Authors: Please include teacher notes appropriately.]</a:t>
            </a:r>
          </a:p>
        </p:txBody>
      </p:sp>
      <p:sp>
        <p:nvSpPr>
          <p:cNvPr id="36868"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36869"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27B36BA2-8208-DF45-A7FB-C2A9DC650F3D}" type="slidenum">
              <a:rPr lang="en-US">
                <a:latin typeface="Tahoma" charset="0"/>
              </a:rPr>
              <a:pPr/>
              <a:t>21</a:t>
            </a:fld>
            <a:endParaRPr lang="en-US">
              <a:latin typeface="Tahoma" charset="0"/>
            </a:endParaRPr>
          </a:p>
        </p:txBody>
      </p:sp>
      <p:sp>
        <p:nvSpPr>
          <p:cNvPr id="36870"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3687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12800" y="533400"/>
            <a:ext cx="5384800" cy="4038600"/>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The size</a:t>
            </a:r>
            <a:r>
              <a:rPr lang="en-US" baseline="0" dirty="0" smtClean="0">
                <a:latin typeface="Tahoma" charset="0"/>
                <a:cs typeface="Tahoma" charset="0"/>
              </a:rPr>
              <a:t> and shape of electrical plugs must be designed according to standards to ensure that they can function in a standard outlet.  </a:t>
            </a:r>
          </a:p>
          <a:p>
            <a:r>
              <a:rPr lang="en-US" baseline="0" dirty="0" smtClean="0">
                <a:latin typeface="Tahoma" charset="0"/>
                <a:cs typeface="Tahoma" charset="0"/>
              </a:rPr>
              <a:t>The use of materials is also an important part of anthropometrics.</a:t>
            </a:r>
          </a:p>
          <a:p>
            <a:r>
              <a:rPr lang="en-US" baseline="0" dirty="0" smtClean="0">
                <a:latin typeface="Tahoma" charset="0"/>
                <a:cs typeface="Tahoma" charset="0"/>
              </a:rPr>
              <a:t>Most of the tools and machines in manufacturing facilities have been designed according to a set of standards to insure interchangeability of components in the event of a breakdown or upgrade.</a:t>
            </a:r>
            <a:endParaRPr lang="en-US" dirty="0">
              <a:latin typeface="Tahoma" charset="0"/>
              <a:cs typeface="Tahoma" charset="0"/>
            </a:endParaRPr>
          </a:p>
        </p:txBody>
      </p:sp>
      <p:sp>
        <p:nvSpPr>
          <p:cNvPr id="36868"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36869"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27B36BA2-8208-DF45-A7FB-C2A9DC650F3D}" type="slidenum">
              <a:rPr lang="en-US">
                <a:latin typeface="Tahoma" charset="0"/>
              </a:rPr>
              <a:pPr/>
              <a:t>22</a:t>
            </a:fld>
            <a:endParaRPr lang="en-US">
              <a:latin typeface="Tahoma" charset="0"/>
            </a:endParaRPr>
          </a:p>
        </p:txBody>
      </p:sp>
      <p:sp>
        <p:nvSpPr>
          <p:cNvPr id="36870"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3687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812800" y="533400"/>
            <a:ext cx="5384800" cy="4038600"/>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ahoma" charset="0"/>
                <a:cs typeface="Tahoma" charset="0"/>
              </a:rPr>
              <a:t>[Authors: Please include teacher notes appropriately.]</a:t>
            </a:r>
          </a:p>
        </p:txBody>
      </p:sp>
      <p:sp>
        <p:nvSpPr>
          <p:cNvPr id="14340"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14341"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C1A3AC28-6FA1-1440-8909-556AB425D644}" type="slidenum">
              <a:rPr lang="en-US">
                <a:latin typeface="Tahoma" charset="0"/>
              </a:rPr>
              <a:pPr/>
              <a:t>3</a:t>
            </a:fld>
            <a:endParaRPr lang="en-US">
              <a:latin typeface="Tahoma" charset="0"/>
            </a:endParaRPr>
          </a:p>
        </p:txBody>
      </p:sp>
      <p:sp>
        <p:nvSpPr>
          <p:cNvPr id="14342"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1434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812800" y="533400"/>
            <a:ext cx="5384800" cy="403860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[These artifacts</a:t>
            </a:r>
            <a:r>
              <a:rPr lang="en-US" baseline="0" dirty="0" smtClean="0">
                <a:latin typeface="Tahoma" charset="0"/>
                <a:cs typeface="Tahoma" charset="0"/>
              </a:rPr>
              <a:t> from the past (e.g., a stone axe) and modern products are forms of technology that require thinking and planning to produce.  As the centuries have passed since the Stone Age, changing human wants and needs have influenced technological developments as well as the way things are made.  Products must be adapted to meet the evolving demands of society in order to stay competitive.  Would you be willing to purchase the most technologically advanced stereo produced in 1975?  You probably would not be willing to purchase a stereo with an 8-track tape player.  Products adapt and so do human desires and demands for products.</a:t>
            </a:r>
            <a:endParaRPr lang="en-US" dirty="0">
              <a:latin typeface="Tahoma" charset="0"/>
              <a:cs typeface="Tahoma" charset="0"/>
            </a:endParaRPr>
          </a:p>
        </p:txBody>
      </p:sp>
      <p:sp>
        <p:nvSpPr>
          <p:cNvPr id="16388"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16389"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B304E248-735D-2642-9EE1-0E981903DE69}" type="slidenum">
              <a:rPr lang="en-US">
                <a:latin typeface="Tahoma" charset="0"/>
              </a:rPr>
              <a:pPr/>
              <a:t>4</a:t>
            </a:fld>
            <a:endParaRPr lang="en-US">
              <a:latin typeface="Tahoma" charset="0"/>
            </a:endParaRPr>
          </a:p>
        </p:txBody>
      </p:sp>
      <p:sp>
        <p:nvSpPr>
          <p:cNvPr id="16390"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1639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812800" y="533400"/>
            <a:ext cx="5384800" cy="403860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smtClean="0">
                <a:solidFill>
                  <a:schemeClr val="tx1"/>
                </a:solidFill>
                <a:effectLst/>
                <a:latin typeface="Tahoma" pitchFamily="34" charset="0"/>
                <a:ea typeface="ＭＳ Ｐゴシック" charset="0"/>
                <a:cs typeface="Tahoma" pitchFamily="34" charset="0"/>
              </a:rPr>
              <a:t> The design</a:t>
            </a:r>
            <a:r>
              <a:rPr lang="en-US" sz="1200" kern="1200" baseline="0" dirty="0" smtClean="0">
                <a:solidFill>
                  <a:schemeClr val="tx1"/>
                </a:solidFill>
                <a:effectLst/>
                <a:latin typeface="Tahoma" pitchFamily="34" charset="0"/>
                <a:ea typeface="ＭＳ Ｐゴシック" charset="0"/>
                <a:cs typeface="Tahoma" pitchFamily="34" charset="0"/>
              </a:rPr>
              <a:t> loop is what designers use to guide their thinking while developing marketable and profitable products.  Although it is used in many different variations, the strategy of using a design model or loop can help to reduce the chances of a faulty or inadequate product.  The “loop” aspect of the design process will assure periodic feedback so that the product will continually be reevaluated and designed to meet the changing needs of the modern consumer.  The design loop also helps designers solve problems in a logical and effective way by following a series of steps.  Once a problem becomes apparent (through consumer feedback, defective parts, etc), the problem is clearly defined.  In other </a:t>
            </a:r>
            <a:r>
              <a:rPr lang="en-US" sz="1200" kern="1200" baseline="0" dirty="0" err="1" smtClean="0">
                <a:solidFill>
                  <a:schemeClr val="tx1"/>
                </a:solidFill>
                <a:effectLst/>
                <a:latin typeface="Tahoma" pitchFamily="34" charset="0"/>
                <a:ea typeface="ＭＳ Ｐゴシック" charset="0"/>
                <a:cs typeface="Tahoma" pitchFamily="34" charset="0"/>
              </a:rPr>
              <a:t>workds</a:t>
            </a:r>
            <a:r>
              <a:rPr lang="en-US" sz="1200" kern="1200" baseline="0" dirty="0" smtClean="0">
                <a:solidFill>
                  <a:schemeClr val="tx1"/>
                </a:solidFill>
                <a:effectLst/>
                <a:latin typeface="Tahoma" pitchFamily="34" charset="0"/>
                <a:ea typeface="ＭＳ Ｐゴシック" charset="0"/>
                <a:cs typeface="Tahoma" pitchFamily="34" charset="0"/>
              </a:rPr>
              <a:t>, the complete nature of the problem is clarified and understood in order to create a complete solution.</a:t>
            </a:r>
            <a:endParaRPr lang="en-US" sz="1200" kern="1200" dirty="0">
              <a:solidFill>
                <a:schemeClr val="tx1"/>
              </a:solidFill>
              <a:effectLst/>
              <a:latin typeface="Tahoma" pitchFamily="34" charset="0"/>
              <a:ea typeface="ＭＳ Ｐゴシック" charset="0"/>
              <a:cs typeface="Tahoma" pitchFamily="34" charset="0"/>
            </a:endParaRPr>
          </a:p>
        </p:txBody>
      </p:sp>
      <p:sp>
        <p:nvSpPr>
          <p:cNvPr id="18436"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18437"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723C5241-045A-894B-98D9-3345620D280F}" type="slidenum">
              <a:rPr lang="en-US">
                <a:latin typeface="Tahoma" charset="0"/>
              </a:rPr>
              <a:pPr/>
              <a:t>5</a:t>
            </a:fld>
            <a:endParaRPr lang="en-US">
              <a:latin typeface="Tahoma" charset="0"/>
            </a:endParaRPr>
          </a:p>
        </p:txBody>
      </p:sp>
      <p:sp>
        <p:nvSpPr>
          <p:cNvPr id="18438"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18439"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812800" y="533400"/>
            <a:ext cx="5384800" cy="4038600"/>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After the problem is identified, the parameters involved in solving the problem</a:t>
            </a:r>
            <a:r>
              <a:rPr lang="en-US" baseline="0" dirty="0" smtClean="0">
                <a:latin typeface="Tahoma" charset="0"/>
                <a:cs typeface="Tahoma" charset="0"/>
              </a:rPr>
              <a:t> are established and outlined.  The parameters that guide the solution vary from product to product.  Usually the parameters concern technical abilities of the available resources’ for example, the type and amount of material available, the time constraints, the technical expertise needed, and the amount of money available often needs to be considered.  Other parameters may include the judgments, rules and standards that need to be followed or met.  For example, if a product needs to meet government standards for cleanliness, health or safety, those issues need to be considerer at this point in the design loop. </a:t>
            </a:r>
            <a:endParaRPr lang="en-US" dirty="0">
              <a:latin typeface="Tahoma" charset="0"/>
              <a:cs typeface="Tahoma" charset="0"/>
            </a:endParaRPr>
          </a:p>
        </p:txBody>
      </p:sp>
      <p:sp>
        <p:nvSpPr>
          <p:cNvPr id="20484"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0485"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C44F7180-2152-0F40-9307-AF1451A0E808}" type="slidenum">
              <a:rPr lang="en-US">
                <a:latin typeface="Tahoma" charset="0"/>
              </a:rPr>
              <a:pPr/>
              <a:t>6</a:t>
            </a:fld>
            <a:endParaRPr lang="en-US">
              <a:latin typeface="Tahoma" charset="0"/>
            </a:endParaRPr>
          </a:p>
        </p:txBody>
      </p:sp>
      <p:sp>
        <p:nvSpPr>
          <p:cNvPr id="20486"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0487"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812800" y="533400"/>
            <a:ext cx="5384800" cy="403860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After</a:t>
            </a:r>
            <a:r>
              <a:rPr lang="en-US" baseline="0" dirty="0" smtClean="0">
                <a:latin typeface="Tahoma" charset="0"/>
                <a:cs typeface="Tahoma" charset="0"/>
              </a:rPr>
              <a:t> the problem and the parameters are clarified, the next step is to begin brainstorming and to identify multiple potential solutions to the problem. A list of different solutions should be developed and the characteristics which can be varied to better meet the problem pinpointed.</a:t>
            </a:r>
            <a:endParaRPr lang="en-US" dirty="0">
              <a:latin typeface="Tahoma" charset="0"/>
              <a:cs typeface="Tahoma" charset="0"/>
            </a:endParaRPr>
          </a:p>
        </p:txBody>
      </p:sp>
      <p:sp>
        <p:nvSpPr>
          <p:cNvPr id="22532"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2533"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0BE9A61B-FBC6-794E-908B-60EF88A8E038}" type="slidenum">
              <a:rPr lang="en-US">
                <a:latin typeface="Tahoma" charset="0"/>
              </a:rPr>
              <a:pPr/>
              <a:t>7</a:t>
            </a:fld>
            <a:endParaRPr lang="en-US">
              <a:latin typeface="Tahoma" charset="0"/>
            </a:endParaRPr>
          </a:p>
        </p:txBody>
      </p:sp>
      <p:sp>
        <p:nvSpPr>
          <p:cNvPr id="22534"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253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812800" y="533400"/>
            <a:ext cx="5384800" cy="403860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From the list, the solution</a:t>
            </a:r>
            <a:r>
              <a:rPr lang="en-US" baseline="0" dirty="0" smtClean="0">
                <a:latin typeface="Tahoma" charset="0"/>
                <a:cs typeface="Tahoma" charset="0"/>
              </a:rPr>
              <a:t> that best meets both the problem and the parameters is chosen (or a solution created from combined and condensed ideas).  </a:t>
            </a:r>
            <a:endParaRPr lang="en-US" dirty="0">
              <a:latin typeface="Tahoma" charset="0"/>
              <a:cs typeface="Tahoma" charset="0"/>
            </a:endParaRPr>
          </a:p>
        </p:txBody>
      </p:sp>
      <p:sp>
        <p:nvSpPr>
          <p:cNvPr id="22532"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2533"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0BE9A61B-FBC6-794E-908B-60EF88A8E038}" type="slidenum">
              <a:rPr lang="en-US">
                <a:latin typeface="Tahoma" charset="0"/>
              </a:rPr>
              <a:pPr/>
              <a:t>8</a:t>
            </a:fld>
            <a:endParaRPr lang="en-US">
              <a:latin typeface="Tahoma" charset="0"/>
            </a:endParaRPr>
          </a:p>
        </p:txBody>
      </p:sp>
      <p:sp>
        <p:nvSpPr>
          <p:cNvPr id="22534"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253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812800" y="533400"/>
            <a:ext cx="5384800" cy="4038600"/>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ahoma" charset="0"/>
                <a:cs typeface="Tahoma" charset="0"/>
              </a:rPr>
              <a:t>Write up why the solution was chosen</a:t>
            </a:r>
            <a:r>
              <a:rPr lang="en-US" baseline="0" dirty="0" smtClean="0">
                <a:latin typeface="Tahoma" charset="0"/>
                <a:cs typeface="Tahoma" charset="0"/>
              </a:rPr>
              <a:t> and justify the decision based on the criteria and constraints.  Sketches should be made to determine what the prototype/model will look like.  Then build the model/prototype based on the descriptions and pictures.</a:t>
            </a:r>
          </a:p>
        </p:txBody>
      </p:sp>
      <p:sp>
        <p:nvSpPr>
          <p:cNvPr id="22532" name="Rectangle 6"/>
          <p:cNvSpPr>
            <a:spLocks noGrp="1" noChangeArrowheads="1"/>
          </p:cNvSpPr>
          <p:nvPr>
            <p:ph type="ftr" sz="quarter" idx="4"/>
          </p:nvPr>
        </p:nvSpPr>
        <p:spPr bwMode="auto">
          <a:xfrm>
            <a:off x="149225" y="8382000"/>
            <a:ext cx="49196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8600" algn="l"/>
              </a:tabLst>
              <a:defRPr>
                <a:solidFill>
                  <a:schemeClr val="tx1"/>
                </a:solidFill>
                <a:latin typeface="Verdana" charset="0"/>
                <a:ea typeface="ＭＳ Ｐゴシック" charset="0"/>
              </a:defRPr>
            </a:lvl1pPr>
            <a:lvl2pPr marL="742950" indent="-285750">
              <a:tabLst>
                <a:tab pos="228600" algn="l"/>
              </a:tabLst>
              <a:defRPr>
                <a:solidFill>
                  <a:schemeClr val="tx1"/>
                </a:solidFill>
                <a:latin typeface="Verdana" charset="0"/>
                <a:ea typeface="ＭＳ Ｐゴシック" charset="0"/>
              </a:defRPr>
            </a:lvl2pPr>
            <a:lvl3pPr marL="1143000" indent="-228600">
              <a:tabLst>
                <a:tab pos="228600" algn="l"/>
              </a:tabLst>
              <a:defRPr>
                <a:solidFill>
                  <a:schemeClr val="tx1"/>
                </a:solidFill>
                <a:latin typeface="Verdana" charset="0"/>
                <a:ea typeface="ＭＳ Ｐゴシック" charset="0"/>
              </a:defRPr>
            </a:lvl3pPr>
            <a:lvl4pPr marL="1600200" indent="-228600">
              <a:tabLst>
                <a:tab pos="228600" algn="l"/>
              </a:tabLst>
              <a:defRPr>
                <a:solidFill>
                  <a:schemeClr val="tx1"/>
                </a:solidFill>
                <a:latin typeface="Verdana" charset="0"/>
                <a:ea typeface="ＭＳ Ｐゴシック" charset="0"/>
              </a:defRPr>
            </a:lvl4pPr>
            <a:lvl5pPr marL="2057400" indent="-228600">
              <a:tabLst>
                <a:tab pos="228600" algn="l"/>
              </a:tabLst>
              <a:defRPr>
                <a:solidFill>
                  <a:schemeClr val="tx1"/>
                </a:solidFill>
                <a:latin typeface="Verdana" charset="0"/>
                <a:ea typeface="ＭＳ Ｐゴシック" charset="0"/>
              </a:defRPr>
            </a:lvl5pPr>
            <a:lvl6pPr marL="25146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6pPr>
            <a:lvl7pPr marL="29718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7pPr>
            <a:lvl8pPr marL="34290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8pPr>
            <a:lvl9pPr marL="3886200" indent="-228600" eaLnBrk="0" fontAlgn="base" hangingPunct="0">
              <a:spcBef>
                <a:spcPct val="0"/>
              </a:spcBef>
              <a:spcAft>
                <a:spcPct val="0"/>
              </a:spcAft>
              <a:tabLst>
                <a:tab pos="228600" algn="l"/>
              </a:tabLst>
              <a:defRPr>
                <a:solidFill>
                  <a:schemeClr val="tx1"/>
                </a:solidFill>
                <a:latin typeface="Verdana" charset="0"/>
                <a:ea typeface="ＭＳ Ｐゴシック" charset="0"/>
              </a:defRPr>
            </a:lvl9pPr>
          </a:lstStyle>
          <a:p>
            <a:r>
              <a:rPr lang="en-US" sz="1200">
                <a:latin typeface="Tahoma" charset="0"/>
              </a:rPr>
              <a:t>© International Technology Education Assoc</a:t>
            </a:r>
          </a:p>
        </p:txBody>
      </p:sp>
      <p:sp>
        <p:nvSpPr>
          <p:cNvPr id="22533" name="Rectangle 7"/>
          <p:cNvSpPr>
            <a:spLocks noGrp="1" noChangeArrowheads="1"/>
          </p:cNvSpPr>
          <p:nvPr>
            <p:ph type="sldNum" sz="quarter" idx="5"/>
          </p:nvPr>
        </p:nvSpPr>
        <p:spPr bwMode="auto">
          <a:xfrm>
            <a:off x="5292725" y="8763000"/>
            <a:ext cx="126682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Slide #</a:t>
            </a:r>
            <a:fld id="{0BE9A61B-FBC6-794E-908B-60EF88A8E038}" type="slidenum">
              <a:rPr lang="en-US">
                <a:latin typeface="Tahoma" charset="0"/>
              </a:rPr>
              <a:pPr/>
              <a:t>9</a:t>
            </a:fld>
            <a:endParaRPr lang="en-US">
              <a:latin typeface="Tahoma" charset="0"/>
            </a:endParaRPr>
          </a:p>
        </p:txBody>
      </p:sp>
      <p:sp>
        <p:nvSpPr>
          <p:cNvPr id="22534" name="Date Placeholder 5"/>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cs typeface="Tahoma" charset="0"/>
              </a:rPr>
              <a:t>12/01/2009</a:t>
            </a:r>
          </a:p>
        </p:txBody>
      </p:sp>
      <p:sp>
        <p:nvSpPr>
          <p:cNvPr id="2253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charset="0"/>
                <a:ea typeface="ＭＳ Ｐゴシック" charset="0"/>
              </a:defRPr>
            </a:lvl1pPr>
            <a:lvl2pPr marL="742950" indent="-285750" defTabSz="928688">
              <a:defRPr>
                <a:solidFill>
                  <a:schemeClr val="tx1"/>
                </a:solidFill>
                <a:latin typeface="Verdana" charset="0"/>
                <a:ea typeface="ＭＳ Ｐゴシック" charset="0"/>
              </a:defRPr>
            </a:lvl2pPr>
            <a:lvl3pPr marL="1143000" indent="-228600" defTabSz="928688">
              <a:defRPr>
                <a:solidFill>
                  <a:schemeClr val="tx1"/>
                </a:solidFill>
                <a:latin typeface="Verdana" charset="0"/>
                <a:ea typeface="ＭＳ Ｐゴシック" charset="0"/>
              </a:defRPr>
            </a:lvl3pPr>
            <a:lvl4pPr marL="1600200" indent="-228600" defTabSz="928688">
              <a:defRPr>
                <a:solidFill>
                  <a:schemeClr val="tx1"/>
                </a:solidFill>
                <a:latin typeface="Verdana" charset="0"/>
                <a:ea typeface="ＭＳ Ｐゴシック" charset="0"/>
              </a:defRPr>
            </a:lvl4pPr>
            <a:lvl5pPr marL="2057400" indent="-228600" defTabSz="928688">
              <a:defRPr>
                <a:solidFill>
                  <a:schemeClr val="tx1"/>
                </a:solidFill>
                <a:latin typeface="Verdana" charset="0"/>
                <a:ea typeface="ＭＳ Ｐゴシック" charset="0"/>
              </a:defRPr>
            </a:lvl5pPr>
            <a:lvl6pPr marL="2514600" indent="-228600" defTabSz="928688" eaLnBrk="0" fontAlgn="base" hangingPunct="0">
              <a:spcBef>
                <a:spcPct val="0"/>
              </a:spcBef>
              <a:spcAft>
                <a:spcPct val="0"/>
              </a:spcAft>
              <a:defRPr>
                <a:solidFill>
                  <a:schemeClr val="tx1"/>
                </a:solidFill>
                <a:latin typeface="Verdana" charset="0"/>
                <a:ea typeface="ＭＳ Ｐゴシック" charset="0"/>
              </a:defRPr>
            </a:lvl6pPr>
            <a:lvl7pPr marL="2971800" indent="-228600" defTabSz="928688" eaLnBrk="0" fontAlgn="base" hangingPunct="0">
              <a:spcBef>
                <a:spcPct val="0"/>
              </a:spcBef>
              <a:spcAft>
                <a:spcPct val="0"/>
              </a:spcAft>
              <a:defRPr>
                <a:solidFill>
                  <a:schemeClr val="tx1"/>
                </a:solidFill>
                <a:latin typeface="Verdana" charset="0"/>
                <a:ea typeface="ＭＳ Ｐゴシック" charset="0"/>
              </a:defRPr>
            </a:lvl7pPr>
            <a:lvl8pPr marL="3429000" indent="-228600" defTabSz="928688" eaLnBrk="0" fontAlgn="base" hangingPunct="0">
              <a:spcBef>
                <a:spcPct val="0"/>
              </a:spcBef>
              <a:spcAft>
                <a:spcPct val="0"/>
              </a:spcAft>
              <a:defRPr>
                <a:solidFill>
                  <a:schemeClr val="tx1"/>
                </a:solidFill>
                <a:latin typeface="Verdana" charset="0"/>
                <a:ea typeface="ＭＳ Ｐゴシック" charset="0"/>
              </a:defRPr>
            </a:lvl8pPr>
            <a:lvl9pPr marL="3886200" indent="-228600" defTabSz="928688" eaLnBrk="0" fontAlgn="base" hangingPunct="0">
              <a:spcBef>
                <a:spcPct val="0"/>
              </a:spcBef>
              <a:spcAft>
                <a:spcPct val="0"/>
              </a:spcAft>
              <a:defRPr>
                <a:solidFill>
                  <a:schemeClr val="tx1"/>
                </a:solidFill>
                <a:latin typeface="Verdana" charset="0"/>
                <a:ea typeface="ＭＳ Ｐゴシック" charset="0"/>
              </a:defRPr>
            </a:lvl9pPr>
          </a:lstStyle>
          <a:p>
            <a:r>
              <a:rPr lang="en-US">
                <a:latin typeface="Tahoma" charset="0"/>
              </a:rPr>
              <a:t>STEMCenter for Teaching &amp; Learning™      Engineering byDesign™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94914" name="Rectangle 2"/>
          <p:cNvSpPr>
            <a:spLocks noGrp="1" noChangeArrowheads="1"/>
          </p:cNvSpPr>
          <p:nvPr>
            <p:ph type="ctrTitle"/>
          </p:nvPr>
        </p:nvSpPr>
        <p:spPr>
          <a:xfrm>
            <a:off x="685800" y="990600"/>
            <a:ext cx="7772400" cy="1371600"/>
          </a:xfrm>
        </p:spPr>
        <p:txBody>
          <a:bodyPr/>
          <a:lstStyle>
            <a:lvl1pPr>
              <a:defRPr sz="4000"/>
            </a:lvl1pPr>
          </a:lstStyle>
          <a:p>
            <a:r>
              <a:rPr lang="en-US" smtClean="0"/>
              <a:t>Click to edit Master title style</a:t>
            </a:r>
            <a:endParaRPr lang="en-US"/>
          </a:p>
        </p:txBody>
      </p:sp>
      <p:sp>
        <p:nvSpPr>
          <p:cNvPr id="2949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p:spPr>
        <p:txBody>
          <a:bodyPr/>
          <a:lstStyle>
            <a:lvl1pPr>
              <a:defRPr/>
            </a:lvl1pPr>
          </a:lstStyle>
          <a:p>
            <a:pPr>
              <a:defRPr/>
            </a:pPr>
            <a:r>
              <a:rPr lang="en-US" smtClean="0"/>
              <a:t>12/01-2009</a:t>
            </a:r>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r>
              <a:rPr lang="en-US" smtClean="0"/>
              <a:t>© STEMCenter for Teaching and Learning™ </a:t>
            </a: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a:lvl1pPr>
          </a:lstStyle>
          <a:p>
            <a:fld id="{77EF7DCA-2141-5C44-86B4-CF82D96F7499}" type="slidenum">
              <a:rPr lang="en-US" smtClean="0"/>
              <a:pPr/>
              <a:t>‹#›</a:t>
            </a:fld>
            <a:endParaRPr lang="en-US"/>
          </a:p>
        </p:txBody>
      </p:sp>
    </p:spTree>
    <p:extLst>
      <p:ext uri="{BB962C8B-B14F-4D97-AF65-F5344CB8AC3E}">
        <p14:creationId xmlns:p14="http://schemas.microsoft.com/office/powerpoint/2010/main" val="52649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6324600" y="6669088"/>
            <a:ext cx="2819400" cy="188912"/>
          </a:xfrm>
          <a:prstGeom prst="rect">
            <a:avLst/>
          </a:prstGeom>
          <a:noFill/>
          <a:ln w="9525">
            <a:noFill/>
            <a:miter lim="800000"/>
            <a:headEnd/>
            <a:tailEnd/>
          </a:ln>
          <a:effectLst/>
        </p:spPr>
        <p:txBody>
          <a:bodyPr/>
          <a:lstStyle/>
          <a:p>
            <a:pPr algn="r" eaLnBrk="1" hangingPunct="1">
              <a:defRPr/>
            </a:pPr>
            <a:r>
              <a:rPr lang="en-US" sz="800"/>
              <a:t>© </a:t>
            </a:r>
            <a:r>
              <a:rPr lang="en-US" sz="800" b="1">
                <a:solidFill>
                  <a:srgbClr val="C00000"/>
                </a:solidFill>
              </a:rPr>
              <a:t>STEM</a:t>
            </a:r>
            <a:r>
              <a:rPr lang="en-US" sz="800" b="1">
                <a:sym typeface="Wingdings" pitchFamily="2" charset="2"/>
              </a:rPr>
              <a:t></a:t>
            </a:r>
            <a:r>
              <a:rPr lang="en-US" sz="800" b="1">
                <a:solidFill>
                  <a:srgbClr val="009900"/>
                </a:solidFill>
              </a:rPr>
              <a:t>Center for Teaching and Learning™</a:t>
            </a:r>
            <a:endParaRPr lang="en-US" sz="800">
              <a:solidFill>
                <a:srgbClr val="009900"/>
              </a:solidFill>
            </a:endParaRPr>
          </a:p>
          <a:p>
            <a:pPr algn="r" eaLnBrk="1" hangingPunct="1">
              <a:defRPr/>
            </a:pPr>
            <a:endParaRPr lang="en-US" sz="80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12/01-2009</a:t>
            </a:r>
            <a:endParaRPr lang="en-US"/>
          </a:p>
        </p:txBody>
      </p:sp>
      <p:sp>
        <p:nvSpPr>
          <p:cNvPr id="6" name="Rectangle 7"/>
          <p:cNvSpPr>
            <a:spLocks noGrp="1" noChangeArrowheads="1"/>
          </p:cNvSpPr>
          <p:nvPr>
            <p:ph type="ftr" sz="quarter" idx="11"/>
          </p:nvPr>
        </p:nvSpPr>
        <p:spPr/>
        <p:txBody>
          <a:bodyPr/>
          <a:lstStyle>
            <a:lvl1pPr>
              <a:defRPr/>
            </a:lvl1pPr>
          </a:lstStyle>
          <a:p>
            <a:r>
              <a:rPr lang="en-US" smtClean="0"/>
              <a:t>© STEMCenter for Teaching and Learning™ </a:t>
            </a:r>
            <a:endParaRPr lang="en-US"/>
          </a:p>
        </p:txBody>
      </p:sp>
      <p:sp>
        <p:nvSpPr>
          <p:cNvPr id="7" name="Rectangle 8"/>
          <p:cNvSpPr>
            <a:spLocks noGrp="1" noChangeArrowheads="1"/>
          </p:cNvSpPr>
          <p:nvPr>
            <p:ph type="sldNum" sz="quarter" idx="12"/>
          </p:nvPr>
        </p:nvSpPr>
        <p:spPr/>
        <p:txBody>
          <a:bodyPr/>
          <a:lstStyle>
            <a:lvl1pPr>
              <a:defRPr/>
            </a:lvl1pPr>
          </a:lstStyle>
          <a:p>
            <a:fld id="{D60B67F1-BDB1-FB4E-886B-C5E2CE992FC7}" type="slidenum">
              <a:rPr lang="en-US" smtClean="0"/>
              <a:pPr/>
              <a:t>‹#›</a:t>
            </a:fld>
            <a:endParaRPr lang="en-US"/>
          </a:p>
        </p:txBody>
      </p:sp>
    </p:spTree>
    <p:extLst>
      <p:ext uri="{BB962C8B-B14F-4D97-AF65-F5344CB8AC3E}">
        <p14:creationId xmlns:p14="http://schemas.microsoft.com/office/powerpoint/2010/main" val="32221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6324600" y="6669088"/>
            <a:ext cx="2819400" cy="188912"/>
          </a:xfrm>
          <a:prstGeom prst="rect">
            <a:avLst/>
          </a:prstGeom>
          <a:noFill/>
          <a:ln w="9525">
            <a:noFill/>
            <a:miter lim="800000"/>
            <a:headEnd/>
            <a:tailEnd/>
          </a:ln>
          <a:effectLst/>
        </p:spPr>
        <p:txBody>
          <a:bodyPr/>
          <a:lstStyle/>
          <a:p>
            <a:pPr algn="r" eaLnBrk="1" hangingPunct="1">
              <a:defRPr/>
            </a:pPr>
            <a:r>
              <a:rPr lang="en-US" sz="800"/>
              <a:t>© </a:t>
            </a:r>
            <a:r>
              <a:rPr lang="en-US" sz="800" b="1">
                <a:solidFill>
                  <a:srgbClr val="C00000"/>
                </a:solidFill>
              </a:rPr>
              <a:t>STEM</a:t>
            </a:r>
            <a:r>
              <a:rPr lang="en-US" sz="800" b="1">
                <a:sym typeface="Wingdings" pitchFamily="2" charset="2"/>
              </a:rPr>
              <a:t></a:t>
            </a:r>
            <a:r>
              <a:rPr lang="en-US" sz="800" b="1">
                <a:solidFill>
                  <a:srgbClr val="009900"/>
                </a:solidFill>
              </a:rPr>
              <a:t>Center for Teaching and Learning™</a:t>
            </a:r>
            <a:endParaRPr lang="en-US" sz="800">
              <a:solidFill>
                <a:srgbClr val="009900"/>
              </a:solidFill>
            </a:endParaRPr>
          </a:p>
          <a:p>
            <a:pPr algn="r" eaLnBrk="1" hangingPunct="1">
              <a:defRPr/>
            </a:pPr>
            <a:endParaRPr lang="en-US" sz="800" dirty="0"/>
          </a:p>
        </p:txBody>
      </p:sp>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12/01-2009</a:t>
            </a:r>
            <a:endParaRPr lang="en-US"/>
          </a:p>
        </p:txBody>
      </p:sp>
      <p:sp>
        <p:nvSpPr>
          <p:cNvPr id="6" name="Rectangle 7"/>
          <p:cNvSpPr>
            <a:spLocks noGrp="1" noChangeArrowheads="1"/>
          </p:cNvSpPr>
          <p:nvPr>
            <p:ph type="ftr" sz="quarter" idx="11"/>
          </p:nvPr>
        </p:nvSpPr>
        <p:spPr/>
        <p:txBody>
          <a:bodyPr/>
          <a:lstStyle>
            <a:lvl1pPr>
              <a:defRPr/>
            </a:lvl1pPr>
          </a:lstStyle>
          <a:p>
            <a:r>
              <a:rPr lang="en-US" smtClean="0"/>
              <a:t>© STEMCenter for Teaching and Learning™ </a:t>
            </a:r>
            <a:endParaRPr lang="en-US"/>
          </a:p>
        </p:txBody>
      </p:sp>
      <p:sp>
        <p:nvSpPr>
          <p:cNvPr id="7" name="Rectangle 8"/>
          <p:cNvSpPr>
            <a:spLocks noGrp="1" noChangeArrowheads="1"/>
          </p:cNvSpPr>
          <p:nvPr>
            <p:ph type="sldNum" sz="quarter" idx="12"/>
          </p:nvPr>
        </p:nvSpPr>
        <p:spPr/>
        <p:txBody>
          <a:bodyPr/>
          <a:lstStyle>
            <a:lvl1pPr>
              <a:defRPr/>
            </a:lvl1pPr>
          </a:lstStyle>
          <a:p>
            <a:fld id="{42560CB1-DF70-3248-9DA3-075B0AC2DB7E}" type="slidenum">
              <a:rPr lang="en-US" smtClean="0"/>
              <a:pPr/>
              <a:t>‹#›</a:t>
            </a:fld>
            <a:endParaRPr lang="en-US"/>
          </a:p>
        </p:txBody>
      </p:sp>
    </p:spTree>
    <p:extLst>
      <p:ext uri="{BB962C8B-B14F-4D97-AF65-F5344CB8AC3E}">
        <p14:creationId xmlns:p14="http://schemas.microsoft.com/office/powerpoint/2010/main" val="2940697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3" name="Rectangle 7"/>
          <p:cNvSpPr txBox="1">
            <a:spLocks noChangeArrowheads="1"/>
          </p:cNvSpPr>
          <p:nvPr/>
        </p:nvSpPr>
        <p:spPr bwMode="auto">
          <a:xfrm>
            <a:off x="6324600" y="6669088"/>
            <a:ext cx="2819400" cy="188912"/>
          </a:xfrm>
          <a:prstGeom prst="rect">
            <a:avLst/>
          </a:prstGeom>
          <a:noFill/>
          <a:ln w="9525">
            <a:noFill/>
            <a:miter lim="800000"/>
            <a:headEnd/>
            <a:tailEnd/>
          </a:ln>
          <a:effectLst/>
        </p:spPr>
        <p:txBody>
          <a:bodyPr/>
          <a:lstStyle/>
          <a:p>
            <a:pPr algn="r" eaLnBrk="1" hangingPunct="1">
              <a:defRPr/>
            </a:pPr>
            <a:r>
              <a:rPr lang="en-US" sz="800"/>
              <a:t>© </a:t>
            </a:r>
            <a:r>
              <a:rPr lang="en-US" sz="800" b="1">
                <a:solidFill>
                  <a:srgbClr val="C00000"/>
                </a:solidFill>
              </a:rPr>
              <a:t>STEM</a:t>
            </a:r>
            <a:r>
              <a:rPr lang="en-US" sz="800" b="1">
                <a:sym typeface="Wingdings" pitchFamily="2" charset="2"/>
              </a:rPr>
              <a:t></a:t>
            </a:r>
            <a:r>
              <a:rPr lang="en-US" sz="800" b="1">
                <a:solidFill>
                  <a:srgbClr val="009900"/>
                </a:solidFill>
              </a:rPr>
              <a:t>Center for Teaching and Learning™</a:t>
            </a:r>
            <a:endParaRPr lang="en-US" sz="800">
              <a:solidFill>
                <a:srgbClr val="009900"/>
              </a:solidFill>
            </a:endParaRPr>
          </a:p>
          <a:p>
            <a:pPr algn="r" eaLnBrk="1" hangingPunct="1">
              <a:defRPr/>
            </a:pPr>
            <a:endParaRPr lang="en-US" sz="800" dirty="0"/>
          </a:p>
        </p:txBody>
      </p:sp>
      <p:sp>
        <p:nvSpPr>
          <p:cNvPr id="2" name="Content Placeholder 1"/>
          <p:cNvSpPr>
            <a:spLocks noGrp="1"/>
          </p:cNvSpPr>
          <p:nvPr>
            <p:ph/>
          </p:nvPr>
        </p:nvSpPr>
        <p:spPr>
          <a:xfrm>
            <a:off x="566738" y="304800"/>
            <a:ext cx="8008937"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12/01-2009</a:t>
            </a:r>
            <a:endParaRPr lang="en-US"/>
          </a:p>
        </p:txBody>
      </p:sp>
      <p:sp>
        <p:nvSpPr>
          <p:cNvPr id="5" name="Rectangle 7"/>
          <p:cNvSpPr>
            <a:spLocks noGrp="1" noChangeArrowheads="1"/>
          </p:cNvSpPr>
          <p:nvPr>
            <p:ph type="ftr" sz="quarter" idx="11"/>
          </p:nvPr>
        </p:nvSpPr>
        <p:spPr/>
        <p:txBody>
          <a:bodyPr/>
          <a:lstStyle>
            <a:lvl1pPr>
              <a:defRPr/>
            </a:lvl1pPr>
          </a:lstStyle>
          <a:p>
            <a:r>
              <a:rPr lang="en-US" smtClean="0"/>
              <a:t>© STEMCenter for Teaching and Learning™ </a:t>
            </a:r>
            <a:endParaRPr lang="en-US"/>
          </a:p>
        </p:txBody>
      </p:sp>
      <p:sp>
        <p:nvSpPr>
          <p:cNvPr id="6" name="Rectangle 8"/>
          <p:cNvSpPr>
            <a:spLocks noGrp="1" noChangeArrowheads="1"/>
          </p:cNvSpPr>
          <p:nvPr>
            <p:ph type="sldNum" sz="quarter" idx="12"/>
          </p:nvPr>
        </p:nvSpPr>
        <p:spPr/>
        <p:txBody>
          <a:bodyPr/>
          <a:lstStyle>
            <a:lvl1pPr>
              <a:defRPr/>
            </a:lvl1pPr>
          </a:lstStyle>
          <a:p>
            <a:fld id="{2759BA30-CBD8-A841-B8A4-0A9DC685ACE3}" type="slidenum">
              <a:rPr lang="en-US" smtClean="0"/>
              <a:pPr/>
              <a:t>‹#›</a:t>
            </a:fld>
            <a:endParaRPr lang="en-US"/>
          </a:p>
        </p:txBody>
      </p:sp>
    </p:spTree>
    <p:extLst>
      <p:ext uri="{BB962C8B-B14F-4D97-AF65-F5344CB8AC3E}">
        <p14:creationId xmlns:p14="http://schemas.microsoft.com/office/powerpoint/2010/main" val="5318390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en-US" smtClean="0"/>
              <a:t>12/01-2009</a:t>
            </a:r>
            <a:endParaRPr lang="en-US"/>
          </a:p>
        </p:txBody>
      </p:sp>
      <p:sp>
        <p:nvSpPr>
          <p:cNvPr id="3" name="Rectangle 7"/>
          <p:cNvSpPr>
            <a:spLocks noGrp="1" noChangeArrowheads="1"/>
          </p:cNvSpPr>
          <p:nvPr>
            <p:ph type="ftr" sz="quarter" idx="11"/>
          </p:nvPr>
        </p:nvSpPr>
        <p:spPr>
          <a:ln/>
        </p:spPr>
        <p:txBody>
          <a:bodyPr/>
          <a:lstStyle>
            <a:lvl1pPr>
              <a:defRPr/>
            </a:lvl1pPr>
          </a:lstStyle>
          <a:p>
            <a:r>
              <a:rPr lang="en-US" smtClean="0"/>
              <a:t>© STEMCenter for Teaching and Learning™ </a:t>
            </a:r>
            <a:endParaRPr lang="en-US"/>
          </a:p>
        </p:txBody>
      </p:sp>
      <p:sp>
        <p:nvSpPr>
          <p:cNvPr id="4" name="Rectangle 8"/>
          <p:cNvSpPr>
            <a:spLocks noGrp="1" noChangeArrowheads="1"/>
          </p:cNvSpPr>
          <p:nvPr>
            <p:ph type="sldNum" sz="quarter" idx="12"/>
          </p:nvPr>
        </p:nvSpPr>
        <p:spPr>
          <a:ln/>
        </p:spPr>
        <p:txBody>
          <a:bodyPr/>
          <a:lstStyle>
            <a:lvl1pPr>
              <a:defRPr/>
            </a:lvl1pPr>
          </a:lstStyle>
          <a:p>
            <a:fld id="{2759BA30-CBD8-A841-B8A4-0A9DC685ACE3}" type="slidenum">
              <a:rPr lang="en-US" smtClean="0"/>
              <a:pPr/>
              <a:t>‹#›</a:t>
            </a:fld>
            <a:endParaRPr lang="en-US"/>
          </a:p>
        </p:txBody>
      </p:sp>
    </p:spTree>
    <p:extLst>
      <p:ext uri="{BB962C8B-B14F-4D97-AF65-F5344CB8AC3E}">
        <p14:creationId xmlns:p14="http://schemas.microsoft.com/office/powerpoint/2010/main" val="427035514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smtClean="0"/>
              <a:t>12/01-2009</a:t>
            </a:r>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t>© STEMCenter for Teaching and Learning™ </a:t>
            </a:r>
            <a:endParaRPr lang="en-US"/>
          </a:p>
        </p:txBody>
      </p:sp>
      <p:sp>
        <p:nvSpPr>
          <p:cNvPr id="6" name="Rectangle 8"/>
          <p:cNvSpPr>
            <a:spLocks noGrp="1" noChangeArrowheads="1"/>
          </p:cNvSpPr>
          <p:nvPr>
            <p:ph type="sldNum" sz="quarter" idx="12"/>
          </p:nvPr>
        </p:nvSpPr>
        <p:spPr>
          <a:ln/>
        </p:spPr>
        <p:txBody>
          <a:bodyPr/>
          <a:lstStyle>
            <a:lvl1pPr>
              <a:defRPr/>
            </a:lvl1pPr>
          </a:lstStyle>
          <a:p>
            <a:fld id="{B7514E72-1323-7149-87F4-C8ACAA3796C7}" type="slidenum">
              <a:rPr lang="en-US" smtClean="0"/>
              <a:pPr/>
              <a:t>‹#›</a:t>
            </a:fld>
            <a:endParaRPr lang="en-US"/>
          </a:p>
        </p:txBody>
      </p:sp>
    </p:spTree>
    <p:extLst>
      <p:ext uri="{BB962C8B-B14F-4D97-AF65-F5344CB8AC3E}">
        <p14:creationId xmlns:p14="http://schemas.microsoft.com/office/powerpoint/2010/main" val="162467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r>
              <a:rPr lang="en-US" smtClean="0"/>
              <a:t>12/01-2009</a:t>
            </a:r>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t>© STEMCenter for Teaching and Learning™ </a:t>
            </a:r>
            <a:endParaRPr lang="en-US"/>
          </a:p>
        </p:txBody>
      </p:sp>
      <p:sp>
        <p:nvSpPr>
          <p:cNvPr id="6" name="Rectangle 8"/>
          <p:cNvSpPr>
            <a:spLocks noGrp="1" noChangeArrowheads="1"/>
          </p:cNvSpPr>
          <p:nvPr>
            <p:ph type="sldNum" sz="quarter" idx="12"/>
          </p:nvPr>
        </p:nvSpPr>
        <p:spPr>
          <a:ln/>
        </p:spPr>
        <p:txBody>
          <a:bodyPr/>
          <a:lstStyle>
            <a:lvl1pPr>
              <a:defRPr/>
            </a:lvl1pPr>
          </a:lstStyle>
          <a:p>
            <a:fld id="{B3FA2FD1-0000-8A4F-A55E-F4C5656B7690}" type="slidenum">
              <a:rPr lang="en-US" smtClean="0"/>
              <a:pPr/>
              <a:t>‹#›</a:t>
            </a:fld>
            <a:endParaRPr lang="en-US"/>
          </a:p>
        </p:txBody>
      </p:sp>
    </p:spTree>
    <p:extLst>
      <p:ext uri="{BB962C8B-B14F-4D97-AF65-F5344CB8AC3E}">
        <p14:creationId xmlns:p14="http://schemas.microsoft.com/office/powerpoint/2010/main" val="97670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r>
              <a:rPr lang="en-US" smtClean="0"/>
              <a:t>12/01-2009</a:t>
            </a:r>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t>© STEMCenter for Teaching and Learning™ </a:t>
            </a:r>
            <a:endParaRPr lang="en-US"/>
          </a:p>
        </p:txBody>
      </p:sp>
      <p:sp>
        <p:nvSpPr>
          <p:cNvPr id="7" name="Rectangle 8"/>
          <p:cNvSpPr>
            <a:spLocks noGrp="1" noChangeArrowheads="1"/>
          </p:cNvSpPr>
          <p:nvPr>
            <p:ph type="sldNum" sz="quarter" idx="12"/>
          </p:nvPr>
        </p:nvSpPr>
        <p:spPr>
          <a:ln/>
        </p:spPr>
        <p:txBody>
          <a:bodyPr/>
          <a:lstStyle>
            <a:lvl1pPr>
              <a:defRPr/>
            </a:lvl1pPr>
          </a:lstStyle>
          <a:p>
            <a:fld id="{2158FBF4-C64D-DF46-9160-8686ECB006DE}" type="slidenum">
              <a:rPr lang="en-US" smtClean="0"/>
              <a:pPr/>
              <a:t>‹#›</a:t>
            </a:fld>
            <a:endParaRPr lang="en-US"/>
          </a:p>
        </p:txBody>
      </p:sp>
    </p:spTree>
    <p:extLst>
      <p:ext uri="{BB962C8B-B14F-4D97-AF65-F5344CB8AC3E}">
        <p14:creationId xmlns:p14="http://schemas.microsoft.com/office/powerpoint/2010/main" val="40902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r>
              <a:rPr lang="en-US" smtClean="0"/>
              <a:t>12/01-2009</a:t>
            </a:r>
            <a:endParaRPr lang="en-US"/>
          </a:p>
        </p:txBody>
      </p:sp>
      <p:sp>
        <p:nvSpPr>
          <p:cNvPr id="8" name="Rectangle 7"/>
          <p:cNvSpPr>
            <a:spLocks noGrp="1" noChangeArrowheads="1"/>
          </p:cNvSpPr>
          <p:nvPr>
            <p:ph type="ftr" sz="quarter" idx="11"/>
          </p:nvPr>
        </p:nvSpPr>
        <p:spPr>
          <a:ln/>
        </p:spPr>
        <p:txBody>
          <a:bodyPr/>
          <a:lstStyle>
            <a:lvl1pPr>
              <a:defRPr/>
            </a:lvl1pPr>
          </a:lstStyle>
          <a:p>
            <a:r>
              <a:rPr lang="en-US" smtClean="0"/>
              <a:t>© STEMCenter for Teaching and Learning™ </a:t>
            </a:r>
            <a:endParaRPr lang="en-US"/>
          </a:p>
        </p:txBody>
      </p:sp>
      <p:sp>
        <p:nvSpPr>
          <p:cNvPr id="9" name="Rectangle 8"/>
          <p:cNvSpPr>
            <a:spLocks noGrp="1" noChangeArrowheads="1"/>
          </p:cNvSpPr>
          <p:nvPr>
            <p:ph type="sldNum" sz="quarter" idx="12"/>
          </p:nvPr>
        </p:nvSpPr>
        <p:spPr>
          <a:ln/>
        </p:spPr>
        <p:txBody>
          <a:bodyPr/>
          <a:lstStyle>
            <a:lvl1pPr>
              <a:defRPr/>
            </a:lvl1pPr>
          </a:lstStyle>
          <a:p>
            <a:fld id="{75E64F2F-6FDE-504C-AEA0-50EFA7A1E213}" type="slidenum">
              <a:rPr lang="en-US" smtClean="0"/>
              <a:pPr/>
              <a:t>‹#›</a:t>
            </a:fld>
            <a:endParaRPr lang="en-US"/>
          </a:p>
        </p:txBody>
      </p:sp>
    </p:spTree>
    <p:extLst>
      <p:ext uri="{BB962C8B-B14F-4D97-AF65-F5344CB8AC3E}">
        <p14:creationId xmlns:p14="http://schemas.microsoft.com/office/powerpoint/2010/main" val="95868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r>
              <a:rPr lang="en-US" smtClean="0"/>
              <a:t>12/01-2009</a:t>
            </a:r>
            <a:endParaRPr lang="en-US"/>
          </a:p>
        </p:txBody>
      </p:sp>
      <p:sp>
        <p:nvSpPr>
          <p:cNvPr id="4" name="Rectangle 7"/>
          <p:cNvSpPr>
            <a:spLocks noGrp="1" noChangeArrowheads="1"/>
          </p:cNvSpPr>
          <p:nvPr>
            <p:ph type="ftr" sz="quarter" idx="11"/>
          </p:nvPr>
        </p:nvSpPr>
        <p:spPr>
          <a:ln/>
        </p:spPr>
        <p:txBody>
          <a:bodyPr/>
          <a:lstStyle>
            <a:lvl1pPr>
              <a:defRPr/>
            </a:lvl1pPr>
          </a:lstStyle>
          <a:p>
            <a:r>
              <a:rPr lang="en-US" smtClean="0"/>
              <a:t>© STEMCenter for Teaching and Learning™ </a:t>
            </a:r>
            <a:endParaRPr lang="en-US"/>
          </a:p>
        </p:txBody>
      </p:sp>
      <p:sp>
        <p:nvSpPr>
          <p:cNvPr id="5" name="Rectangle 8"/>
          <p:cNvSpPr>
            <a:spLocks noGrp="1" noChangeArrowheads="1"/>
          </p:cNvSpPr>
          <p:nvPr>
            <p:ph type="sldNum" sz="quarter" idx="12"/>
          </p:nvPr>
        </p:nvSpPr>
        <p:spPr>
          <a:ln/>
        </p:spPr>
        <p:txBody>
          <a:bodyPr/>
          <a:lstStyle>
            <a:lvl1pPr>
              <a:defRPr/>
            </a:lvl1pPr>
          </a:lstStyle>
          <a:p>
            <a:fld id="{5BD3FB64-79A4-ED4E-9E1D-AB5F259A64AE}" type="slidenum">
              <a:rPr lang="en-US" smtClean="0"/>
              <a:pPr/>
              <a:t>‹#›</a:t>
            </a:fld>
            <a:endParaRPr lang="en-US"/>
          </a:p>
        </p:txBody>
      </p:sp>
    </p:spTree>
    <p:extLst>
      <p:ext uri="{BB962C8B-B14F-4D97-AF65-F5344CB8AC3E}">
        <p14:creationId xmlns:p14="http://schemas.microsoft.com/office/powerpoint/2010/main" val="320589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txBox="1">
            <a:spLocks noChangeArrowheads="1"/>
          </p:cNvSpPr>
          <p:nvPr/>
        </p:nvSpPr>
        <p:spPr bwMode="auto">
          <a:xfrm>
            <a:off x="6324600" y="6669088"/>
            <a:ext cx="2819400" cy="188912"/>
          </a:xfrm>
          <a:prstGeom prst="rect">
            <a:avLst/>
          </a:prstGeom>
          <a:noFill/>
          <a:ln w="9525">
            <a:noFill/>
            <a:miter lim="800000"/>
            <a:headEnd/>
            <a:tailEnd/>
          </a:ln>
          <a:effectLst/>
        </p:spPr>
        <p:txBody>
          <a:bodyPr/>
          <a:lstStyle/>
          <a:p>
            <a:pPr algn="r" eaLnBrk="1" hangingPunct="1">
              <a:defRPr/>
            </a:pPr>
            <a:r>
              <a:rPr lang="en-US" sz="800"/>
              <a:t>© </a:t>
            </a:r>
            <a:r>
              <a:rPr lang="en-US" sz="800" b="1">
                <a:solidFill>
                  <a:srgbClr val="C00000"/>
                </a:solidFill>
              </a:rPr>
              <a:t>STEM</a:t>
            </a:r>
            <a:r>
              <a:rPr lang="en-US" sz="800" b="1">
                <a:sym typeface="Wingdings" pitchFamily="2" charset="2"/>
              </a:rPr>
              <a:t></a:t>
            </a:r>
            <a:r>
              <a:rPr lang="en-US" sz="800" b="1">
                <a:solidFill>
                  <a:srgbClr val="009900"/>
                </a:solidFill>
              </a:rPr>
              <a:t>Center for Teaching and Learning™</a:t>
            </a:r>
            <a:endParaRPr lang="en-US" sz="800">
              <a:solidFill>
                <a:srgbClr val="009900"/>
              </a:solidFill>
            </a:endParaRPr>
          </a:p>
          <a:p>
            <a:pPr algn="r" eaLnBrk="1" hangingPunct="1">
              <a:defRPr/>
            </a:pPr>
            <a:endParaRPr lang="en-US" sz="800" dirty="0"/>
          </a:p>
        </p:txBody>
      </p:sp>
      <p:sp>
        <p:nvSpPr>
          <p:cNvPr id="3" name="Rectangle 6"/>
          <p:cNvSpPr>
            <a:spLocks noGrp="1" noChangeArrowheads="1"/>
          </p:cNvSpPr>
          <p:nvPr>
            <p:ph type="dt" sz="half" idx="10"/>
          </p:nvPr>
        </p:nvSpPr>
        <p:spPr/>
        <p:txBody>
          <a:bodyPr/>
          <a:lstStyle>
            <a:lvl1pPr>
              <a:defRPr/>
            </a:lvl1pPr>
          </a:lstStyle>
          <a:p>
            <a:pPr>
              <a:defRPr/>
            </a:pPr>
            <a:r>
              <a:rPr lang="en-US" smtClean="0"/>
              <a:t>12/01-2009</a:t>
            </a:r>
            <a:endParaRPr lang="en-US"/>
          </a:p>
        </p:txBody>
      </p:sp>
      <p:sp>
        <p:nvSpPr>
          <p:cNvPr id="4" name="Rectangle 7"/>
          <p:cNvSpPr>
            <a:spLocks noGrp="1" noChangeArrowheads="1"/>
          </p:cNvSpPr>
          <p:nvPr>
            <p:ph type="ftr" sz="quarter" idx="11"/>
          </p:nvPr>
        </p:nvSpPr>
        <p:spPr>
          <a:xfrm>
            <a:off x="2590800" y="6626225"/>
            <a:ext cx="3810000" cy="231775"/>
          </a:xfrm>
        </p:spPr>
        <p:txBody>
          <a:bodyPr/>
          <a:lstStyle>
            <a:lvl1pPr>
              <a:defRPr sz="800"/>
            </a:lvl1pPr>
          </a:lstStyle>
          <a:p>
            <a:r>
              <a:rPr lang="en-US" smtClean="0"/>
              <a:t>© STEMCenter for Teaching and Learning™ </a:t>
            </a:r>
            <a:endParaRPr lang="en-US"/>
          </a:p>
        </p:txBody>
      </p:sp>
      <p:sp>
        <p:nvSpPr>
          <p:cNvPr id="5" name="Rectangle 8"/>
          <p:cNvSpPr>
            <a:spLocks noGrp="1" noChangeArrowheads="1"/>
          </p:cNvSpPr>
          <p:nvPr>
            <p:ph type="sldNum" sz="quarter" idx="12"/>
          </p:nvPr>
        </p:nvSpPr>
        <p:spPr/>
        <p:txBody>
          <a:bodyPr/>
          <a:lstStyle>
            <a:lvl1pPr>
              <a:defRPr/>
            </a:lvl1pPr>
          </a:lstStyle>
          <a:p>
            <a:fld id="{5A25565B-6EE0-614E-B66D-BB4B0F28AF38}" type="slidenum">
              <a:rPr lang="en-US" smtClean="0"/>
              <a:pPr/>
              <a:t>‹#›</a:t>
            </a:fld>
            <a:endParaRPr lang="en-US"/>
          </a:p>
        </p:txBody>
      </p:sp>
    </p:spTree>
    <p:extLst>
      <p:ext uri="{BB962C8B-B14F-4D97-AF65-F5344CB8AC3E}">
        <p14:creationId xmlns:p14="http://schemas.microsoft.com/office/powerpoint/2010/main" val="136268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txBox="1">
            <a:spLocks noChangeArrowheads="1"/>
          </p:cNvSpPr>
          <p:nvPr/>
        </p:nvSpPr>
        <p:spPr bwMode="auto">
          <a:xfrm>
            <a:off x="6324600" y="6669088"/>
            <a:ext cx="2819400" cy="188912"/>
          </a:xfrm>
          <a:prstGeom prst="rect">
            <a:avLst/>
          </a:prstGeom>
          <a:noFill/>
          <a:ln w="9525">
            <a:noFill/>
            <a:miter lim="800000"/>
            <a:headEnd/>
            <a:tailEnd/>
          </a:ln>
          <a:effectLst/>
        </p:spPr>
        <p:txBody>
          <a:bodyPr/>
          <a:lstStyle/>
          <a:p>
            <a:pPr algn="r" eaLnBrk="1" hangingPunct="1">
              <a:defRPr/>
            </a:pPr>
            <a:r>
              <a:rPr lang="en-US" sz="800"/>
              <a:t>© </a:t>
            </a:r>
            <a:r>
              <a:rPr lang="en-US" sz="800" b="1">
                <a:solidFill>
                  <a:srgbClr val="C00000"/>
                </a:solidFill>
              </a:rPr>
              <a:t>STEM</a:t>
            </a:r>
            <a:r>
              <a:rPr lang="en-US" sz="800" b="1">
                <a:sym typeface="Wingdings" pitchFamily="2" charset="2"/>
              </a:rPr>
              <a:t></a:t>
            </a:r>
            <a:r>
              <a:rPr lang="en-US" sz="800" b="1">
                <a:solidFill>
                  <a:srgbClr val="009900"/>
                </a:solidFill>
              </a:rPr>
              <a:t>Center for Teaching and Learning™</a:t>
            </a:r>
            <a:endParaRPr lang="en-US" sz="800">
              <a:solidFill>
                <a:srgbClr val="009900"/>
              </a:solidFill>
            </a:endParaRPr>
          </a:p>
          <a:p>
            <a:pPr algn="r" eaLnBrk="1" hangingPunct="1">
              <a:defRPr/>
            </a:pPr>
            <a:endParaRPr lang="en-US" sz="800" dirty="0"/>
          </a:p>
        </p:txBody>
      </p:sp>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6"/>
          <p:cNvSpPr>
            <a:spLocks noGrp="1" noChangeArrowheads="1"/>
          </p:cNvSpPr>
          <p:nvPr>
            <p:ph type="dt" sz="half" idx="10"/>
          </p:nvPr>
        </p:nvSpPr>
        <p:spPr/>
        <p:txBody>
          <a:bodyPr/>
          <a:lstStyle>
            <a:lvl1pPr>
              <a:defRPr/>
            </a:lvl1pPr>
          </a:lstStyle>
          <a:p>
            <a:pPr>
              <a:defRPr/>
            </a:pPr>
            <a:r>
              <a:rPr lang="en-US" smtClean="0"/>
              <a:t>12/01-2009</a:t>
            </a:r>
            <a:endParaRPr lang="en-US"/>
          </a:p>
        </p:txBody>
      </p:sp>
      <p:sp>
        <p:nvSpPr>
          <p:cNvPr id="7" name="Rectangle 7"/>
          <p:cNvSpPr>
            <a:spLocks noGrp="1" noChangeArrowheads="1"/>
          </p:cNvSpPr>
          <p:nvPr>
            <p:ph type="ftr" sz="quarter" idx="11"/>
          </p:nvPr>
        </p:nvSpPr>
        <p:spPr/>
        <p:txBody>
          <a:bodyPr/>
          <a:lstStyle>
            <a:lvl1pPr>
              <a:defRPr/>
            </a:lvl1pPr>
          </a:lstStyle>
          <a:p>
            <a:r>
              <a:rPr lang="en-US" smtClean="0"/>
              <a:t>© STEMCenter for Teaching and Learning™ </a:t>
            </a:r>
            <a:endParaRPr lang="en-US"/>
          </a:p>
        </p:txBody>
      </p:sp>
      <p:sp>
        <p:nvSpPr>
          <p:cNvPr id="8" name="Rectangle 8"/>
          <p:cNvSpPr>
            <a:spLocks noGrp="1" noChangeArrowheads="1"/>
          </p:cNvSpPr>
          <p:nvPr>
            <p:ph type="sldNum" sz="quarter" idx="12"/>
          </p:nvPr>
        </p:nvSpPr>
        <p:spPr/>
        <p:txBody>
          <a:bodyPr/>
          <a:lstStyle>
            <a:lvl1pPr>
              <a:defRPr/>
            </a:lvl1pPr>
          </a:lstStyle>
          <a:p>
            <a:fld id="{3606272B-8876-7E4C-AAE0-72AB932124EC}" type="slidenum">
              <a:rPr lang="en-US" smtClean="0"/>
              <a:pPr/>
              <a:t>‹#›</a:t>
            </a:fld>
            <a:endParaRPr lang="en-US"/>
          </a:p>
        </p:txBody>
      </p:sp>
    </p:spTree>
    <p:extLst>
      <p:ext uri="{BB962C8B-B14F-4D97-AF65-F5344CB8AC3E}">
        <p14:creationId xmlns:p14="http://schemas.microsoft.com/office/powerpoint/2010/main" val="6498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7"/>
          <p:cNvSpPr txBox="1">
            <a:spLocks noChangeArrowheads="1"/>
          </p:cNvSpPr>
          <p:nvPr/>
        </p:nvSpPr>
        <p:spPr bwMode="auto">
          <a:xfrm>
            <a:off x="6324600" y="6669088"/>
            <a:ext cx="2819400" cy="188912"/>
          </a:xfrm>
          <a:prstGeom prst="rect">
            <a:avLst/>
          </a:prstGeom>
          <a:noFill/>
          <a:ln w="9525">
            <a:noFill/>
            <a:miter lim="800000"/>
            <a:headEnd/>
            <a:tailEnd/>
          </a:ln>
          <a:effectLst/>
        </p:spPr>
        <p:txBody>
          <a:bodyPr/>
          <a:lstStyle/>
          <a:p>
            <a:pPr algn="r" eaLnBrk="1" hangingPunct="1">
              <a:defRPr/>
            </a:pPr>
            <a:r>
              <a:rPr lang="en-US" sz="800"/>
              <a:t>© </a:t>
            </a:r>
            <a:r>
              <a:rPr lang="en-US" sz="800" b="1">
                <a:solidFill>
                  <a:srgbClr val="C00000"/>
                </a:solidFill>
              </a:rPr>
              <a:t>STEM</a:t>
            </a:r>
            <a:r>
              <a:rPr lang="en-US" sz="800" b="1">
                <a:sym typeface="Wingdings" pitchFamily="2" charset="2"/>
              </a:rPr>
              <a:t></a:t>
            </a:r>
            <a:r>
              <a:rPr lang="en-US" sz="800" b="1">
                <a:solidFill>
                  <a:srgbClr val="009900"/>
                </a:solidFill>
              </a:rPr>
              <a:t>Center for Teaching and Learning™</a:t>
            </a:r>
            <a:endParaRPr lang="en-US" sz="800">
              <a:solidFill>
                <a:srgbClr val="009900"/>
              </a:solidFill>
            </a:endParaRPr>
          </a:p>
          <a:p>
            <a:pPr algn="r" eaLnBrk="1" hangingPunct="1">
              <a:defRPr/>
            </a:pPr>
            <a:endParaRPr lang="en-US" sz="800" dirty="0"/>
          </a:p>
        </p:txBody>
      </p:sp>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6"/>
          <p:cNvSpPr>
            <a:spLocks noGrp="1" noChangeArrowheads="1"/>
          </p:cNvSpPr>
          <p:nvPr>
            <p:ph type="dt" sz="half" idx="10"/>
          </p:nvPr>
        </p:nvSpPr>
        <p:spPr/>
        <p:txBody>
          <a:bodyPr/>
          <a:lstStyle>
            <a:lvl1pPr>
              <a:defRPr/>
            </a:lvl1pPr>
          </a:lstStyle>
          <a:p>
            <a:pPr>
              <a:defRPr/>
            </a:pPr>
            <a:r>
              <a:rPr lang="en-US" smtClean="0"/>
              <a:t>12/01-2009</a:t>
            </a:r>
            <a:endParaRPr lang="en-US"/>
          </a:p>
        </p:txBody>
      </p:sp>
      <p:sp>
        <p:nvSpPr>
          <p:cNvPr id="7" name="Rectangle 7"/>
          <p:cNvSpPr>
            <a:spLocks noGrp="1" noChangeArrowheads="1"/>
          </p:cNvSpPr>
          <p:nvPr>
            <p:ph type="ftr" sz="quarter" idx="11"/>
          </p:nvPr>
        </p:nvSpPr>
        <p:spPr/>
        <p:txBody>
          <a:bodyPr/>
          <a:lstStyle>
            <a:lvl1pPr>
              <a:defRPr/>
            </a:lvl1pPr>
          </a:lstStyle>
          <a:p>
            <a:pPr>
              <a:defRPr/>
            </a:pPr>
            <a:endParaRPr lang="en-US"/>
          </a:p>
        </p:txBody>
      </p:sp>
      <p:sp>
        <p:nvSpPr>
          <p:cNvPr id="8" name="Rectangle 8"/>
          <p:cNvSpPr>
            <a:spLocks noGrp="1" noChangeArrowheads="1"/>
          </p:cNvSpPr>
          <p:nvPr>
            <p:ph type="sldNum" sz="quarter" idx="12"/>
          </p:nvPr>
        </p:nvSpPr>
        <p:spPr/>
        <p:txBody>
          <a:bodyPr/>
          <a:lstStyle>
            <a:lvl1pPr>
              <a:defRPr/>
            </a:lvl1pPr>
          </a:lstStyle>
          <a:p>
            <a:fld id="{D0548138-A24C-934F-928D-80B877983F53}" type="slidenum">
              <a:rPr lang="en-US" smtClean="0"/>
              <a:pPr/>
              <a:t>‹#›</a:t>
            </a:fld>
            <a:endParaRPr lang="en-US"/>
          </a:p>
        </p:txBody>
      </p:sp>
    </p:spTree>
    <p:extLst>
      <p:ext uri="{BB962C8B-B14F-4D97-AF65-F5344CB8AC3E}">
        <p14:creationId xmlns:p14="http://schemas.microsoft.com/office/powerpoint/2010/main" val="323407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E4F5FE"/>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9389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29389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a:defRPr/>
            </a:pPr>
            <a:r>
              <a:rPr lang="en-US" smtClean="0"/>
              <a:t>12/01-2009</a:t>
            </a:r>
            <a:endParaRPr lang="en-US"/>
          </a:p>
        </p:txBody>
      </p:sp>
      <p:sp>
        <p:nvSpPr>
          <p:cNvPr id="29389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defRPr>
            </a:lvl1pPr>
          </a:lstStyle>
          <a:p>
            <a:r>
              <a:rPr lang="en-US" smtClean="0"/>
              <a:t>© STEMCenter for Teaching and Learning™ </a:t>
            </a:r>
            <a:endParaRPr lang="en-US"/>
          </a:p>
        </p:txBody>
      </p:sp>
      <p:sp>
        <p:nvSpPr>
          <p:cNvPr id="29389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fld id="{2759BA30-CBD8-A841-B8A4-0A9DC685AC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 id="2147484714" r:id="rId12"/>
    <p:sldLayoutId id="2147484715" r:id="rId13"/>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defRPr>
      </a:lvl2pPr>
      <a:lvl3pPr algn="l" rtl="0" eaLnBrk="1" fontAlgn="base" hangingPunct="1">
        <a:spcBef>
          <a:spcPct val="0"/>
        </a:spcBef>
        <a:spcAft>
          <a:spcPct val="0"/>
        </a:spcAft>
        <a:defRPr sz="3800">
          <a:solidFill>
            <a:schemeClr val="tx2"/>
          </a:solidFill>
          <a:latin typeface="Verdana" pitchFamily="34" charset="0"/>
        </a:defRPr>
      </a:lvl3pPr>
      <a:lvl4pPr algn="l" rtl="0" eaLnBrk="1" fontAlgn="base" hangingPunct="1">
        <a:spcBef>
          <a:spcPct val="0"/>
        </a:spcBef>
        <a:spcAft>
          <a:spcPct val="0"/>
        </a:spcAft>
        <a:defRPr sz="3800">
          <a:solidFill>
            <a:schemeClr val="tx2"/>
          </a:solidFill>
          <a:latin typeface="Verdana" pitchFamily="34" charset="0"/>
        </a:defRPr>
      </a:lvl4pPr>
      <a:lvl5pPr algn="l" rtl="0" eaLnBrk="1" fontAlgn="base" hangingPunct="1">
        <a:spcBef>
          <a:spcPct val="0"/>
        </a:spcBef>
        <a:spcAft>
          <a:spcPct val="0"/>
        </a:spcAft>
        <a:defRPr sz="3800">
          <a:solidFill>
            <a:schemeClr val="tx2"/>
          </a:solidFill>
          <a:latin typeface="Verdana" pitchFamily="34" charset="0"/>
        </a:defRPr>
      </a:lvl5pPr>
      <a:lvl6pPr marL="457200" algn="l" rtl="0" eaLnBrk="1" fontAlgn="base" hangingPunct="1">
        <a:spcBef>
          <a:spcPct val="0"/>
        </a:spcBef>
        <a:spcAft>
          <a:spcPct val="0"/>
        </a:spcAft>
        <a:defRPr sz="3800">
          <a:solidFill>
            <a:schemeClr val="tx2"/>
          </a:solidFill>
          <a:latin typeface="Verdana" pitchFamily="34" charset="0"/>
        </a:defRPr>
      </a:lvl6pPr>
      <a:lvl7pPr marL="914400" algn="l" rtl="0" eaLnBrk="1" fontAlgn="base" hangingPunct="1">
        <a:spcBef>
          <a:spcPct val="0"/>
        </a:spcBef>
        <a:spcAft>
          <a:spcPct val="0"/>
        </a:spcAft>
        <a:defRPr sz="3800">
          <a:solidFill>
            <a:schemeClr val="tx2"/>
          </a:solidFill>
          <a:latin typeface="Verdana" pitchFamily="34" charset="0"/>
        </a:defRPr>
      </a:lvl7pPr>
      <a:lvl8pPr marL="1371600" algn="l" rtl="0" eaLnBrk="1" fontAlgn="base" hangingPunct="1">
        <a:spcBef>
          <a:spcPct val="0"/>
        </a:spcBef>
        <a:spcAft>
          <a:spcPct val="0"/>
        </a:spcAft>
        <a:defRPr sz="3800">
          <a:solidFill>
            <a:schemeClr val="tx2"/>
          </a:solidFill>
          <a:latin typeface="Verdana" pitchFamily="34" charset="0"/>
        </a:defRPr>
      </a:lvl8pPr>
      <a:lvl9pPr marL="1828800" algn="l" rtl="0" eaLnBrk="1" fontAlgn="base" hangingPunct="1">
        <a:spcBef>
          <a:spcPct val="0"/>
        </a:spcBef>
        <a:spcAft>
          <a:spcPct val="0"/>
        </a:spcAft>
        <a:defRPr sz="3800">
          <a:solidFill>
            <a:schemeClr val="tx2"/>
          </a:solidFill>
          <a:latin typeface="Verdana" pitchFamily="34"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7.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7.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28600" y="2971800"/>
            <a:ext cx="8686800" cy="1219200"/>
          </a:xfrm>
        </p:spPr>
        <p:txBody>
          <a:bodyPr/>
          <a:lstStyle/>
          <a:p>
            <a:pPr algn="ctr" eaLnBrk="1" hangingPunct="1">
              <a:spcAft>
                <a:spcPts val="1200"/>
              </a:spcAft>
              <a:defRPr/>
            </a:pPr>
            <a:r>
              <a:rPr lang="en-US" sz="2800" b="1" dirty="0" smtClean="0">
                <a:solidFill>
                  <a:srgbClr val="0000FF"/>
                </a:solidFill>
                <a:latin typeface="GillSans" pitchFamily="34" charset="0"/>
              </a:rPr>
              <a:t>Advanced Design Applications</a:t>
            </a:r>
            <a:r>
              <a:rPr lang="en-US" sz="1400" b="1" dirty="0" smtClean="0">
                <a:solidFill>
                  <a:schemeClr val="accent2"/>
                </a:solidFill>
                <a:latin typeface="GillSans" pitchFamily="34" charset="0"/>
              </a:rPr>
              <a:t/>
            </a:r>
            <a:br>
              <a:rPr lang="en-US" sz="1400" b="1" dirty="0" smtClean="0">
                <a:solidFill>
                  <a:schemeClr val="accent2"/>
                </a:solidFill>
                <a:latin typeface="GillSans" pitchFamily="34" charset="0"/>
              </a:rPr>
            </a:br>
            <a:r>
              <a:rPr lang="en-US" sz="1400" b="1" dirty="0" smtClean="0">
                <a:solidFill>
                  <a:schemeClr val="accent2"/>
                </a:solidFill>
                <a:latin typeface="GillSans" pitchFamily="34" charset="0"/>
              </a:rPr>
              <a:t/>
            </a:r>
            <a:br>
              <a:rPr lang="en-US" sz="1400" b="1" dirty="0" smtClean="0">
                <a:solidFill>
                  <a:schemeClr val="accent2"/>
                </a:solidFill>
                <a:latin typeface="GillSans" pitchFamily="34" charset="0"/>
              </a:rPr>
            </a:br>
            <a:r>
              <a:rPr lang="en-US" sz="1400" b="1" dirty="0" smtClean="0">
                <a:solidFill>
                  <a:schemeClr val="accent2"/>
                </a:solidFill>
                <a:latin typeface="GillSans" pitchFamily="34" charset="0"/>
              </a:rPr>
              <a:t/>
            </a:r>
            <a:br>
              <a:rPr lang="en-US" sz="1400" b="1" dirty="0" smtClean="0">
                <a:solidFill>
                  <a:schemeClr val="accent2"/>
                </a:solidFill>
                <a:latin typeface="GillSans" pitchFamily="34" charset="0"/>
              </a:rPr>
            </a:br>
            <a:r>
              <a:rPr lang="en-US" sz="1400" b="1" dirty="0" smtClean="0">
                <a:solidFill>
                  <a:schemeClr val="accent2"/>
                </a:solidFill>
                <a:latin typeface="GillSans" pitchFamily="34" charset="0"/>
              </a:rPr>
              <a:t> </a:t>
            </a:r>
            <a:r>
              <a:rPr lang="en-US" sz="3400" b="1" dirty="0" smtClean="0">
                <a:solidFill>
                  <a:srgbClr val="33CC33"/>
                </a:solidFill>
                <a:effectLst>
                  <a:outerShdw blurRad="38100" dist="38100" dir="2700000" algn="tl">
                    <a:srgbClr val="000000"/>
                  </a:outerShdw>
                </a:effectLst>
                <a:latin typeface="GillSans" pitchFamily="34" charset="0"/>
              </a:rPr>
              <a:t>Manufacturing</a:t>
            </a:r>
            <a:endParaRPr lang="en-US" sz="3400" b="1" dirty="0">
              <a:solidFill>
                <a:srgbClr val="33CC33"/>
              </a:solidFill>
              <a:effectLst>
                <a:outerShdw blurRad="38100" dist="38100" dir="2700000" algn="tl">
                  <a:srgbClr val="000000"/>
                </a:outerShdw>
              </a:effectLst>
              <a:latin typeface="GillSans" pitchFamily="34" charset="0"/>
            </a:endParaRPr>
          </a:p>
        </p:txBody>
      </p:sp>
      <p:pic>
        <p:nvPicPr>
          <p:cNvPr id="9219" name="Picture 9" descr="100_0622.JPG"/>
          <p:cNvPicPr>
            <a:picLocks noChangeAspect="1"/>
          </p:cNvPicPr>
          <p:nvPr/>
        </p:nvPicPr>
        <p:blipFill>
          <a:blip r:embed="rId3" cstate="email">
            <a:extLst>
              <a:ext uri="{28A0092B-C50C-407E-A947-70E740481C1C}">
                <a14:useLocalDpi xmlns:a14="http://schemas.microsoft.com/office/drawing/2010/main" val="0"/>
              </a:ext>
            </a:extLst>
          </a:blip>
          <a:srcRect l="13043" t="9525"/>
          <a:stretch>
            <a:fillRect/>
          </a:stretch>
        </p:blipFill>
        <p:spPr bwMode="auto">
          <a:xfrm>
            <a:off x="6897688" y="0"/>
            <a:ext cx="22463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0" descr="thebaynet_nasaembed200girl.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0"/>
            <a:ext cx="15303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1" descr="dec-13-schools-014.jp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53000" y="0"/>
            <a:ext cx="20970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2" descr="2students MS.JPG"/>
          <p:cNvPicPr>
            <a:picLocks noChangeAspect="1"/>
          </p:cNvPicPr>
          <p:nvPr/>
        </p:nvPicPr>
        <p:blipFill>
          <a:blip r:embed="rId6" cstate="email">
            <a:extLst>
              <a:ext uri="{28A0092B-C50C-407E-A947-70E740481C1C}">
                <a14:useLocalDpi xmlns:a14="http://schemas.microsoft.com/office/drawing/2010/main" val="0"/>
              </a:ext>
            </a:extLst>
          </a:blip>
          <a:srcRect l="9782" r="11957"/>
          <a:stretch>
            <a:fillRect/>
          </a:stretch>
        </p:blipFill>
        <p:spPr bwMode="auto">
          <a:xfrm>
            <a:off x="1524000" y="0"/>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descr="Diverse group presenting.jpg"/>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352800" y="0"/>
            <a:ext cx="18319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4" name="Straight Connector 14"/>
          <p:cNvCxnSpPr>
            <a:cxnSpLocks noChangeShapeType="1"/>
          </p:cNvCxnSpPr>
          <p:nvPr/>
        </p:nvCxnSpPr>
        <p:spPr bwMode="auto">
          <a:xfrm>
            <a:off x="0" y="1752600"/>
            <a:ext cx="9144000" cy="1588"/>
          </a:xfrm>
          <a:prstGeom prst="line">
            <a:avLst/>
          </a:prstGeom>
          <a:noFill/>
          <a:ln w="38100" algn="ctr">
            <a:solidFill>
              <a:srgbClr val="B90000"/>
            </a:solidFill>
            <a:round/>
            <a:headEnd/>
            <a:tailEn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pic>
        <p:nvPicPr>
          <p:cNvPr id="9225" name="Picture 13" descr="EbD logo.png"/>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733800" y="1600200"/>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Rectangle 7"/>
          <p:cNvSpPr>
            <a:spLocks noGrp="1" noChangeArrowheads="1"/>
          </p:cNvSpPr>
          <p:nvPr>
            <p:ph type="ftr" sz="quarter" idx="11"/>
          </p:nvPr>
        </p:nvSpPr>
        <p:spPr>
          <a:xfrm>
            <a:off x="482600" y="6235700"/>
            <a:ext cx="4419600"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9pPr>
          </a:lstStyle>
          <a:p>
            <a:pPr algn="l" eaLnBrk="1" hangingPunct="1">
              <a:spcBef>
                <a:spcPct val="0"/>
              </a:spcBef>
              <a:buClrTx/>
              <a:buFontTx/>
              <a:buNone/>
            </a:pPr>
            <a:r>
              <a:rPr lang="en-US" altLang="en-US" sz="800" i="1" smtClean="0"/>
              <a:t>© 2014 International Technology and Engineering Educators Association,</a:t>
            </a:r>
          </a:p>
          <a:p>
            <a:pPr algn="l" eaLnBrk="1" hangingPunct="1">
              <a:spcBef>
                <a:spcPct val="0"/>
              </a:spcBef>
              <a:buClrTx/>
              <a:buFontTx/>
              <a:buNone/>
            </a:pPr>
            <a:r>
              <a:rPr lang="en-US" altLang="en-US" sz="800" i="1" smtClean="0"/>
              <a:t>    </a:t>
            </a:r>
            <a:r>
              <a:rPr lang="en-US" altLang="en-US" sz="800" b="1" smtClean="0">
                <a:solidFill>
                  <a:srgbClr val="C00000"/>
                </a:solidFill>
              </a:rPr>
              <a:t>STEM</a:t>
            </a:r>
            <a:r>
              <a:rPr lang="en-US" altLang="en-US" sz="800" b="1" smtClean="0">
                <a:sym typeface="Wingdings" pitchFamily="2" charset="2"/>
              </a:rPr>
              <a:t></a:t>
            </a:r>
            <a:r>
              <a:rPr lang="en-US" altLang="en-US" sz="800" b="1" smtClean="0">
                <a:solidFill>
                  <a:srgbClr val="009900"/>
                </a:solidFill>
              </a:rPr>
              <a:t>Center for Teaching and Learning™</a:t>
            </a:r>
          </a:p>
          <a:p>
            <a:pPr algn="l" eaLnBrk="1" hangingPunct="1">
              <a:spcBef>
                <a:spcPct val="0"/>
              </a:spcBef>
              <a:buClrTx/>
              <a:buFontTx/>
              <a:buNone/>
            </a:pPr>
            <a:r>
              <a:rPr lang="en-US" altLang="en-US" sz="800" b="1" i="1" smtClean="0">
                <a:solidFill>
                  <a:srgbClr val="0000FF"/>
                </a:solidFill>
              </a:rPr>
              <a:t>     Advanced Design Applications</a:t>
            </a:r>
          </a:p>
          <a:p>
            <a:pPr algn="l" eaLnBrk="1" hangingPunct="1">
              <a:spcBef>
                <a:spcPct val="0"/>
              </a:spcBef>
              <a:buClrTx/>
              <a:buFontTx/>
              <a:buNone/>
            </a:pPr>
            <a:endParaRPr lang="en-US" altLang="en-US" sz="800" b="1" i="1" smtClean="0">
              <a:solidFill>
                <a:srgbClr val="0000FF"/>
              </a:solidFill>
            </a:endParaRPr>
          </a:p>
        </p:txBody>
      </p:sp>
      <p:pic>
        <p:nvPicPr>
          <p:cNvPr id="9227" name="Picture 16" descr="ITEEA-194_295 logo.jpg"/>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Rectangle 2"/>
          <p:cNvSpPr txBox="1">
            <a:spLocks noChangeArrowheads="1"/>
          </p:cNvSpPr>
          <p:nvPr/>
        </p:nvSpPr>
        <p:spPr bwMode="auto">
          <a:xfrm>
            <a:off x="228600" y="441960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2"/>
              </a:buClr>
              <a:buFont typeface="Wingdings" pitchFamily="2" charset="2"/>
              <a:buChar char="o"/>
              <a:defRPr sz="3000">
                <a:solidFill>
                  <a:schemeClr val="tx1"/>
                </a:solidFill>
                <a:latin typeface="Verdana"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defRPr>
            </a:lvl9pPr>
          </a:lstStyle>
          <a:p>
            <a:pPr algn="ctr" eaLnBrk="1" hangingPunct="1">
              <a:spcBef>
                <a:spcPct val="0"/>
              </a:spcBef>
              <a:spcAft>
                <a:spcPts val="1200"/>
              </a:spcAft>
              <a:buClrTx/>
              <a:buFontTx/>
              <a:buNone/>
            </a:pPr>
            <a:r>
              <a:rPr lang="en-US" altLang="en-US" sz="2000" b="1" dirty="0">
                <a:solidFill>
                  <a:srgbClr val="309828"/>
                </a:solidFill>
                <a:latin typeface="GillSans"/>
              </a:rPr>
              <a:t>Teacher Resource Unit / Lesson Learning Cycle One</a:t>
            </a:r>
          </a:p>
          <a:p>
            <a:pPr algn="ctr" eaLnBrk="1" hangingPunct="1">
              <a:spcBef>
                <a:spcPct val="0"/>
              </a:spcBef>
              <a:spcAft>
                <a:spcPts val="1200"/>
              </a:spcAft>
              <a:buClrTx/>
              <a:buFontTx/>
              <a:buNone/>
            </a:pPr>
            <a:r>
              <a:rPr lang="en-US" altLang="en-US" sz="2000" b="1" dirty="0">
                <a:solidFill>
                  <a:srgbClr val="309828"/>
                </a:solidFill>
                <a:latin typeface="GillSans"/>
              </a:rPr>
              <a:t>Learning Cycle </a:t>
            </a:r>
            <a:r>
              <a:rPr lang="en-US" altLang="en-US" sz="2000" b="1" dirty="0" smtClean="0">
                <a:solidFill>
                  <a:srgbClr val="309828"/>
                </a:solidFill>
                <a:latin typeface="GillSans"/>
              </a:rPr>
              <a:t>Three </a:t>
            </a:r>
            <a:r>
              <a:rPr lang="en-US" altLang="en-US" sz="2000" b="1" dirty="0">
                <a:solidFill>
                  <a:srgbClr val="309828"/>
                </a:solidFill>
                <a:latin typeface="GillSans"/>
              </a:rPr>
              <a:t>– </a:t>
            </a:r>
            <a:r>
              <a:rPr lang="en-US" altLang="en-US" sz="2000" b="1" dirty="0" smtClean="0">
                <a:solidFill>
                  <a:srgbClr val="309828"/>
                </a:solidFill>
                <a:latin typeface="GillSans"/>
              </a:rPr>
              <a:t>Looping </a:t>
            </a:r>
            <a:r>
              <a:rPr lang="en-US" altLang="en-US" sz="2000" b="1" smtClean="0">
                <a:solidFill>
                  <a:srgbClr val="309828"/>
                </a:solidFill>
                <a:latin typeface="GillSans"/>
              </a:rPr>
              <a:t>Through Design</a:t>
            </a:r>
            <a:endParaRPr lang="en-US" altLang="en-US" sz="2000" b="1" dirty="0">
              <a:solidFill>
                <a:srgbClr val="309828"/>
              </a:solidFill>
              <a:latin typeface="GillSans"/>
            </a:endParaRPr>
          </a:p>
        </p:txBody>
      </p:sp>
    </p:spTree>
    <p:extLst>
      <p:ext uri="{BB962C8B-B14F-4D97-AF65-F5344CB8AC3E}">
        <p14:creationId xmlns:p14="http://schemas.microsoft.com/office/powerpoint/2010/main" val="1098429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524000" y="533400"/>
            <a:ext cx="6705600" cy="665162"/>
          </a:xfrm>
        </p:spPr>
        <p:txBody>
          <a:bodyPr wrap="square" numCol="1" anchorCtr="0" compatLnSpc="1">
            <a:prstTxWarp prst="textNoShape">
              <a:avLst/>
            </a:prstTxWarp>
            <a:normAutofit fontScale="90000"/>
          </a:bodyPr>
          <a:lstStyle/>
          <a:p>
            <a:r>
              <a:rPr lang="en-US" sz="3400" b="1" dirty="0" smtClean="0">
                <a:solidFill>
                  <a:srgbClr val="33CC33"/>
                </a:solidFill>
                <a:effectLst>
                  <a:outerShdw blurRad="38100" dist="38100" dir="2700000" algn="tl">
                    <a:srgbClr val="DDDDDD"/>
                  </a:outerShdw>
                </a:effectLst>
                <a:latin typeface="Century Schoolbook" charset="0"/>
              </a:rPr>
              <a:t>The Engineering Design Process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724400" cy="4724400"/>
          </a:xfrm>
        </p:spPr>
        <p:txBody>
          <a:bodyPr wrap="square" numCol="1" anchor="t" anchorCtr="0" compatLnSpc="1">
            <a:prstTxWarp prst="textNoShape">
              <a:avLst/>
            </a:prstTxWarp>
            <a:normAutofit/>
          </a:bodyPr>
          <a:lstStyle/>
          <a:p>
            <a:r>
              <a:rPr lang="en-US" sz="2800" dirty="0" smtClean="0"/>
              <a:t>Test and Evaluate</a:t>
            </a:r>
          </a:p>
          <a:p>
            <a:pPr lvl="1"/>
            <a:r>
              <a:rPr lang="en-US" sz="2200" dirty="0" smtClean="0">
                <a:solidFill>
                  <a:schemeClr val="tx1"/>
                </a:solidFill>
                <a:effectLst>
                  <a:outerShdw blurRad="38100" dist="38100" dir="2700000" algn="tl">
                    <a:srgbClr val="DDDDDD"/>
                  </a:outerShdw>
                </a:effectLst>
                <a:cs typeface="Arial" charset="0"/>
              </a:rPr>
              <a:t>Design experiments and test</a:t>
            </a:r>
          </a:p>
          <a:p>
            <a:pPr lvl="1"/>
            <a:r>
              <a:rPr lang="en-US" sz="2200" dirty="0" smtClean="0">
                <a:solidFill>
                  <a:schemeClr val="tx1"/>
                </a:solidFill>
                <a:effectLst>
                  <a:outerShdw blurRad="38100" dist="38100" dir="2700000" algn="tl">
                    <a:srgbClr val="DDDDDD"/>
                  </a:outerShdw>
                </a:effectLst>
                <a:cs typeface="Arial" charset="0"/>
              </a:rPr>
              <a:t>Gather data to analyze </a:t>
            </a:r>
          </a:p>
          <a:p>
            <a:pPr lvl="1"/>
            <a:r>
              <a:rPr lang="en-US" sz="2200" dirty="0" smtClean="0">
                <a:solidFill>
                  <a:schemeClr val="tx1"/>
                </a:solidFill>
                <a:effectLst>
                  <a:outerShdw blurRad="38100" dist="38100" dir="2700000" algn="tl">
                    <a:srgbClr val="DDDDDD"/>
                  </a:outerShdw>
                </a:effectLst>
                <a:cs typeface="Arial" charset="0"/>
              </a:rPr>
              <a:t>Critique for areas of concern</a:t>
            </a:r>
          </a:p>
          <a:p>
            <a:pPr lvl="1"/>
            <a:r>
              <a:rPr lang="en-US" sz="2200" dirty="0" smtClean="0">
                <a:solidFill>
                  <a:schemeClr val="tx1"/>
                </a:solidFill>
                <a:effectLst>
                  <a:outerShdw blurRad="38100" dist="38100" dir="2700000" algn="tl">
                    <a:srgbClr val="DDDDDD"/>
                  </a:outerShdw>
                </a:effectLst>
                <a:cs typeface="Arial" charset="0"/>
              </a:rPr>
              <a:t>Decide on redesign</a:t>
            </a:r>
          </a:p>
          <a:p>
            <a:pPr lvl="1"/>
            <a:endParaRPr lang="en-US" sz="2200" dirty="0" smtClean="0">
              <a:solidFill>
                <a:schemeClr val="tx1"/>
              </a:solidFill>
              <a:effectLst>
                <a:outerShdw blurRad="38100" dist="38100" dir="2700000" algn="tl">
                  <a:srgbClr val="DDDDDD"/>
                </a:outerShdw>
              </a:effectLst>
              <a:cs typeface="Arial" charset="0"/>
            </a:endParaRPr>
          </a:p>
          <a:p>
            <a:pPr lvl="1"/>
            <a:r>
              <a:rPr lang="en-US" sz="2800" dirty="0" smtClean="0"/>
              <a:t>Refine/Improve</a:t>
            </a:r>
          </a:p>
          <a:p>
            <a:pPr lvl="2"/>
            <a:r>
              <a:rPr lang="en-US" sz="2200" dirty="0" smtClean="0"/>
              <a:t>Modify or Rebuild prototype</a:t>
            </a:r>
          </a:p>
          <a:p>
            <a:pPr lvl="2"/>
            <a:r>
              <a:rPr lang="en-US" sz="2200" dirty="0" smtClean="0"/>
              <a:t>Refine until accuracy is consistent</a:t>
            </a:r>
          </a:p>
          <a:p>
            <a:pPr lvl="2"/>
            <a:r>
              <a:rPr lang="en-US" sz="2200" dirty="0" smtClean="0"/>
              <a:t>Determine if criteria of problem has been met.</a:t>
            </a:r>
          </a:p>
        </p:txBody>
      </p:sp>
      <p:sp>
        <p:nvSpPr>
          <p:cNvPr id="21508"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1509"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0" name="Picture 7" descr="EbD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9" descr="ITEEA-194_295 logo.jp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creen Shot 2014-06-27 at 11.40.10 AM.png"/>
          <p:cNvPicPr>
            <a:picLocks noChangeAspect="1"/>
          </p:cNvPicPr>
          <p:nvPr/>
        </p:nvPicPr>
        <p:blipFill>
          <a:blip r:embed="rId5"/>
          <a:stretch>
            <a:fillRect/>
          </a:stretch>
        </p:blipFill>
        <p:spPr>
          <a:xfrm>
            <a:off x="5190739" y="1905000"/>
            <a:ext cx="3953261" cy="297180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524000" y="533400"/>
            <a:ext cx="6705600" cy="665162"/>
          </a:xfrm>
        </p:spPr>
        <p:txBody>
          <a:bodyPr wrap="square" numCol="1" anchorCtr="0" compatLnSpc="1">
            <a:prstTxWarp prst="textNoShape">
              <a:avLst/>
            </a:prstTxWarp>
            <a:normAutofit fontScale="90000"/>
          </a:bodyPr>
          <a:lstStyle/>
          <a:p>
            <a:r>
              <a:rPr lang="en-US" sz="3400" b="1" dirty="0" smtClean="0">
                <a:solidFill>
                  <a:srgbClr val="33CC33"/>
                </a:solidFill>
                <a:effectLst>
                  <a:outerShdw blurRad="38100" dist="38100" dir="2700000" algn="tl">
                    <a:srgbClr val="DDDDDD"/>
                  </a:outerShdw>
                </a:effectLst>
                <a:latin typeface="Century Schoolbook" charset="0"/>
              </a:rPr>
              <a:t>The Engineering Design Process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724400" cy="4724400"/>
          </a:xfrm>
        </p:spPr>
        <p:txBody>
          <a:bodyPr wrap="square" numCol="1" anchor="t" anchorCtr="0" compatLnSpc="1">
            <a:prstTxWarp prst="textNoShape">
              <a:avLst/>
            </a:prstTxWarp>
            <a:normAutofit/>
          </a:bodyPr>
          <a:lstStyle/>
          <a:p>
            <a:r>
              <a:rPr lang="en-US" sz="2800" dirty="0" smtClean="0"/>
              <a:t>Create/Make Product</a:t>
            </a:r>
          </a:p>
          <a:p>
            <a:pPr lvl="1"/>
            <a:r>
              <a:rPr lang="en-US" sz="2200" dirty="0" smtClean="0">
                <a:solidFill>
                  <a:schemeClr val="tx1"/>
                </a:solidFill>
                <a:effectLst>
                  <a:outerShdw blurRad="38100" dist="38100" dir="2700000" algn="tl">
                    <a:srgbClr val="DDDDDD"/>
                  </a:outerShdw>
                </a:effectLst>
                <a:cs typeface="Arial" charset="0"/>
              </a:rPr>
              <a:t>Decide on the type of production</a:t>
            </a:r>
          </a:p>
          <a:p>
            <a:pPr lvl="1"/>
            <a:r>
              <a:rPr lang="en-US" sz="2200" dirty="0" smtClean="0">
                <a:solidFill>
                  <a:schemeClr val="tx1"/>
                </a:solidFill>
                <a:effectLst>
                  <a:outerShdw blurRad="38100" dist="38100" dir="2700000" algn="tl">
                    <a:srgbClr val="DDDDDD"/>
                  </a:outerShdw>
                </a:effectLst>
                <a:cs typeface="Arial" charset="0"/>
              </a:rPr>
              <a:t>Consider packaging of product</a:t>
            </a:r>
          </a:p>
          <a:p>
            <a:pPr lvl="1"/>
            <a:endParaRPr lang="en-US" sz="2200" dirty="0" smtClean="0">
              <a:solidFill>
                <a:schemeClr val="tx1"/>
              </a:solidFill>
              <a:effectLst>
                <a:outerShdw blurRad="38100" dist="38100" dir="2700000" algn="tl">
                  <a:srgbClr val="DDDDDD"/>
                </a:outerShdw>
              </a:effectLst>
              <a:cs typeface="Arial" charset="0"/>
            </a:endParaRPr>
          </a:p>
          <a:p>
            <a:pPr lvl="1"/>
            <a:r>
              <a:rPr lang="en-US" sz="2800" dirty="0" smtClean="0"/>
              <a:t>Communicate Results</a:t>
            </a:r>
          </a:p>
          <a:p>
            <a:pPr lvl="2"/>
            <a:r>
              <a:rPr lang="en-US" sz="2200" dirty="0" smtClean="0"/>
              <a:t>Communicate final solution in write up.</a:t>
            </a:r>
          </a:p>
          <a:p>
            <a:pPr lvl="2"/>
            <a:r>
              <a:rPr lang="en-US" sz="2200" dirty="0" smtClean="0"/>
              <a:t>Market product</a:t>
            </a:r>
          </a:p>
          <a:p>
            <a:pPr lvl="2"/>
            <a:r>
              <a:rPr lang="en-US" sz="2200" dirty="0" smtClean="0"/>
              <a:t>Distribute </a:t>
            </a:r>
          </a:p>
        </p:txBody>
      </p:sp>
      <p:sp>
        <p:nvSpPr>
          <p:cNvPr id="21508"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1509"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0" name="Picture 7" descr="EbD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9" descr="ITEEA-194_295 logo.jp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creen Shot 2014-06-27 at 11.40.10 AM.png"/>
          <p:cNvPicPr>
            <a:picLocks noChangeAspect="1"/>
          </p:cNvPicPr>
          <p:nvPr/>
        </p:nvPicPr>
        <p:blipFill>
          <a:blip r:embed="rId5"/>
          <a:stretch>
            <a:fillRect/>
          </a:stretch>
        </p:blipFill>
        <p:spPr>
          <a:xfrm>
            <a:off x="5190739" y="1905000"/>
            <a:ext cx="3953261" cy="29718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524000" y="533400"/>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Product Evolution</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7620000" cy="1447800"/>
          </a:xfrm>
        </p:spPr>
        <p:txBody>
          <a:bodyPr wrap="square" numCol="1" anchor="t" anchorCtr="0" compatLnSpc="1">
            <a:prstTxWarp prst="textNoShape">
              <a:avLst/>
            </a:prstTxWarp>
            <a:normAutofit/>
          </a:bodyPr>
          <a:lstStyle/>
          <a:p>
            <a:pPr>
              <a:buNone/>
            </a:pPr>
            <a:r>
              <a:rPr lang="en-US" sz="2800" dirty="0" smtClean="0"/>
              <a:t>Think about how the television has changed over the years.  Why have these changes taken place?</a:t>
            </a:r>
            <a:endParaRPr lang="en-US" sz="2600" b="1" dirty="0">
              <a:solidFill>
                <a:srgbClr val="33CC33"/>
              </a:solidFill>
              <a:effectLst>
                <a:outerShdw blurRad="38100" dist="38100" dir="2700000" algn="tl">
                  <a:srgbClr val="DDDDDD"/>
                </a:outerShdw>
              </a:effectLst>
              <a:latin typeface="Arial" charset="0"/>
              <a:cs typeface="Arial" charset="0"/>
            </a:endParaRPr>
          </a:p>
        </p:txBody>
      </p:sp>
      <p:sp>
        <p:nvSpPr>
          <p:cNvPr id="21508"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1509"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0" name="Picture 7" descr="EbD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9" descr="ITEEA-194_295 logo.jp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stretch>
            <a:fillRect/>
          </a:stretch>
        </p:blipFill>
        <p:spPr>
          <a:xfrm>
            <a:off x="990600" y="3200400"/>
            <a:ext cx="6604000" cy="3073400"/>
          </a:xfrm>
          <a:prstGeom prst="rect">
            <a:avLst/>
          </a:prstGeom>
        </p:spPr>
      </p:pic>
      <p:sp>
        <p:nvSpPr>
          <p:cNvPr id="10" name="TextBox 9"/>
          <p:cNvSpPr txBox="1"/>
          <p:nvPr/>
        </p:nvSpPr>
        <p:spPr>
          <a:xfrm>
            <a:off x="2743200" y="6248400"/>
            <a:ext cx="5715000" cy="215444"/>
          </a:xfrm>
          <a:prstGeom prst="rect">
            <a:avLst/>
          </a:prstGeom>
          <a:noFill/>
        </p:spPr>
        <p:txBody>
          <a:bodyPr wrap="square" rtlCol="0">
            <a:spAutoFit/>
          </a:bodyPr>
          <a:lstStyle/>
          <a:p>
            <a:r>
              <a:rPr lang="en-US" sz="800" dirty="0" smtClean="0"/>
              <a:t>From http://danida.hubpages.com/hub/The-4-Ways-Television-Has-Evolved</a:t>
            </a:r>
            <a:endParaRPr lang="en-US" sz="800" dirty="0"/>
          </a:p>
        </p:txBody>
      </p:sp>
    </p:spTree>
    <p:extLst>
      <p:ext uri="{BB962C8B-B14F-4D97-AF65-F5344CB8AC3E}">
        <p14:creationId xmlns:p14="http://schemas.microsoft.com/office/powerpoint/2010/main" val="162956339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Product Evolution</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038600" cy="4648200"/>
          </a:xfrm>
        </p:spPr>
        <p:txBody>
          <a:bodyPr wrap="square" numCol="1" anchor="t" anchorCtr="0" compatLnSpc="1">
            <a:prstTxWarp prst="textNoShape">
              <a:avLst/>
            </a:prstTxWarp>
            <a:normAutofit/>
          </a:bodyPr>
          <a:lstStyle/>
          <a:p>
            <a:pPr marL="458788" indent="-458788">
              <a:spcBef>
                <a:spcPts val="1200"/>
              </a:spcBef>
              <a:buClr>
                <a:srgbClr val="800000"/>
              </a:buClr>
              <a:buFont typeface="Wingdings" charset="0"/>
              <a:buBlip>
                <a:blip r:embed="rId3"/>
              </a:buBlip>
            </a:pPr>
            <a:r>
              <a:rPr lang="en-US" sz="2800" dirty="0" smtClean="0">
                <a:latin typeface="Arial" charset="0"/>
                <a:cs typeface="Arial" charset="0"/>
              </a:rPr>
              <a:t>Consider design of manufacturing process and facilities</a:t>
            </a:r>
          </a:p>
          <a:p>
            <a:pPr marL="458788" indent="-458788">
              <a:spcBef>
                <a:spcPts val="1200"/>
              </a:spcBef>
              <a:buClr>
                <a:srgbClr val="800000"/>
              </a:buClr>
              <a:buFont typeface="Wingdings" charset="0"/>
              <a:buBlip>
                <a:blip r:embed="rId3"/>
              </a:buBlip>
            </a:pPr>
            <a:r>
              <a:rPr lang="en-US" sz="2800" dirty="0" smtClean="0">
                <a:latin typeface="Arial" charset="0"/>
                <a:cs typeface="Arial" charset="0"/>
              </a:rPr>
              <a:t>Processes must change</a:t>
            </a:r>
          </a:p>
          <a:p>
            <a:pPr marL="458788" indent="-458788">
              <a:spcBef>
                <a:spcPts val="1200"/>
              </a:spcBef>
              <a:buClr>
                <a:srgbClr val="800000"/>
              </a:buClr>
              <a:buFont typeface="Wingdings" charset="0"/>
              <a:buBlip>
                <a:blip r:embed="rId3"/>
              </a:buBlip>
            </a:pPr>
            <a:r>
              <a:rPr lang="en-US" sz="2800" dirty="0" smtClean="0">
                <a:latin typeface="Arial" charset="0"/>
                <a:cs typeface="Arial" charset="0"/>
              </a:rPr>
              <a:t>New tools, materials and equipment</a:t>
            </a:r>
            <a:endParaRPr lang="en-US" sz="2800" dirty="0">
              <a:latin typeface="Arial" charset="0"/>
              <a:cs typeface="Arial" charset="0"/>
            </a:endParaRPr>
          </a:p>
        </p:txBody>
      </p:sp>
      <p:sp>
        <p:nvSpPr>
          <p:cNvPr id="23556" name="Rectangle 7"/>
          <p:cNvSpPr>
            <a:spLocks noGrp="1" noChangeArrowheads="1"/>
          </p:cNvSpPr>
          <p:nvPr>
            <p:ph type="ftr" sz="quarter" idx="11"/>
          </p:nvPr>
        </p:nvSpPr>
        <p:spPr bwMode="auto">
          <a:xfrm>
            <a:off x="482600" y="62357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2013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Foundations of Technology</a:t>
            </a:r>
          </a:p>
          <a:p>
            <a:endParaRPr lang="en-US" sz="800"/>
          </a:p>
        </p:txBody>
      </p:sp>
      <p:sp>
        <p:nvSpPr>
          <p:cNvPr id="23557"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8"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Screen Shot 2014-06-29 at 12.png"/>
          <p:cNvPicPr>
            <a:picLocks noChangeAspect="1"/>
          </p:cNvPicPr>
          <p:nvPr/>
        </p:nvPicPr>
        <p:blipFill>
          <a:blip r:embed="rId6"/>
          <a:stretch>
            <a:fillRect/>
          </a:stretch>
        </p:blipFill>
        <p:spPr>
          <a:xfrm>
            <a:off x="4876800" y="1600200"/>
            <a:ext cx="3302000" cy="443230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4-06-29 at 12A.png"/>
          <p:cNvPicPr>
            <a:picLocks noChangeAspect="1"/>
          </p:cNvPicPr>
          <p:nvPr/>
        </p:nvPicPr>
        <p:blipFill>
          <a:blip r:embed="rId3"/>
          <a:stretch>
            <a:fillRect/>
          </a:stretch>
        </p:blipFill>
        <p:spPr>
          <a:xfrm>
            <a:off x="4191000" y="1600200"/>
            <a:ext cx="4203700" cy="4406900"/>
          </a:xfrm>
          <a:prstGeom prst="rect">
            <a:avLst/>
          </a:prstGeom>
        </p:spPr>
      </p:pic>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Exploration</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114800" cy="3657600"/>
          </a:xfrm>
        </p:spPr>
        <p:txBody>
          <a:bodyPr wrap="square" numCol="1" anchor="t" anchorCtr="0" compatLnSpc="1">
            <a:prstTxWarp prst="textNoShape">
              <a:avLst/>
            </a:prstTxWarp>
            <a:normAutofit/>
          </a:bodyPr>
          <a:lstStyle/>
          <a:p>
            <a:pPr marL="458788" indent="-458788">
              <a:spcBef>
                <a:spcPts val="1200"/>
              </a:spcBef>
              <a:buClr>
                <a:srgbClr val="800000"/>
              </a:buClr>
              <a:buFont typeface="Wingdings" charset="0"/>
              <a:buBlip>
                <a:blip r:embed="rId4"/>
              </a:buBlip>
            </a:pPr>
            <a:r>
              <a:rPr lang="en-US" sz="2800" dirty="0" smtClean="0">
                <a:latin typeface="Arial" charset="0"/>
                <a:cs typeface="Arial" charset="0"/>
              </a:rPr>
              <a:t>What do people want and need?</a:t>
            </a:r>
          </a:p>
          <a:p>
            <a:pPr marL="733425" lvl="1" indent="-458788">
              <a:spcBef>
                <a:spcPts val="1200"/>
              </a:spcBef>
              <a:buClr>
                <a:srgbClr val="800000"/>
              </a:buClr>
              <a:buFont typeface="Wingdings" charset="0"/>
              <a:buBlip>
                <a:blip r:embed="rId4"/>
              </a:buBlip>
            </a:pPr>
            <a:r>
              <a:rPr lang="en-US" sz="2600" dirty="0" smtClean="0">
                <a:latin typeface="Arial" charset="0"/>
                <a:cs typeface="Arial" charset="0"/>
              </a:rPr>
              <a:t>Buying sunglasses</a:t>
            </a:r>
          </a:p>
          <a:p>
            <a:pPr marL="1006475" lvl="2" indent="-458788">
              <a:spcBef>
                <a:spcPts val="1200"/>
              </a:spcBef>
              <a:buClr>
                <a:srgbClr val="800000"/>
              </a:buClr>
              <a:buFont typeface="Wingdings" charset="0"/>
              <a:buBlip>
                <a:blip r:embed="rId4"/>
              </a:buBlip>
            </a:pPr>
            <a:r>
              <a:rPr lang="en-US" sz="2400" dirty="0" smtClean="0">
                <a:latin typeface="Arial" charset="0"/>
                <a:cs typeface="Arial" charset="0"/>
              </a:rPr>
              <a:t>How to buy them?</a:t>
            </a:r>
          </a:p>
          <a:p>
            <a:pPr marL="1006475" lvl="2" indent="-458788">
              <a:spcBef>
                <a:spcPts val="1200"/>
              </a:spcBef>
              <a:buClr>
                <a:srgbClr val="800000"/>
              </a:buClr>
              <a:buFont typeface="Wingdings" charset="0"/>
              <a:buBlip>
                <a:blip r:embed="rId4"/>
              </a:buBlip>
            </a:pPr>
            <a:r>
              <a:rPr lang="en-US" sz="2400" dirty="0" smtClean="0">
                <a:latin typeface="Arial" charset="0"/>
                <a:cs typeface="Arial" charset="0"/>
              </a:rPr>
              <a:t>What do you want and need?</a:t>
            </a:r>
          </a:p>
          <a:p>
            <a:pPr marL="1006475" lvl="2" indent="-458788">
              <a:spcBef>
                <a:spcPts val="1200"/>
              </a:spcBef>
              <a:buClr>
                <a:srgbClr val="800000"/>
              </a:buClr>
              <a:buFont typeface="Wingdings" charset="0"/>
              <a:buBlip>
                <a:blip r:embed="rId4"/>
              </a:buBlip>
            </a:pPr>
            <a:r>
              <a:rPr lang="en-US" sz="2400" dirty="0" smtClean="0">
                <a:latin typeface="Arial" charset="0"/>
                <a:cs typeface="Arial" charset="0"/>
              </a:rPr>
              <a:t>How many to try on?</a:t>
            </a:r>
          </a:p>
          <a:p>
            <a:pPr marL="1006475" lvl="2" indent="-458788">
              <a:spcBef>
                <a:spcPts val="1200"/>
              </a:spcBef>
              <a:buClr>
                <a:srgbClr val="800000"/>
              </a:buClr>
              <a:buFont typeface="Wingdings" charset="0"/>
              <a:buBlip>
                <a:blip r:embed="rId4"/>
              </a:buBlip>
            </a:pPr>
            <a:endParaRPr lang="en-US" sz="2400" dirty="0" smtClean="0">
              <a:latin typeface="Arial" charset="0"/>
              <a:cs typeface="Arial" charset="0"/>
            </a:endParaRPr>
          </a:p>
          <a:p>
            <a:pPr marL="458788" indent="-458788">
              <a:spcBef>
                <a:spcPts val="1200"/>
              </a:spcBef>
              <a:buClr>
                <a:srgbClr val="800000"/>
              </a:buClr>
              <a:buFont typeface="Wingdings" charset="0"/>
              <a:buBlip>
                <a:blip r:embed="rId4"/>
              </a:buBlip>
            </a:pPr>
            <a:endParaRPr lang="en-US" sz="2800" dirty="0">
              <a:latin typeface="Arial" charset="0"/>
              <a:cs typeface="Arial" charset="0"/>
            </a:endParaRPr>
          </a:p>
        </p:txBody>
      </p:sp>
      <p:sp>
        <p:nvSpPr>
          <p:cNvPr id="25604" name="Rectangle 7"/>
          <p:cNvSpPr>
            <a:spLocks noGrp="1" noChangeArrowheads="1"/>
          </p:cNvSpPr>
          <p:nvPr>
            <p:ph type="ftr" sz="quarter" idx="11"/>
          </p:nvPr>
        </p:nvSpPr>
        <p:spPr bwMode="auto">
          <a:xfrm>
            <a:off x="14288"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5605"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6" name="Picture 7" descr="EbD logo.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9" descr="ITEEA-194_295 logo.jpg"/>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57200" y="5105400"/>
            <a:ext cx="4953000" cy="1107996"/>
          </a:xfrm>
          <a:prstGeom prst="rect">
            <a:avLst/>
          </a:prstGeom>
          <a:noFill/>
        </p:spPr>
        <p:txBody>
          <a:bodyPr wrap="square" rtlCol="0">
            <a:spAutoFit/>
          </a:bodyPr>
          <a:lstStyle/>
          <a:p>
            <a:pPr marL="0" lvl="2"/>
            <a:r>
              <a:rPr lang="en-US" sz="2400" dirty="0" smtClean="0">
                <a:latin typeface="Arial" charset="0"/>
                <a:cs typeface="Arial" charset="0"/>
              </a:rPr>
              <a:t>How many decisions need to be made before you buy a pair?</a:t>
            </a:r>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Exploration</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419600" cy="4648200"/>
          </a:xfrm>
        </p:spPr>
        <p:txBody>
          <a:bodyPr wrap="square" numCol="1" anchor="t" anchorCtr="0" compatLnSpc="1">
            <a:prstTxWarp prst="textNoShape">
              <a:avLst/>
            </a:prstTxWarp>
          </a:bodyPr>
          <a:lstStyle/>
          <a:p>
            <a:pPr marL="458788" indent="-458788">
              <a:spcBef>
                <a:spcPts val="1200"/>
              </a:spcBef>
              <a:buClr>
                <a:srgbClr val="800000"/>
              </a:buClr>
              <a:buBlip>
                <a:blip r:embed="rId3"/>
              </a:buBlip>
            </a:pPr>
            <a:r>
              <a:rPr lang="en-US" sz="2800" dirty="0" smtClean="0">
                <a:latin typeface="Arial" charset="0"/>
                <a:cs typeface="Arial" charset="0"/>
              </a:rPr>
              <a:t>Balance between design </a:t>
            </a:r>
          </a:p>
          <a:p>
            <a:pPr marL="458788" indent="-458788">
              <a:spcBef>
                <a:spcPts val="1200"/>
              </a:spcBef>
              <a:buClr>
                <a:srgbClr val="800000"/>
              </a:buClr>
              <a:buBlip>
                <a:blip r:embed="rId3"/>
              </a:buBlip>
            </a:pPr>
            <a:r>
              <a:rPr lang="en-US" sz="2800" dirty="0" smtClean="0">
                <a:latin typeface="Arial" charset="0"/>
                <a:cs typeface="Arial" charset="0"/>
              </a:rPr>
              <a:t>Form vs. Function</a:t>
            </a:r>
          </a:p>
          <a:p>
            <a:pPr marL="458788" indent="-458788">
              <a:spcBef>
                <a:spcPts val="1200"/>
              </a:spcBef>
              <a:buClr>
                <a:srgbClr val="800000"/>
              </a:buClr>
              <a:buBlip>
                <a:blip r:embed="rId3"/>
              </a:buBlip>
            </a:pPr>
            <a:r>
              <a:rPr lang="en-US" sz="2800" dirty="0" smtClean="0">
                <a:latin typeface="Arial" charset="0"/>
                <a:cs typeface="Arial" charset="0"/>
              </a:rPr>
              <a:t>Designed with needs in mind</a:t>
            </a:r>
            <a:endParaRPr lang="en-US" sz="2800" dirty="0">
              <a:latin typeface="Arial" charset="0"/>
              <a:cs typeface="Arial" charset="0"/>
            </a:endParaRPr>
          </a:p>
        </p:txBody>
      </p:sp>
      <p:sp>
        <p:nvSpPr>
          <p:cNvPr id="27652" name="Rectangle 7"/>
          <p:cNvSpPr>
            <a:spLocks noGrp="1" noChangeArrowheads="1"/>
          </p:cNvSpPr>
          <p:nvPr>
            <p:ph type="ftr" sz="quarter" idx="11"/>
          </p:nvPr>
        </p:nvSpPr>
        <p:spPr bwMode="auto">
          <a:xfrm>
            <a:off x="0" y="6307138"/>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7653"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4"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6307138"/>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stretch>
            <a:fillRect/>
          </a:stretch>
        </p:blipFill>
        <p:spPr>
          <a:xfrm>
            <a:off x="4580606" y="2895600"/>
            <a:ext cx="3797343" cy="1905000"/>
          </a:xfrm>
          <a:prstGeom prst="rect">
            <a:avLst/>
          </a:prstGeom>
        </p:spPr>
      </p:pic>
      <p:sp>
        <p:nvSpPr>
          <p:cNvPr id="10" name="TextBox 9"/>
          <p:cNvSpPr txBox="1"/>
          <p:nvPr/>
        </p:nvSpPr>
        <p:spPr>
          <a:xfrm>
            <a:off x="5486400" y="4800600"/>
            <a:ext cx="3429000" cy="184666"/>
          </a:xfrm>
          <a:prstGeom prst="rect">
            <a:avLst/>
          </a:prstGeom>
          <a:noFill/>
        </p:spPr>
        <p:txBody>
          <a:bodyPr wrap="square" rtlCol="0">
            <a:spAutoFit/>
          </a:bodyPr>
          <a:lstStyle/>
          <a:p>
            <a:r>
              <a:rPr lang="en-US" sz="600" dirty="0" smtClean="0"/>
              <a:t>http://4vector.com/free-vector/remote-control-clip-art-116313</a:t>
            </a:r>
            <a:endParaRPr lang="en-US" sz="6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Exploration</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419600" cy="4648200"/>
          </a:xfrm>
        </p:spPr>
        <p:txBody>
          <a:bodyPr wrap="square" numCol="1" anchor="t" anchorCtr="0" compatLnSpc="1">
            <a:prstTxWarp prst="textNoShape">
              <a:avLst/>
            </a:prstTxWarp>
          </a:bodyPr>
          <a:lstStyle/>
          <a:p>
            <a:pPr marL="458788" indent="-458788">
              <a:spcBef>
                <a:spcPts val="1200"/>
              </a:spcBef>
              <a:buClr>
                <a:srgbClr val="800000"/>
              </a:buClr>
              <a:buBlip>
                <a:blip r:embed="rId3"/>
              </a:buBlip>
            </a:pPr>
            <a:r>
              <a:rPr lang="en-US" sz="2800" dirty="0" smtClean="0">
                <a:latin typeface="Arial" charset="0"/>
                <a:cs typeface="Arial" charset="0"/>
              </a:rPr>
              <a:t>Looking at reasons to change design</a:t>
            </a:r>
          </a:p>
          <a:p>
            <a:pPr marL="733425" lvl="1" indent="-458788">
              <a:spcBef>
                <a:spcPts val="1200"/>
              </a:spcBef>
              <a:buClr>
                <a:srgbClr val="800000"/>
              </a:buClr>
              <a:buBlip>
                <a:blip r:embed="rId3"/>
              </a:buBlip>
            </a:pPr>
            <a:r>
              <a:rPr lang="en-US" sz="2600" dirty="0" smtClean="0">
                <a:latin typeface="Arial" charset="0"/>
                <a:cs typeface="Arial" charset="0"/>
              </a:rPr>
              <a:t>Needs</a:t>
            </a:r>
          </a:p>
          <a:p>
            <a:pPr marL="733425" lvl="1" indent="-458788">
              <a:spcBef>
                <a:spcPts val="1200"/>
              </a:spcBef>
              <a:buClr>
                <a:srgbClr val="800000"/>
              </a:buClr>
              <a:buBlip>
                <a:blip r:embed="rId3"/>
              </a:buBlip>
            </a:pPr>
            <a:r>
              <a:rPr lang="en-US" sz="2600" dirty="0" smtClean="0">
                <a:latin typeface="Arial" charset="0"/>
                <a:cs typeface="Arial" charset="0"/>
              </a:rPr>
              <a:t>User</a:t>
            </a:r>
          </a:p>
          <a:p>
            <a:pPr marL="733425" lvl="1" indent="-458788">
              <a:spcBef>
                <a:spcPts val="1200"/>
              </a:spcBef>
              <a:buClr>
                <a:srgbClr val="800000"/>
              </a:buClr>
              <a:buBlip>
                <a:blip r:embed="rId3"/>
              </a:buBlip>
            </a:pPr>
            <a:r>
              <a:rPr lang="en-US" sz="2600" dirty="0" smtClean="0">
                <a:latin typeface="Arial" charset="0"/>
                <a:cs typeface="Arial" charset="0"/>
              </a:rPr>
              <a:t>Desires </a:t>
            </a:r>
            <a:endParaRPr lang="en-US" sz="2600" dirty="0">
              <a:latin typeface="Arial" charset="0"/>
              <a:cs typeface="Arial" charset="0"/>
            </a:endParaRPr>
          </a:p>
        </p:txBody>
      </p:sp>
      <p:sp>
        <p:nvSpPr>
          <p:cNvPr id="27652" name="Rectangle 7"/>
          <p:cNvSpPr>
            <a:spLocks noGrp="1" noChangeArrowheads="1"/>
          </p:cNvSpPr>
          <p:nvPr>
            <p:ph type="ftr" sz="quarter" idx="11"/>
          </p:nvPr>
        </p:nvSpPr>
        <p:spPr bwMode="auto">
          <a:xfrm>
            <a:off x="0" y="6307138"/>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7653"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4"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1400" y="6307138"/>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stretch>
            <a:fillRect/>
          </a:stretch>
        </p:blipFill>
        <p:spPr>
          <a:xfrm>
            <a:off x="4580606" y="2895600"/>
            <a:ext cx="3797343" cy="1905000"/>
          </a:xfrm>
          <a:prstGeom prst="rect">
            <a:avLst/>
          </a:prstGeom>
        </p:spPr>
      </p:pic>
      <p:sp>
        <p:nvSpPr>
          <p:cNvPr id="10" name="TextBox 9"/>
          <p:cNvSpPr txBox="1"/>
          <p:nvPr/>
        </p:nvSpPr>
        <p:spPr>
          <a:xfrm>
            <a:off x="5486400" y="4800600"/>
            <a:ext cx="3429000" cy="184666"/>
          </a:xfrm>
          <a:prstGeom prst="rect">
            <a:avLst/>
          </a:prstGeom>
          <a:noFill/>
        </p:spPr>
        <p:txBody>
          <a:bodyPr wrap="square" rtlCol="0">
            <a:spAutoFit/>
          </a:bodyPr>
          <a:lstStyle/>
          <a:p>
            <a:r>
              <a:rPr lang="en-US" sz="600" dirty="0" smtClean="0"/>
              <a:t>http://4vector.com/free-vector/remote-control-clip-art-116313</a:t>
            </a:r>
            <a:endParaRPr lang="en-US" sz="6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Flashlight Design</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304800" y="1676400"/>
            <a:ext cx="5867400" cy="4648200"/>
          </a:xfrm>
        </p:spPr>
        <p:txBody>
          <a:bodyPr wrap="square" numCol="1" anchor="t" anchorCtr="0" compatLnSpc="1">
            <a:prstTxWarp prst="textNoShape">
              <a:avLst/>
            </a:prstTxWarp>
            <a:normAutofit/>
          </a:bodyPr>
          <a:lstStyle/>
          <a:p>
            <a:pPr marL="458788" indent="-458788">
              <a:spcBef>
                <a:spcPts val="1200"/>
              </a:spcBef>
              <a:buClr>
                <a:srgbClr val="800000"/>
              </a:buClr>
              <a:buFont typeface="Wingdings" charset="0"/>
              <a:buBlip>
                <a:blip r:embed="rId3"/>
              </a:buBlip>
            </a:pPr>
            <a:r>
              <a:rPr lang="en-US" sz="2800" dirty="0" smtClean="0">
                <a:latin typeface="Arial" charset="0"/>
                <a:cs typeface="Arial" charset="0"/>
              </a:rPr>
              <a:t>In this activity you are going to examine another product that has undergone tremendous changes in form and function.  Your instructor has collected a variety of flashlights that range from very simple to very complex.  Before looking at these flashlights, gather into small teams of two or three and complete the tasks.</a:t>
            </a:r>
            <a:endParaRPr lang="en-US" sz="2800" dirty="0">
              <a:latin typeface="Arial" charset="0"/>
              <a:cs typeface="Arial" charset="0"/>
            </a:endParaRPr>
          </a:p>
        </p:txBody>
      </p:sp>
      <p:sp>
        <p:nvSpPr>
          <p:cNvPr id="29700"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9701"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9702"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Screen Shot 2014-06-29 at 1.png"/>
          <p:cNvPicPr>
            <a:picLocks noChangeAspect="1"/>
          </p:cNvPicPr>
          <p:nvPr/>
        </p:nvPicPr>
        <p:blipFill>
          <a:blip r:embed="rId6"/>
          <a:stretch>
            <a:fillRect/>
          </a:stretch>
        </p:blipFill>
        <p:spPr>
          <a:xfrm>
            <a:off x="5943600" y="1752600"/>
            <a:ext cx="2302275" cy="4400550"/>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rcRect r="20996"/>
          <a:stretch>
            <a:fillRect/>
          </a:stretch>
        </p:blipFill>
        <p:spPr>
          <a:xfrm>
            <a:off x="4648200" y="1828800"/>
            <a:ext cx="3733800" cy="3035300"/>
          </a:xfrm>
          <a:prstGeom prst="rect">
            <a:avLst/>
          </a:prstGeom>
        </p:spPr>
      </p:pic>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Function</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5181600" cy="5181600"/>
          </a:xfrm>
        </p:spPr>
        <p:txBody>
          <a:bodyPr wrap="square" numCol="1" anchor="t" anchorCtr="0" compatLnSpc="1">
            <a:prstTxWarp prst="textNoShape">
              <a:avLst/>
            </a:prstTxWarp>
            <a:normAutofit/>
          </a:bodyPr>
          <a:lstStyle/>
          <a:p>
            <a:pPr marL="458788" indent="-458788">
              <a:spcBef>
                <a:spcPts val="1200"/>
              </a:spcBef>
              <a:buClr>
                <a:srgbClr val="800000"/>
              </a:buClr>
              <a:buFont typeface="Wingdings" charset="0"/>
              <a:buBlip>
                <a:blip r:embed="rId4"/>
              </a:buBlip>
            </a:pPr>
            <a:r>
              <a:rPr lang="en-US" sz="2800" dirty="0" smtClean="0">
                <a:latin typeface="Arial" charset="0"/>
                <a:cs typeface="Arial" charset="0"/>
              </a:rPr>
              <a:t>The extent to which a device or process fulfills its intended purpose.  </a:t>
            </a:r>
          </a:p>
          <a:p>
            <a:pPr marL="733425" lvl="1" indent="-458788">
              <a:spcBef>
                <a:spcPts val="1200"/>
              </a:spcBef>
              <a:buClr>
                <a:srgbClr val="800000"/>
              </a:buClr>
              <a:buFont typeface="Wingdings" charset="0"/>
              <a:buBlip>
                <a:blip r:embed="rId4"/>
              </a:buBlip>
            </a:pPr>
            <a:r>
              <a:rPr lang="en-US" sz="2600" dirty="0" smtClean="0">
                <a:latin typeface="Arial" charset="0"/>
                <a:cs typeface="Arial" charset="0"/>
              </a:rPr>
              <a:t>For example, sunglasses come in a variety of different styles, but they must be able to block ultraviolet rays and fit a human face.</a:t>
            </a:r>
            <a:endParaRPr lang="en-US" sz="2600" dirty="0">
              <a:latin typeface="Arial" charset="0"/>
              <a:cs typeface="Arial" charset="0"/>
            </a:endParaRPr>
          </a:p>
        </p:txBody>
      </p:sp>
      <p:sp>
        <p:nvSpPr>
          <p:cNvPr id="35844"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dirty="0"/>
              <a:t>© 2014 International Technology and Engineering Educators Association</a:t>
            </a:r>
          </a:p>
          <a:p>
            <a:r>
              <a:rPr lang="en-US" sz="800" i="1" dirty="0"/>
              <a:t>    </a:t>
            </a:r>
            <a:r>
              <a:rPr lang="en-US" sz="800" b="1" dirty="0" err="1">
                <a:solidFill>
                  <a:srgbClr val="C00000"/>
                </a:solidFill>
              </a:rPr>
              <a:t>STEM</a:t>
            </a:r>
            <a:r>
              <a:rPr lang="en-US" sz="800" b="1" dirty="0" err="1">
                <a:sym typeface="Wingdings" charset="0"/>
              </a:rPr>
              <a:t></a:t>
            </a:r>
            <a:r>
              <a:rPr lang="en-US" sz="800" b="1" dirty="0" err="1">
                <a:solidFill>
                  <a:srgbClr val="009900"/>
                </a:solidFill>
              </a:rPr>
              <a:t>Center</a:t>
            </a:r>
            <a:r>
              <a:rPr lang="en-US" sz="800" b="1" dirty="0">
                <a:solidFill>
                  <a:srgbClr val="009900"/>
                </a:solidFill>
              </a:rPr>
              <a:t> for Teaching and Learning™</a:t>
            </a:r>
          </a:p>
          <a:p>
            <a:r>
              <a:rPr lang="en-US" sz="800" b="1" i="1" dirty="0">
                <a:solidFill>
                  <a:srgbClr val="0000FF"/>
                </a:solidFill>
              </a:rPr>
              <a:t>    Advanced Design Applications</a:t>
            </a:r>
          </a:p>
        </p:txBody>
      </p:sp>
      <p:sp>
        <p:nvSpPr>
          <p:cNvPr id="35845"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6" name="Picture 7" descr="EbD logo.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descr="ITEEA-194_295 logo.jpg"/>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stretch>
            <a:fillRect/>
          </a:stretch>
        </p:blipFill>
        <p:spPr>
          <a:xfrm>
            <a:off x="457200" y="4495800"/>
            <a:ext cx="2844800" cy="2133600"/>
          </a:xfrm>
          <a:prstGeom prst="rect">
            <a:avLst/>
          </a:prstGeom>
        </p:spPr>
      </p:pic>
      <p:pic>
        <p:nvPicPr>
          <p:cNvPr id="11" name="Picture 10"/>
          <p:cNvPicPr>
            <a:picLocks noChangeAspect="1"/>
          </p:cNvPicPr>
          <p:nvPr/>
        </p:nvPicPr>
        <p:blipFill>
          <a:blip r:embed="rId8"/>
          <a:stretch>
            <a:fillRect/>
          </a:stretch>
        </p:blipFill>
        <p:spPr>
          <a:xfrm>
            <a:off x="3505200" y="4876800"/>
            <a:ext cx="2946400" cy="2209800"/>
          </a:xfrm>
          <a:prstGeom prst="rect">
            <a:avLst/>
          </a:prstGeom>
        </p:spPr>
      </p:pic>
      <p:sp>
        <p:nvSpPr>
          <p:cNvPr id="12" name="TextBox 11"/>
          <p:cNvSpPr txBox="1"/>
          <p:nvPr/>
        </p:nvSpPr>
        <p:spPr>
          <a:xfrm>
            <a:off x="6400800" y="5029201"/>
            <a:ext cx="2286000" cy="184666"/>
          </a:xfrm>
          <a:prstGeom prst="rect">
            <a:avLst/>
          </a:prstGeom>
          <a:noFill/>
        </p:spPr>
        <p:txBody>
          <a:bodyPr wrap="square" rtlCol="0">
            <a:spAutoFit/>
          </a:bodyPr>
          <a:lstStyle/>
          <a:p>
            <a:r>
              <a:rPr lang="en-US" sz="600" dirty="0" smtClean="0"/>
              <a:t>http://</a:t>
            </a:r>
            <a:r>
              <a:rPr lang="en-US" sz="600" dirty="0" err="1" smtClean="0"/>
              <a:t>www.clipartbest.com</a:t>
            </a:r>
            <a:r>
              <a:rPr lang="en-US" sz="600" dirty="0" smtClean="0"/>
              <a:t>/sunglasses-clipart</a:t>
            </a:r>
            <a:endParaRPr lang="en-US" sz="6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Efficiency</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5181600" cy="5181600"/>
          </a:xfrm>
        </p:spPr>
        <p:txBody>
          <a:bodyPr wrap="square" numCol="1" anchor="t" anchorCtr="0" compatLnSpc="1">
            <a:prstTxWarp prst="textNoShape">
              <a:avLst/>
            </a:prstTxWarp>
            <a:normAutofit/>
          </a:bodyPr>
          <a:lstStyle/>
          <a:p>
            <a:pPr marL="458788" indent="-458788">
              <a:spcBef>
                <a:spcPts val="1200"/>
              </a:spcBef>
              <a:buClr>
                <a:srgbClr val="800000"/>
              </a:buClr>
              <a:buFont typeface="Wingdings" charset="0"/>
              <a:buBlip>
                <a:blip r:embed="rId3"/>
              </a:buBlip>
            </a:pPr>
            <a:r>
              <a:rPr lang="en-US" sz="2600" dirty="0" smtClean="0">
                <a:latin typeface="Arial" charset="0"/>
                <a:cs typeface="Arial" charset="0"/>
              </a:rPr>
              <a:t>Ability to accomplish a purpose or function with minimal resources (e.g., time, energy, effort).  For example, a portable music player should be able to maximize its power supply so that recharging is minimized.  Automation can also benefit the efficiency rating of almost any manufacturing process.</a:t>
            </a:r>
            <a:endParaRPr lang="en-US" sz="2600" dirty="0">
              <a:latin typeface="Arial" charset="0"/>
              <a:cs typeface="Arial" charset="0"/>
            </a:endParaRPr>
          </a:p>
        </p:txBody>
      </p:sp>
      <p:sp>
        <p:nvSpPr>
          <p:cNvPr id="35844"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dirty="0"/>
              <a:t>© 2014 International Technology and Engineering Educators Association</a:t>
            </a:r>
          </a:p>
          <a:p>
            <a:r>
              <a:rPr lang="en-US" sz="800" i="1" dirty="0"/>
              <a:t>    </a:t>
            </a:r>
            <a:r>
              <a:rPr lang="en-US" sz="800" b="1" dirty="0" err="1">
                <a:solidFill>
                  <a:srgbClr val="C00000"/>
                </a:solidFill>
              </a:rPr>
              <a:t>STEM</a:t>
            </a:r>
            <a:r>
              <a:rPr lang="en-US" sz="800" b="1" dirty="0" err="1">
                <a:sym typeface="Wingdings" charset="0"/>
              </a:rPr>
              <a:t></a:t>
            </a:r>
            <a:r>
              <a:rPr lang="en-US" sz="800" b="1" dirty="0" err="1">
                <a:solidFill>
                  <a:srgbClr val="009900"/>
                </a:solidFill>
              </a:rPr>
              <a:t>Center</a:t>
            </a:r>
            <a:r>
              <a:rPr lang="en-US" sz="800" b="1" dirty="0">
                <a:solidFill>
                  <a:srgbClr val="009900"/>
                </a:solidFill>
              </a:rPr>
              <a:t> for Teaching and Learning™</a:t>
            </a:r>
          </a:p>
          <a:p>
            <a:r>
              <a:rPr lang="en-US" sz="800" b="1" i="1" dirty="0">
                <a:solidFill>
                  <a:srgbClr val="0000FF"/>
                </a:solidFill>
              </a:rPr>
              <a:t>    Advanced Design Applications</a:t>
            </a:r>
          </a:p>
        </p:txBody>
      </p:sp>
      <p:sp>
        <p:nvSpPr>
          <p:cNvPr id="35845"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6"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a:stretch>
            <a:fillRect/>
          </a:stretch>
        </p:blipFill>
        <p:spPr>
          <a:xfrm>
            <a:off x="6248400" y="2590800"/>
            <a:ext cx="1990118" cy="2921000"/>
          </a:xfrm>
          <a:prstGeom prst="rect">
            <a:avLst/>
          </a:prstGeom>
        </p:spPr>
      </p:pic>
      <p:sp>
        <p:nvSpPr>
          <p:cNvPr id="15" name="TextBox 14"/>
          <p:cNvSpPr txBox="1"/>
          <p:nvPr/>
        </p:nvSpPr>
        <p:spPr>
          <a:xfrm>
            <a:off x="6172200" y="5562601"/>
            <a:ext cx="2209800" cy="184666"/>
          </a:xfrm>
          <a:prstGeom prst="rect">
            <a:avLst/>
          </a:prstGeom>
          <a:noFill/>
        </p:spPr>
        <p:txBody>
          <a:bodyPr wrap="square" rtlCol="0">
            <a:spAutoFit/>
          </a:bodyPr>
          <a:lstStyle/>
          <a:p>
            <a:r>
              <a:rPr lang="en-US" sz="600" dirty="0" smtClean="0"/>
              <a:t>http://www.clipartbest.com/clipart-9Tzr7p8TE</a:t>
            </a:r>
            <a:endParaRPr lang="en-US" sz="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MPj0442237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53200" y="2590800"/>
            <a:ext cx="1736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6274" name="Rectangle 2"/>
          <p:cNvSpPr>
            <a:spLocks noGrp="1" noChangeArrowheads="1"/>
          </p:cNvSpPr>
          <p:nvPr>
            <p:ph type="title"/>
          </p:nvPr>
        </p:nvSpPr>
        <p:spPr>
          <a:xfrm>
            <a:off x="1905000" y="304800"/>
            <a:ext cx="6705600" cy="665163"/>
          </a:xfrm>
        </p:spPr>
        <p:txBody>
          <a:bodyPr wrap="square" numCol="1" anchorCtr="0" compatLnSpc="1">
            <a:prstTxWarp prst="textNoShape">
              <a:avLst/>
            </a:prstTxWarp>
          </a:bodyPr>
          <a:lstStyle/>
          <a:p>
            <a:pPr algn="ctr"/>
            <a:r>
              <a:rPr lang="en-US" sz="3400" b="1">
                <a:solidFill>
                  <a:srgbClr val="33CC33"/>
                </a:solidFill>
                <a:effectLst>
                  <a:outerShdw blurRad="38100" dist="38100" dir="2700000" algn="tl">
                    <a:srgbClr val="DDDDDD"/>
                  </a:outerShdw>
                </a:effectLst>
                <a:latin typeface="Century Schoolbook" charset="0"/>
              </a:rPr>
              <a:t>The BIG Idea</a:t>
            </a:r>
          </a:p>
        </p:txBody>
      </p:sp>
      <p:sp>
        <p:nvSpPr>
          <p:cNvPr id="566275" name="Rectangle 3"/>
          <p:cNvSpPr>
            <a:spLocks noGrp="1" noChangeArrowheads="1"/>
          </p:cNvSpPr>
          <p:nvPr>
            <p:ph idx="1"/>
          </p:nvPr>
        </p:nvSpPr>
        <p:spPr>
          <a:xfrm>
            <a:off x="0" y="1392238"/>
            <a:ext cx="6477000" cy="4856162"/>
          </a:xfrm>
        </p:spPr>
        <p:txBody>
          <a:bodyPr>
            <a:normAutofit fontScale="85000" lnSpcReduction="10000"/>
          </a:bodyPr>
          <a:lstStyle/>
          <a:p>
            <a:pPr marL="182880" indent="-182880" fontAlgn="auto">
              <a:spcBef>
                <a:spcPts val="1200"/>
              </a:spcBef>
              <a:buClr>
                <a:srgbClr val="800000"/>
              </a:buClr>
              <a:buFont typeface="Wingdings" panose="05000000000000000000" pitchFamily="2" charset="2"/>
              <a:buChar char="Ø"/>
              <a:defRPr/>
            </a:pPr>
            <a:r>
              <a:rPr lang="en-US" sz="2800" b="1" dirty="0" smtClean="0">
                <a:latin typeface="Arial" pitchFamily="34" charset="0"/>
                <a:ea typeface="+mn-ea"/>
                <a:cs typeface="Arial" pitchFamily="34" charset="0"/>
              </a:rPr>
              <a:t> Big Idea:</a:t>
            </a:r>
            <a:r>
              <a:rPr lang="en-US" sz="2800" dirty="0" smtClean="0">
                <a:latin typeface="Arial" pitchFamily="34" charset="0"/>
                <a:ea typeface="+mn-ea"/>
                <a:cs typeface="Arial" pitchFamily="34" charset="0"/>
              </a:rPr>
              <a:t> </a:t>
            </a:r>
          </a:p>
          <a:p>
            <a:pPr marL="458788" indent="-458788" fontAlgn="auto">
              <a:spcBef>
                <a:spcPts val="1200"/>
              </a:spcBef>
              <a:buClr>
                <a:srgbClr val="800000"/>
              </a:buClr>
              <a:buNone/>
              <a:defRPr/>
            </a:pPr>
            <a:r>
              <a:rPr lang="en-US" sz="2800" dirty="0" smtClean="0">
                <a:latin typeface="Arial" pitchFamily="34" charset="0"/>
                <a:ea typeface="+mn-ea"/>
                <a:cs typeface="Arial" pitchFamily="34" charset="0"/>
              </a:rPr>
              <a:t> 	</a:t>
            </a:r>
            <a:r>
              <a:rPr lang="en-US" sz="2800" dirty="0" smtClean="0"/>
              <a:t>In this learning cycle, students will be focusing on applications of the engineering design model and a set of design principles that will guide their thinking as they solve technological problems.  Knowledge </a:t>
            </a:r>
            <a:r>
              <a:rPr lang="en-US" sz="2800" dirty="0"/>
              <a:t>of how manufacturing is shaped by </a:t>
            </a:r>
            <a:r>
              <a:rPr lang="en-US" sz="2800" dirty="0" smtClean="0"/>
              <a:t>these external factors </a:t>
            </a:r>
            <a:r>
              <a:rPr lang="en-US" sz="2800" dirty="0"/>
              <a:t>will be essential for student success in the Manufacturing Unit Learning Cycles, Preliminary and Primary Challenges of the Advanced Design Applications course. </a:t>
            </a:r>
            <a:endParaRPr lang="en-US" sz="2600" b="1" dirty="0" smtClean="0">
              <a:solidFill>
                <a:srgbClr val="33CC33"/>
              </a:solidFill>
              <a:effectLst>
                <a:outerShdw blurRad="38100" dist="38100" dir="2700000" algn="tl">
                  <a:srgbClr val="000000"/>
                </a:outerShdw>
              </a:effectLst>
              <a:latin typeface="Arial" pitchFamily="34" charset="0"/>
              <a:ea typeface="+mn-ea"/>
              <a:cs typeface="Arial" pitchFamily="34" charset="0"/>
            </a:endParaRPr>
          </a:p>
        </p:txBody>
      </p:sp>
      <p:sp>
        <p:nvSpPr>
          <p:cNvPr id="13317"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13318" name="Line 4"/>
          <p:cNvSpPr>
            <a:spLocks noChangeShapeType="1"/>
          </p:cNvSpPr>
          <p:nvPr/>
        </p:nvSpPr>
        <p:spPr bwMode="auto">
          <a:xfrm>
            <a:off x="304800" y="10668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19"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Aesthetics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5181600" cy="4724400"/>
          </a:xfrm>
        </p:spPr>
        <p:txBody>
          <a:bodyPr wrap="square" numCol="1" anchor="t" anchorCtr="0" compatLnSpc="1">
            <a:prstTxWarp prst="textNoShape">
              <a:avLst/>
            </a:prstTxWarp>
            <a:normAutofit fontScale="92500" lnSpcReduction="20000"/>
          </a:bodyPr>
          <a:lstStyle/>
          <a:p>
            <a:pPr marL="458788" indent="-458788">
              <a:spcBef>
                <a:spcPts val="1200"/>
              </a:spcBef>
              <a:buClr>
                <a:srgbClr val="800000"/>
              </a:buClr>
              <a:buFont typeface="Wingdings" charset="0"/>
              <a:buBlip>
                <a:blip r:embed="rId3"/>
              </a:buBlip>
            </a:pPr>
            <a:r>
              <a:rPr lang="en-US" sz="2600" dirty="0" smtClean="0">
                <a:latin typeface="Arial" charset="0"/>
                <a:cs typeface="Arial" charset="0"/>
              </a:rPr>
              <a:t>The concern here is for visual appeal.   Clothing designers compete to create the most attractive clothing that will appeal to consumers and fashion retailers.  </a:t>
            </a:r>
          </a:p>
          <a:p>
            <a:pPr marL="458788" indent="-458788">
              <a:spcBef>
                <a:spcPts val="1200"/>
              </a:spcBef>
              <a:buClr>
                <a:srgbClr val="800000"/>
              </a:buClr>
              <a:buFont typeface="Wingdings" charset="0"/>
              <a:buBlip>
                <a:blip r:embed="rId3"/>
              </a:buBlip>
            </a:pPr>
            <a:r>
              <a:rPr lang="en-US" sz="2600" dirty="0" smtClean="0">
                <a:latin typeface="Arial" charset="0"/>
                <a:cs typeface="Arial" charset="0"/>
              </a:rPr>
              <a:t>Aesthetics can even be important for facilities.  Small manufacturers that compete to supply a larger manufacturer with a component or product need to make sure their facilities are neat, clean, and well organized if they hope to attract business and retain employees.</a:t>
            </a:r>
            <a:endParaRPr lang="en-US" sz="2600" dirty="0">
              <a:latin typeface="Arial" charset="0"/>
              <a:cs typeface="Arial" charset="0"/>
            </a:endParaRPr>
          </a:p>
        </p:txBody>
      </p:sp>
      <p:sp>
        <p:nvSpPr>
          <p:cNvPr id="35844"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dirty="0"/>
              <a:t>© 2014 International Technology and Engineering Educators Association</a:t>
            </a:r>
          </a:p>
          <a:p>
            <a:r>
              <a:rPr lang="en-US" sz="800" i="1" dirty="0"/>
              <a:t>    </a:t>
            </a:r>
            <a:r>
              <a:rPr lang="en-US" sz="800" b="1" dirty="0" err="1">
                <a:solidFill>
                  <a:srgbClr val="C00000"/>
                </a:solidFill>
              </a:rPr>
              <a:t>STEM</a:t>
            </a:r>
            <a:r>
              <a:rPr lang="en-US" sz="800" b="1" dirty="0" err="1">
                <a:sym typeface="Wingdings" charset="0"/>
              </a:rPr>
              <a:t></a:t>
            </a:r>
            <a:r>
              <a:rPr lang="en-US" sz="800" b="1" dirty="0" err="1">
                <a:solidFill>
                  <a:srgbClr val="009900"/>
                </a:solidFill>
              </a:rPr>
              <a:t>Center</a:t>
            </a:r>
            <a:r>
              <a:rPr lang="en-US" sz="800" b="1" dirty="0">
                <a:solidFill>
                  <a:srgbClr val="009900"/>
                </a:solidFill>
              </a:rPr>
              <a:t> for Teaching and Learning™</a:t>
            </a:r>
          </a:p>
          <a:p>
            <a:r>
              <a:rPr lang="en-US" sz="800" b="1" i="1" dirty="0">
                <a:solidFill>
                  <a:srgbClr val="0000FF"/>
                </a:solidFill>
              </a:rPr>
              <a:t>    Advanced Design Applications</a:t>
            </a:r>
          </a:p>
        </p:txBody>
      </p:sp>
      <p:sp>
        <p:nvSpPr>
          <p:cNvPr id="35845"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6"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172200" y="5562601"/>
            <a:ext cx="2209800" cy="184666"/>
          </a:xfrm>
          <a:prstGeom prst="rect">
            <a:avLst/>
          </a:prstGeom>
          <a:noFill/>
        </p:spPr>
        <p:txBody>
          <a:bodyPr wrap="square" rtlCol="0">
            <a:spAutoFit/>
          </a:bodyPr>
          <a:lstStyle/>
          <a:p>
            <a:r>
              <a:rPr lang="en-US" sz="600" dirty="0" smtClean="0"/>
              <a:t>http://www.clipartbest.com/clipart-9Tzr7p8TE</a:t>
            </a:r>
            <a:endParaRPr lang="en-US" sz="600" dirty="0"/>
          </a:p>
        </p:txBody>
      </p:sp>
      <p:pic>
        <p:nvPicPr>
          <p:cNvPr id="10" name="Picture 9"/>
          <p:cNvPicPr>
            <a:picLocks noChangeAspect="1"/>
          </p:cNvPicPr>
          <p:nvPr/>
        </p:nvPicPr>
        <p:blipFill>
          <a:blip r:embed="rId6"/>
          <a:stretch>
            <a:fillRect/>
          </a:stretch>
        </p:blipFill>
        <p:spPr>
          <a:xfrm>
            <a:off x="5638800" y="1981200"/>
            <a:ext cx="2568913" cy="3155950"/>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Ergonomics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5181600" cy="4724400"/>
          </a:xfrm>
        </p:spPr>
        <p:txBody>
          <a:bodyPr wrap="square" numCol="1" anchor="t" anchorCtr="0" compatLnSpc="1">
            <a:prstTxWarp prst="textNoShape">
              <a:avLst/>
            </a:prstTxWarp>
            <a:normAutofit fontScale="92500" lnSpcReduction="20000"/>
          </a:bodyPr>
          <a:lstStyle/>
          <a:p>
            <a:pPr marL="458788" indent="-458788">
              <a:spcBef>
                <a:spcPts val="1200"/>
              </a:spcBef>
              <a:buClr>
                <a:srgbClr val="800000"/>
              </a:buClr>
              <a:buFont typeface="Wingdings" charset="0"/>
              <a:buBlip>
                <a:blip r:embed="rId3"/>
              </a:buBlip>
            </a:pPr>
            <a:r>
              <a:rPr lang="en-US" sz="2600" dirty="0" smtClean="0">
                <a:latin typeface="Arial" charset="0"/>
                <a:cs typeface="Arial" charset="0"/>
              </a:rPr>
              <a:t>The efficiency and safety of human in their working environments.  Ergonomics involve careful consideration of interactions between the human body and the physical world or between humans and the devices that they use.   </a:t>
            </a:r>
          </a:p>
          <a:p>
            <a:pPr marL="458788" indent="-458788">
              <a:spcBef>
                <a:spcPts val="1200"/>
              </a:spcBef>
              <a:buClr>
                <a:srgbClr val="800000"/>
              </a:buClr>
              <a:buFont typeface="Wingdings" charset="0"/>
              <a:buBlip>
                <a:blip r:embed="rId3"/>
              </a:buBlip>
            </a:pPr>
            <a:r>
              <a:rPr lang="en-US" sz="2600" dirty="0" smtClean="0">
                <a:latin typeface="Arial" charset="0"/>
                <a:cs typeface="Arial" charset="0"/>
              </a:rPr>
              <a:t>For example, the design of a chair should account for the natural curvature of the back.  When humans are involved with manufacturing, the operation of machines should be designed to minimize any unnecessary physical strain or tension.</a:t>
            </a:r>
            <a:endParaRPr lang="en-US" sz="2600" dirty="0">
              <a:latin typeface="Arial" charset="0"/>
              <a:cs typeface="Arial" charset="0"/>
            </a:endParaRPr>
          </a:p>
        </p:txBody>
      </p:sp>
      <p:sp>
        <p:nvSpPr>
          <p:cNvPr id="35844"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dirty="0"/>
              <a:t>© 2014 International Technology and Engineering Educators Association</a:t>
            </a:r>
          </a:p>
          <a:p>
            <a:r>
              <a:rPr lang="en-US" sz="800" i="1" dirty="0"/>
              <a:t>    </a:t>
            </a:r>
            <a:r>
              <a:rPr lang="en-US" sz="800" b="1" dirty="0" err="1">
                <a:solidFill>
                  <a:srgbClr val="C00000"/>
                </a:solidFill>
              </a:rPr>
              <a:t>STEM</a:t>
            </a:r>
            <a:r>
              <a:rPr lang="en-US" sz="800" b="1" dirty="0" err="1">
                <a:sym typeface="Wingdings" charset="0"/>
              </a:rPr>
              <a:t></a:t>
            </a:r>
            <a:r>
              <a:rPr lang="en-US" sz="800" b="1" dirty="0" err="1">
                <a:solidFill>
                  <a:srgbClr val="009900"/>
                </a:solidFill>
              </a:rPr>
              <a:t>Center</a:t>
            </a:r>
            <a:r>
              <a:rPr lang="en-US" sz="800" b="1" dirty="0">
                <a:solidFill>
                  <a:srgbClr val="009900"/>
                </a:solidFill>
              </a:rPr>
              <a:t> for Teaching and Learning™</a:t>
            </a:r>
          </a:p>
          <a:p>
            <a:r>
              <a:rPr lang="en-US" sz="800" b="1" i="1" dirty="0">
                <a:solidFill>
                  <a:srgbClr val="0000FF"/>
                </a:solidFill>
              </a:rPr>
              <a:t>    Advanced Design Applications</a:t>
            </a:r>
          </a:p>
        </p:txBody>
      </p:sp>
      <p:sp>
        <p:nvSpPr>
          <p:cNvPr id="35845"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6"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638800" y="5562601"/>
            <a:ext cx="2743200" cy="369332"/>
          </a:xfrm>
          <a:prstGeom prst="rect">
            <a:avLst/>
          </a:prstGeom>
          <a:noFill/>
        </p:spPr>
        <p:txBody>
          <a:bodyPr wrap="square" rtlCol="0">
            <a:spAutoFit/>
          </a:bodyPr>
          <a:lstStyle/>
          <a:p>
            <a:r>
              <a:rPr lang="en-US" sz="600" dirty="0" smtClean="0"/>
              <a:t>http://www.furnitureclipart.com/free_furniture_clipart/clip_art_illustration_of_a_black_office_chair_0071-0908-1917-4016.html</a:t>
            </a:r>
            <a:endParaRPr lang="en-US" sz="600" dirty="0"/>
          </a:p>
        </p:txBody>
      </p:sp>
      <p:pic>
        <p:nvPicPr>
          <p:cNvPr id="11" name="Picture 10"/>
          <p:cNvPicPr>
            <a:picLocks noChangeAspect="1"/>
          </p:cNvPicPr>
          <p:nvPr/>
        </p:nvPicPr>
        <p:blipFill>
          <a:blip r:embed="rId6"/>
          <a:stretch>
            <a:fillRect/>
          </a:stretch>
        </p:blipFill>
        <p:spPr>
          <a:xfrm>
            <a:off x="5715000" y="1676400"/>
            <a:ext cx="2400300" cy="381000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Anthropometrics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5181600" cy="4724400"/>
          </a:xfrm>
        </p:spPr>
        <p:txBody>
          <a:bodyPr wrap="square" numCol="1" anchor="t" anchorCtr="0" compatLnSpc="1">
            <a:prstTxWarp prst="textNoShape">
              <a:avLst/>
            </a:prstTxWarp>
            <a:normAutofit fontScale="92500" lnSpcReduction="10000"/>
          </a:bodyPr>
          <a:lstStyle/>
          <a:p>
            <a:pPr marL="458788" indent="-458788">
              <a:spcBef>
                <a:spcPts val="1200"/>
              </a:spcBef>
              <a:buClr>
                <a:srgbClr val="800000"/>
              </a:buClr>
              <a:buFont typeface="Wingdings" charset="0"/>
              <a:buBlip>
                <a:blip r:embed="rId3"/>
              </a:buBlip>
            </a:pPr>
            <a:r>
              <a:rPr lang="en-US" sz="2600" dirty="0" smtClean="0">
                <a:latin typeface="Arial" charset="0"/>
                <a:cs typeface="Arial" charset="0"/>
              </a:rPr>
              <a:t>Standards and requirements that allow the product to fit the human spectrum or condition.</a:t>
            </a:r>
          </a:p>
          <a:p>
            <a:pPr marL="458788" indent="-458788">
              <a:spcBef>
                <a:spcPts val="1200"/>
              </a:spcBef>
              <a:buClr>
                <a:srgbClr val="800000"/>
              </a:buClr>
              <a:buFont typeface="Wingdings" charset="0"/>
              <a:buBlip>
                <a:blip r:embed="rId3"/>
              </a:buBlip>
            </a:pPr>
            <a:r>
              <a:rPr lang="en-US" sz="2600" dirty="0" smtClean="0">
                <a:latin typeface="Arial" charset="0"/>
                <a:cs typeface="Arial" charset="0"/>
              </a:rPr>
              <a:t>A contemporary term that has applied to products and systems for a very long time. </a:t>
            </a:r>
          </a:p>
          <a:p>
            <a:pPr marL="458788" indent="-458788">
              <a:spcBef>
                <a:spcPts val="1200"/>
              </a:spcBef>
              <a:buClr>
                <a:srgbClr val="800000"/>
              </a:buClr>
              <a:buFont typeface="Wingdings" charset="0"/>
              <a:buBlip>
                <a:blip r:embed="rId3"/>
              </a:buBlip>
            </a:pPr>
            <a:r>
              <a:rPr lang="en-US" sz="2600" dirty="0" smtClean="0">
                <a:latin typeface="Arial" charset="0"/>
                <a:cs typeface="Arial" charset="0"/>
              </a:rPr>
              <a:t>For example, a baby crib must have specific widths between slats to ensure safety.</a:t>
            </a:r>
          </a:p>
          <a:p>
            <a:pPr marL="458788" indent="-458788">
              <a:spcBef>
                <a:spcPts val="1200"/>
              </a:spcBef>
              <a:buClr>
                <a:srgbClr val="800000"/>
              </a:buClr>
              <a:buFont typeface="Wingdings" charset="0"/>
              <a:buBlip>
                <a:blip r:embed="rId3"/>
              </a:buBlip>
            </a:pPr>
            <a:r>
              <a:rPr lang="en-US" sz="2600" dirty="0" smtClean="0">
                <a:latin typeface="Arial" charset="0"/>
                <a:cs typeface="Arial" charset="0"/>
              </a:rPr>
              <a:t>Specific requirements for products help to ensure safety, reliability, and in some cases quality.</a:t>
            </a:r>
          </a:p>
          <a:p>
            <a:pPr marL="458788" indent="-458788">
              <a:spcBef>
                <a:spcPts val="1200"/>
              </a:spcBef>
              <a:buClr>
                <a:srgbClr val="800000"/>
              </a:buClr>
              <a:buFont typeface="Wingdings" charset="0"/>
              <a:buBlip>
                <a:blip r:embed="rId3"/>
              </a:buBlip>
            </a:pPr>
            <a:endParaRPr lang="en-US" sz="2600" dirty="0">
              <a:latin typeface="Arial" charset="0"/>
              <a:cs typeface="Arial" charset="0"/>
            </a:endParaRPr>
          </a:p>
        </p:txBody>
      </p:sp>
      <p:sp>
        <p:nvSpPr>
          <p:cNvPr id="35844"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dirty="0"/>
              <a:t>© 2014 International Technology and Engineering Educators Association</a:t>
            </a:r>
          </a:p>
          <a:p>
            <a:r>
              <a:rPr lang="en-US" sz="800" i="1" dirty="0"/>
              <a:t>    </a:t>
            </a:r>
            <a:r>
              <a:rPr lang="en-US" sz="800" b="1" dirty="0" err="1">
                <a:solidFill>
                  <a:srgbClr val="C00000"/>
                </a:solidFill>
              </a:rPr>
              <a:t>STEM</a:t>
            </a:r>
            <a:r>
              <a:rPr lang="en-US" sz="800" b="1" dirty="0" err="1">
                <a:sym typeface="Wingdings" charset="0"/>
              </a:rPr>
              <a:t></a:t>
            </a:r>
            <a:r>
              <a:rPr lang="en-US" sz="800" b="1" dirty="0" err="1">
                <a:solidFill>
                  <a:srgbClr val="009900"/>
                </a:solidFill>
              </a:rPr>
              <a:t>Center</a:t>
            </a:r>
            <a:r>
              <a:rPr lang="en-US" sz="800" b="1" dirty="0">
                <a:solidFill>
                  <a:srgbClr val="009900"/>
                </a:solidFill>
              </a:rPr>
              <a:t> for Teaching and Learning™</a:t>
            </a:r>
          </a:p>
          <a:p>
            <a:r>
              <a:rPr lang="en-US" sz="800" b="1" i="1" dirty="0">
                <a:solidFill>
                  <a:srgbClr val="0000FF"/>
                </a:solidFill>
              </a:rPr>
              <a:t>    Advanced Design Applications</a:t>
            </a:r>
          </a:p>
        </p:txBody>
      </p:sp>
      <p:sp>
        <p:nvSpPr>
          <p:cNvPr id="35845"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6"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638800" y="5562601"/>
            <a:ext cx="2743200" cy="369332"/>
          </a:xfrm>
          <a:prstGeom prst="rect">
            <a:avLst/>
          </a:prstGeom>
          <a:noFill/>
        </p:spPr>
        <p:txBody>
          <a:bodyPr wrap="square" rtlCol="0">
            <a:spAutoFit/>
          </a:bodyPr>
          <a:lstStyle/>
          <a:p>
            <a:r>
              <a:rPr lang="en-US" sz="600" dirty="0" smtClean="0"/>
              <a:t>http://www.furnitureclipart.com/free_furniture_clipart/clip_art_illustration_of_a_black_office_chair_0071-0908-1917-4016.html</a:t>
            </a:r>
            <a:endParaRPr lang="en-US" sz="600" dirty="0"/>
          </a:p>
        </p:txBody>
      </p:sp>
      <p:pic>
        <p:nvPicPr>
          <p:cNvPr id="11" name="Picture 10"/>
          <p:cNvPicPr>
            <a:picLocks noChangeAspect="1"/>
          </p:cNvPicPr>
          <p:nvPr/>
        </p:nvPicPr>
        <p:blipFill>
          <a:blip r:embed="rId6"/>
          <a:stretch>
            <a:fillRect/>
          </a:stretch>
        </p:blipFill>
        <p:spPr>
          <a:xfrm>
            <a:off x="5715000" y="1676400"/>
            <a:ext cx="2400300" cy="38100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MPj0442237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53200" y="2590800"/>
            <a:ext cx="1736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6274" name="Rectangle 2"/>
          <p:cNvSpPr>
            <a:spLocks noGrp="1" noChangeArrowheads="1"/>
          </p:cNvSpPr>
          <p:nvPr>
            <p:ph type="title"/>
          </p:nvPr>
        </p:nvSpPr>
        <p:spPr>
          <a:xfrm>
            <a:off x="1905000" y="304800"/>
            <a:ext cx="6705600" cy="665163"/>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Objectives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0" y="1392238"/>
            <a:ext cx="6477000" cy="4856162"/>
          </a:xfrm>
        </p:spPr>
        <p:txBody>
          <a:bodyPr>
            <a:normAutofit lnSpcReduction="10000"/>
          </a:bodyPr>
          <a:lstStyle/>
          <a:p>
            <a:pPr marL="182880" indent="-182880" fontAlgn="auto">
              <a:spcBef>
                <a:spcPts val="1200"/>
              </a:spcBef>
              <a:buClr>
                <a:srgbClr val="800000"/>
              </a:buClr>
              <a:buFont typeface="Wingdings" panose="05000000000000000000" pitchFamily="2" charset="2"/>
              <a:buChar char="Ø"/>
              <a:defRPr/>
            </a:pPr>
            <a:r>
              <a:rPr lang="en-US" sz="2800" b="1" dirty="0" smtClean="0">
                <a:latin typeface="Arial" pitchFamily="34" charset="0"/>
                <a:ea typeface="+mn-ea"/>
                <a:cs typeface="Arial" pitchFamily="34" charset="0"/>
              </a:rPr>
              <a:t> </a:t>
            </a:r>
            <a:r>
              <a:rPr lang="en-US" sz="2800" b="1" dirty="0" smtClean="0">
                <a:latin typeface="+mj-lt"/>
                <a:ea typeface="+mn-ea"/>
                <a:cs typeface="Arial" pitchFamily="34" charset="0"/>
              </a:rPr>
              <a:t>After completing this learning cycle, you will be able to:</a:t>
            </a:r>
          </a:p>
          <a:p>
            <a:pPr marL="457517" lvl="1" indent="-182880" fontAlgn="auto">
              <a:spcBef>
                <a:spcPts val="1200"/>
              </a:spcBef>
              <a:buClr>
                <a:srgbClr val="800000"/>
              </a:buClr>
              <a:buFont typeface="Wingdings" panose="05000000000000000000" pitchFamily="2" charset="2"/>
              <a:buChar char="Ø"/>
              <a:defRPr/>
            </a:pPr>
            <a:r>
              <a:rPr lang="en-US" sz="2400" dirty="0" smtClean="0">
                <a:solidFill>
                  <a:srgbClr val="000000"/>
                </a:solidFill>
                <a:ea typeface="+mn-ea"/>
                <a:cs typeface="Arial" pitchFamily="34" charset="0"/>
              </a:rPr>
              <a:t>Generate a variable solution to a technological problem using a design model (the engineering design process).</a:t>
            </a:r>
          </a:p>
          <a:p>
            <a:pPr marL="457517" lvl="1" indent="-182880" fontAlgn="auto">
              <a:spcBef>
                <a:spcPts val="1200"/>
              </a:spcBef>
              <a:buClr>
                <a:srgbClr val="800000"/>
              </a:buClr>
              <a:buFont typeface="Wingdings" panose="05000000000000000000" pitchFamily="2" charset="2"/>
              <a:buChar char="Ø"/>
              <a:defRPr/>
            </a:pPr>
            <a:r>
              <a:rPr lang="en-US" sz="2400" dirty="0" smtClean="0">
                <a:solidFill>
                  <a:srgbClr val="000000"/>
                </a:solidFill>
                <a:ea typeface="+mn-ea"/>
                <a:cs typeface="Arial" pitchFamily="34" charset="0"/>
              </a:rPr>
              <a:t>Identify and change a set of characteristics within a design as they pertain to a set of design principles and apply those concepts to the development of a product and a system.  </a:t>
            </a:r>
          </a:p>
        </p:txBody>
      </p:sp>
      <p:sp>
        <p:nvSpPr>
          <p:cNvPr id="13317"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13318" name="Line 4"/>
          <p:cNvSpPr>
            <a:spLocks noChangeShapeType="1"/>
          </p:cNvSpPr>
          <p:nvPr/>
        </p:nvSpPr>
        <p:spPr bwMode="auto">
          <a:xfrm>
            <a:off x="304800" y="10668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19"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477838"/>
            <a:ext cx="6705600" cy="665162"/>
          </a:xfrm>
        </p:spPr>
        <p:txBody>
          <a:bodyPr wrap="square" numCol="1" anchorCtr="0" compatLnSpc="1">
            <a:prstTxWarp prst="textNoShape">
              <a:avLst/>
            </a:prstTxWarp>
          </a:bodyPr>
          <a:lstStyle/>
          <a:p>
            <a:pPr algn="ctr"/>
            <a:r>
              <a:rPr lang="en-US" sz="3400" b="1" dirty="0" smtClean="0">
                <a:solidFill>
                  <a:srgbClr val="33CC33"/>
                </a:solidFill>
                <a:effectLst>
                  <a:outerShdw blurRad="38100" dist="38100" dir="2700000" algn="tl">
                    <a:srgbClr val="DDDDDD"/>
                  </a:outerShdw>
                </a:effectLst>
                <a:latin typeface="Century Schoolbook" charset="0"/>
              </a:rPr>
              <a:t>The Stone Age</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228600" y="1295400"/>
            <a:ext cx="6172200" cy="4953000"/>
          </a:xfrm>
        </p:spPr>
        <p:txBody>
          <a:bodyPr>
            <a:normAutofit fontScale="92500" lnSpcReduction="20000"/>
          </a:bodyPr>
          <a:lstStyle/>
          <a:p>
            <a:pPr marL="458788" indent="-458788" fontAlgn="auto">
              <a:spcBef>
                <a:spcPts val="1200"/>
              </a:spcBef>
              <a:buClr>
                <a:srgbClr val="800000"/>
              </a:buClr>
              <a:buFont typeface="Wingdings" panose="05000000000000000000" pitchFamily="2" charset="2"/>
              <a:buBlip>
                <a:blip r:embed="rId3"/>
              </a:buBlip>
              <a:defRPr/>
            </a:pPr>
            <a:r>
              <a:rPr lang="en-US" sz="2800" dirty="0" smtClean="0">
                <a:latin typeface="Arial" pitchFamily="34" charset="0"/>
                <a:cs typeface="Arial" pitchFamily="34" charset="0"/>
              </a:rPr>
              <a:t>Require thinking and planning to produce</a:t>
            </a:r>
          </a:p>
          <a:p>
            <a:pPr marL="458788" indent="-458788" fontAlgn="auto">
              <a:spcBef>
                <a:spcPts val="1200"/>
              </a:spcBef>
              <a:buClr>
                <a:srgbClr val="800000"/>
              </a:buClr>
              <a:buFont typeface="Wingdings" panose="05000000000000000000" pitchFamily="2" charset="2"/>
              <a:buBlip>
                <a:blip r:embed="rId3"/>
              </a:buBlip>
              <a:defRPr/>
            </a:pPr>
            <a:r>
              <a:rPr lang="en-US" sz="2800" dirty="0" smtClean="0">
                <a:latin typeface="Arial" pitchFamily="34" charset="0"/>
                <a:cs typeface="Arial" pitchFamily="34" charset="0"/>
              </a:rPr>
              <a:t>Humans wants &amp; needs have influenced technological developments.</a:t>
            </a:r>
            <a:endParaRPr lang="en-US" sz="2800" dirty="0" smtClean="0">
              <a:latin typeface="Arial" pitchFamily="34" charset="0"/>
              <a:ea typeface="+mn-ea"/>
              <a:cs typeface="Arial" pitchFamily="34" charset="0"/>
            </a:endParaRPr>
          </a:p>
          <a:p>
            <a:pPr marL="458788" indent="-458788" fontAlgn="auto">
              <a:spcBef>
                <a:spcPts val="1200"/>
              </a:spcBef>
              <a:buClr>
                <a:srgbClr val="800000"/>
              </a:buClr>
              <a:buFont typeface="Wingdings" panose="05000000000000000000" pitchFamily="2" charset="2"/>
              <a:buBlip>
                <a:blip r:embed="rId3"/>
              </a:buBlip>
              <a:defRPr/>
            </a:pPr>
            <a:r>
              <a:rPr lang="en-US" sz="2800" dirty="0" smtClean="0">
                <a:latin typeface="Arial" pitchFamily="34" charset="0"/>
                <a:ea typeface="+mn-ea"/>
                <a:cs typeface="Arial" pitchFamily="34" charset="0"/>
              </a:rPr>
              <a:t>Products must adapt to meet societal needs</a:t>
            </a:r>
          </a:p>
          <a:p>
            <a:pPr marL="458788" indent="-458788" fontAlgn="auto">
              <a:spcBef>
                <a:spcPts val="1200"/>
              </a:spcBef>
              <a:buClr>
                <a:srgbClr val="800000"/>
              </a:buClr>
              <a:buFont typeface="Wingdings" panose="05000000000000000000" pitchFamily="2" charset="2"/>
              <a:buBlip>
                <a:blip r:embed="rId3"/>
              </a:buBlip>
              <a:defRPr/>
            </a:pPr>
            <a:r>
              <a:rPr lang="en-US" sz="2800" dirty="0" smtClean="0">
                <a:latin typeface="Arial" pitchFamily="34" charset="0"/>
                <a:ea typeface="+mn-ea"/>
                <a:cs typeface="Arial" pitchFamily="34" charset="0"/>
              </a:rPr>
              <a:t>Example:</a:t>
            </a:r>
          </a:p>
          <a:p>
            <a:pPr marL="896938" lvl="1" indent="-458788" fontAlgn="auto">
              <a:spcBef>
                <a:spcPts val="1200"/>
              </a:spcBef>
              <a:buClr>
                <a:srgbClr val="800000"/>
              </a:buClr>
              <a:buFont typeface="Wingdings" panose="05000000000000000000" pitchFamily="2" charset="2"/>
              <a:buBlip>
                <a:blip r:embed="rId3"/>
              </a:buBlip>
              <a:defRPr/>
            </a:pPr>
            <a:r>
              <a:rPr lang="en-US" dirty="0" smtClean="0">
                <a:solidFill>
                  <a:schemeClr val="tx1">
                    <a:lumMod val="85000"/>
                    <a:lumOff val="15000"/>
                  </a:schemeClr>
                </a:solidFill>
                <a:latin typeface="Arial" pitchFamily="34" charset="0"/>
                <a:ea typeface="+mn-ea"/>
                <a:cs typeface="Arial" pitchFamily="34" charset="0"/>
              </a:rPr>
              <a:t>Would you be willing to purchase the most advanced stereo produced in 1975? You probably would not be willing to buy a music player with an 8-track tape player. </a:t>
            </a:r>
            <a:endParaRPr lang="en-US" sz="2600" b="1" dirty="0" smtClean="0">
              <a:solidFill>
                <a:srgbClr val="33CC33"/>
              </a:solidFill>
              <a:effectLst>
                <a:outerShdw blurRad="38100" dist="38100" dir="2700000" algn="tl">
                  <a:srgbClr val="000000"/>
                </a:outerShdw>
              </a:effectLst>
              <a:latin typeface="Arial" pitchFamily="34" charset="0"/>
              <a:ea typeface="+mn-ea"/>
              <a:cs typeface="Arial" pitchFamily="34" charset="0"/>
            </a:endParaRPr>
          </a:p>
        </p:txBody>
      </p:sp>
      <p:sp>
        <p:nvSpPr>
          <p:cNvPr id="15364"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15365" name="Line 4"/>
          <p:cNvSpPr>
            <a:spLocks noChangeShapeType="1"/>
          </p:cNvSpPr>
          <p:nvPr/>
        </p:nvSpPr>
        <p:spPr bwMode="auto">
          <a:xfrm>
            <a:off x="304800" y="12192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5366"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Screen Shot 2014-06-27 at 11.32.28 AM.png"/>
          <p:cNvPicPr>
            <a:picLocks noChangeAspect="1"/>
          </p:cNvPicPr>
          <p:nvPr/>
        </p:nvPicPr>
        <p:blipFill>
          <a:blip r:embed="rId6"/>
          <a:stretch>
            <a:fillRect/>
          </a:stretch>
        </p:blipFill>
        <p:spPr>
          <a:xfrm rot="20569329">
            <a:off x="6400800" y="2057400"/>
            <a:ext cx="1710468" cy="347345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905000" y="554038"/>
            <a:ext cx="6705600" cy="665162"/>
          </a:xfrm>
        </p:spPr>
        <p:txBody>
          <a:bodyPr wrap="square" numCol="1" anchorCtr="0" compatLnSpc="1">
            <a:prstTxWarp prst="textNoShape">
              <a:avLst/>
            </a:prstTxWarp>
            <a:normAutofit fontScale="90000"/>
          </a:bodyPr>
          <a:lstStyle/>
          <a:p>
            <a:r>
              <a:rPr lang="en-US" sz="3400" b="1" dirty="0" smtClean="0">
                <a:solidFill>
                  <a:srgbClr val="33CC33"/>
                </a:solidFill>
                <a:effectLst>
                  <a:outerShdw blurRad="38100" dist="38100" dir="2700000" algn="tl">
                    <a:srgbClr val="DDDDDD"/>
                  </a:outerShdw>
                </a:effectLst>
                <a:latin typeface="Century Schoolbook" charset="0"/>
              </a:rPr>
              <a:t>The Engineering Design Process</a:t>
            </a:r>
            <a:endParaRPr lang="en-US" sz="3400" b="1" dirty="0">
              <a:solidFill>
                <a:srgbClr val="33CC33"/>
              </a:solidFill>
              <a:effectLst>
                <a:outerShdw blurRad="38100" dist="38100" dir="2700000" algn="tl">
                  <a:srgbClr val="DDDDDD"/>
                </a:outerShdw>
              </a:effectLst>
              <a:latin typeface="Century Schoolbook" charset="0"/>
            </a:endParaRPr>
          </a:p>
        </p:txBody>
      </p:sp>
      <p:pic>
        <p:nvPicPr>
          <p:cNvPr id="10" name="Content Placeholder 9" descr="Screen Shot 2014-06-27 at 11.40.10 AM.png"/>
          <p:cNvPicPr>
            <a:picLocks noGrp="1" noChangeAspect="1"/>
          </p:cNvPicPr>
          <p:nvPr>
            <p:ph idx="1"/>
          </p:nvPr>
        </p:nvPicPr>
        <p:blipFill>
          <a:blip r:embed="rId3"/>
          <a:srcRect l="-5688" r="-5688"/>
          <a:stretch>
            <a:fillRect/>
          </a:stretch>
        </p:blipFill>
        <p:spPr>
          <a:xfrm>
            <a:off x="914400" y="1600200"/>
            <a:ext cx="7045207" cy="4755211"/>
          </a:xfrm>
        </p:spPr>
      </p:pic>
      <p:sp>
        <p:nvSpPr>
          <p:cNvPr id="17412" name="Rectangle 7"/>
          <p:cNvSpPr>
            <a:spLocks noGrp="1" noChangeArrowheads="1"/>
          </p:cNvSpPr>
          <p:nvPr>
            <p:ph type="ftr" sz="quarter" idx="11"/>
          </p:nvPr>
        </p:nvSpPr>
        <p:spPr bwMode="auto">
          <a:xfrm>
            <a:off x="0" y="6324600"/>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17413"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7414"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81000" y="1371600"/>
            <a:ext cx="5105400" cy="4648200"/>
          </a:xfrm>
        </p:spPr>
        <p:txBody>
          <a:bodyPr wrap="square" numCol="1" anchor="t" anchorCtr="0" compatLnSpc="1">
            <a:prstTxWarp prst="textNoShape">
              <a:avLst/>
            </a:prstTxWarp>
          </a:bodyPr>
          <a:lstStyle/>
          <a:p>
            <a:pPr marL="458788" indent="-458788">
              <a:spcBef>
                <a:spcPts val="1200"/>
              </a:spcBef>
              <a:buClr>
                <a:srgbClr val="800000"/>
              </a:buClr>
              <a:buFont typeface="Wingdings" charset="0"/>
              <a:buBlip>
                <a:blip r:embed="rId3"/>
              </a:buBlip>
            </a:pPr>
            <a:r>
              <a:rPr lang="en-US" sz="2800" dirty="0" smtClean="0">
                <a:latin typeface="Arial" charset="0"/>
                <a:cs typeface="Arial" charset="0"/>
              </a:rPr>
              <a:t>Parameters</a:t>
            </a:r>
          </a:p>
          <a:p>
            <a:pPr marL="733425" lvl="1" indent="-458788">
              <a:spcBef>
                <a:spcPts val="1200"/>
              </a:spcBef>
              <a:buClr>
                <a:srgbClr val="800000"/>
              </a:buClr>
              <a:buFont typeface="Wingdings" charset="0"/>
              <a:buBlip>
                <a:blip r:embed="rId3"/>
              </a:buBlip>
            </a:pPr>
            <a:r>
              <a:rPr lang="en-US" sz="2600" dirty="0" smtClean="0">
                <a:latin typeface="Arial" charset="0"/>
                <a:cs typeface="Arial" charset="0"/>
              </a:rPr>
              <a:t>Guide solution vary from project to project</a:t>
            </a:r>
          </a:p>
          <a:p>
            <a:pPr marL="733425" lvl="1" indent="-458788">
              <a:spcBef>
                <a:spcPts val="1200"/>
              </a:spcBef>
              <a:buClr>
                <a:srgbClr val="800000"/>
              </a:buClr>
              <a:buFont typeface="Wingdings" charset="0"/>
              <a:buBlip>
                <a:blip r:embed="rId3"/>
              </a:buBlip>
            </a:pPr>
            <a:r>
              <a:rPr lang="en-US" sz="2600" dirty="0" smtClean="0">
                <a:latin typeface="Arial" charset="0"/>
                <a:cs typeface="Arial" charset="0"/>
              </a:rPr>
              <a:t>Technical abilities</a:t>
            </a:r>
          </a:p>
          <a:p>
            <a:pPr marL="733425" lvl="1" indent="-458788">
              <a:spcBef>
                <a:spcPts val="1200"/>
              </a:spcBef>
              <a:buClr>
                <a:srgbClr val="800000"/>
              </a:buClr>
              <a:buFont typeface="Wingdings" charset="0"/>
              <a:buBlip>
                <a:blip r:embed="rId3"/>
              </a:buBlip>
            </a:pPr>
            <a:r>
              <a:rPr lang="en-US" sz="2600" dirty="0" smtClean="0">
                <a:latin typeface="Arial" charset="0"/>
                <a:cs typeface="Arial" charset="0"/>
              </a:rPr>
              <a:t>Available resources</a:t>
            </a:r>
          </a:p>
          <a:p>
            <a:pPr marL="733425" lvl="1" indent="-458788">
              <a:spcBef>
                <a:spcPts val="1200"/>
              </a:spcBef>
              <a:buClr>
                <a:srgbClr val="800000"/>
              </a:buClr>
              <a:buFont typeface="Wingdings" charset="0"/>
              <a:buBlip>
                <a:blip r:embed="rId3"/>
              </a:buBlip>
            </a:pPr>
            <a:r>
              <a:rPr lang="en-US" sz="2600" dirty="0" smtClean="0">
                <a:latin typeface="Arial" charset="0"/>
                <a:cs typeface="Arial" charset="0"/>
              </a:rPr>
              <a:t>Judgments, rules, standards to be met</a:t>
            </a:r>
          </a:p>
          <a:p>
            <a:pPr marL="733425" lvl="1" indent="-458788">
              <a:spcBef>
                <a:spcPts val="1200"/>
              </a:spcBef>
              <a:buClr>
                <a:srgbClr val="800000"/>
              </a:buClr>
              <a:buFont typeface="Wingdings" charset="0"/>
              <a:buBlip>
                <a:blip r:embed="rId3"/>
              </a:buBlip>
            </a:pPr>
            <a:endParaRPr lang="en-US" sz="2600" dirty="0">
              <a:latin typeface="Arial" charset="0"/>
              <a:cs typeface="Arial" charset="0"/>
            </a:endParaRPr>
          </a:p>
        </p:txBody>
      </p:sp>
      <p:sp>
        <p:nvSpPr>
          <p:cNvPr id="19459" name="Rectangle 7"/>
          <p:cNvSpPr>
            <a:spLocks noGrp="1" noChangeArrowheads="1"/>
          </p:cNvSpPr>
          <p:nvPr>
            <p:ph type="ftr" sz="quarter" idx="11"/>
          </p:nvPr>
        </p:nvSpPr>
        <p:spPr bwMode="auto">
          <a:xfrm>
            <a:off x="0" y="632777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19460"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9461" name="Picture 7" descr="EbD logo.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9" descr="ITEEA-194_295 logo.jpg"/>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64413" y="6324600"/>
            <a:ext cx="1066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1371600" y="554038"/>
            <a:ext cx="7239000" cy="665162"/>
          </a:xfrm>
          <a:prstGeom prst="rect">
            <a:avLst/>
          </a:prstGeom>
          <a:noFill/>
          <a:ln w="9525">
            <a:noFill/>
            <a:miter lim="800000"/>
            <a:headEnd/>
            <a:tailEnd/>
          </a:ln>
        </p:spPr>
        <p:txBody>
          <a:bodyPr anchor="b"/>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pPr algn="ctr"/>
            <a:r>
              <a:rPr lang="en-US" sz="3100" b="1" dirty="0" smtClean="0">
                <a:solidFill>
                  <a:srgbClr val="33CC33"/>
                </a:solidFill>
                <a:effectLst>
                  <a:outerShdw blurRad="38100" dist="38100" dir="2700000" algn="tl">
                    <a:srgbClr val="DDDDDD"/>
                  </a:outerShdw>
                </a:effectLst>
                <a:latin typeface="Century Schoolbook" charset="0"/>
              </a:rPr>
              <a:t>The Engineering Design Process</a:t>
            </a:r>
            <a:endParaRPr lang="en-US" sz="3100" b="1" dirty="0">
              <a:solidFill>
                <a:srgbClr val="33CC33"/>
              </a:solidFill>
              <a:effectLst>
                <a:outerShdw blurRad="38100" dist="38100" dir="2700000" algn="tl">
                  <a:srgbClr val="DDDDDD"/>
                </a:outerShdw>
              </a:effectLst>
              <a:latin typeface="Century Schoolbook" charset="0"/>
            </a:endParaRPr>
          </a:p>
        </p:txBody>
      </p:sp>
      <p:pic>
        <p:nvPicPr>
          <p:cNvPr id="10" name="Picture 9" descr="Screen Shot 2014-06-27 at 11.49.06 AM.png"/>
          <p:cNvPicPr>
            <a:picLocks noChangeAspect="1"/>
          </p:cNvPicPr>
          <p:nvPr/>
        </p:nvPicPr>
        <p:blipFill>
          <a:blip r:embed="rId6"/>
          <a:srcRect l="4887"/>
          <a:stretch>
            <a:fillRect/>
          </a:stretch>
        </p:blipFill>
        <p:spPr>
          <a:xfrm>
            <a:off x="5105400" y="2362200"/>
            <a:ext cx="4267200" cy="2926321"/>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524000" y="533400"/>
            <a:ext cx="6705600" cy="665162"/>
          </a:xfrm>
        </p:spPr>
        <p:txBody>
          <a:bodyPr wrap="square" numCol="1" anchorCtr="0" compatLnSpc="1">
            <a:prstTxWarp prst="textNoShape">
              <a:avLst/>
            </a:prstTxWarp>
            <a:normAutofit fontScale="90000"/>
          </a:bodyPr>
          <a:lstStyle/>
          <a:p>
            <a:r>
              <a:rPr lang="en-US" sz="3400" b="1" dirty="0" smtClean="0">
                <a:solidFill>
                  <a:srgbClr val="33CC33"/>
                </a:solidFill>
                <a:effectLst>
                  <a:outerShdw blurRad="38100" dist="38100" dir="2700000" algn="tl">
                    <a:srgbClr val="DDDDDD"/>
                  </a:outerShdw>
                </a:effectLst>
                <a:latin typeface="Century Schoolbook" charset="0"/>
              </a:rPr>
              <a:t>The Engineering Design Process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724400" cy="4724400"/>
          </a:xfrm>
        </p:spPr>
        <p:txBody>
          <a:bodyPr wrap="square" numCol="1" anchor="t" anchorCtr="0" compatLnSpc="1">
            <a:prstTxWarp prst="textNoShape">
              <a:avLst/>
            </a:prstTxWarp>
            <a:normAutofit/>
          </a:bodyPr>
          <a:lstStyle/>
          <a:p>
            <a:r>
              <a:rPr lang="en-US" sz="2800" dirty="0" smtClean="0"/>
              <a:t>Brainstorming</a:t>
            </a:r>
          </a:p>
          <a:p>
            <a:pPr lvl="1"/>
            <a:r>
              <a:rPr lang="en-US" sz="2200" dirty="0" smtClean="0">
                <a:solidFill>
                  <a:schemeClr val="tx1"/>
                </a:solidFill>
                <a:effectLst>
                  <a:outerShdw blurRad="38100" dist="38100" dir="2700000" algn="tl">
                    <a:srgbClr val="DDDDDD"/>
                  </a:outerShdw>
                </a:effectLst>
                <a:cs typeface="Arial" charset="0"/>
              </a:rPr>
              <a:t>Different solutions developed</a:t>
            </a:r>
          </a:p>
          <a:p>
            <a:pPr lvl="1"/>
            <a:r>
              <a:rPr lang="en-US" sz="2200" dirty="0" smtClean="0">
                <a:solidFill>
                  <a:schemeClr val="tx1"/>
                </a:solidFill>
                <a:effectLst>
                  <a:outerShdw blurRad="38100" dist="38100" dir="2700000" algn="tl">
                    <a:srgbClr val="DDDDDD"/>
                  </a:outerShdw>
                </a:effectLst>
                <a:cs typeface="Arial" charset="0"/>
              </a:rPr>
              <a:t>Varied characteristics </a:t>
            </a:r>
          </a:p>
          <a:p>
            <a:pPr lvl="1"/>
            <a:r>
              <a:rPr lang="en-US" sz="2200" dirty="0" smtClean="0">
                <a:solidFill>
                  <a:schemeClr val="tx1"/>
                </a:solidFill>
                <a:effectLst>
                  <a:outerShdw blurRad="38100" dist="38100" dir="2700000" algn="tl">
                    <a:srgbClr val="DDDDDD"/>
                  </a:outerShdw>
                </a:effectLst>
                <a:cs typeface="Arial" charset="0"/>
              </a:rPr>
              <a:t>Write every idea down</a:t>
            </a:r>
          </a:p>
          <a:p>
            <a:pPr lvl="1">
              <a:buNone/>
            </a:pPr>
            <a:endParaRPr lang="en-US" sz="2200" dirty="0" smtClean="0">
              <a:solidFill>
                <a:schemeClr val="tx1"/>
              </a:solidFill>
              <a:effectLst>
                <a:outerShdw blurRad="38100" dist="38100" dir="2700000" algn="tl">
                  <a:srgbClr val="DDDDDD"/>
                </a:outerShdw>
              </a:effectLst>
              <a:cs typeface="Arial" charset="0"/>
            </a:endParaRPr>
          </a:p>
          <a:p>
            <a:pPr lvl="1"/>
            <a:r>
              <a:rPr lang="en-US" sz="2800" dirty="0" smtClean="0"/>
              <a:t>Research Ideas/Explore Possibilities</a:t>
            </a:r>
          </a:p>
          <a:p>
            <a:pPr lvl="2"/>
            <a:r>
              <a:rPr lang="en-US" sz="2200" dirty="0" smtClean="0"/>
              <a:t>See if ideas already developed	</a:t>
            </a:r>
          </a:p>
          <a:p>
            <a:pPr lvl="2"/>
            <a:r>
              <a:rPr lang="en-US" sz="2200" dirty="0" smtClean="0"/>
              <a:t>Find what other solutions exist for problem.</a:t>
            </a:r>
          </a:p>
        </p:txBody>
      </p:sp>
      <p:sp>
        <p:nvSpPr>
          <p:cNvPr id="21508"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1509"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0" name="Picture 7" descr="EbD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9" descr="ITEEA-194_295 logo.jp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creen Shot 2014-06-27 at 11.40.10 AM.png"/>
          <p:cNvPicPr>
            <a:picLocks noChangeAspect="1"/>
          </p:cNvPicPr>
          <p:nvPr/>
        </p:nvPicPr>
        <p:blipFill>
          <a:blip r:embed="rId5"/>
          <a:stretch>
            <a:fillRect/>
          </a:stretch>
        </p:blipFill>
        <p:spPr>
          <a:xfrm>
            <a:off x="5190739" y="1905000"/>
            <a:ext cx="3953261" cy="29718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524000" y="533400"/>
            <a:ext cx="6705600" cy="665162"/>
          </a:xfrm>
        </p:spPr>
        <p:txBody>
          <a:bodyPr wrap="square" numCol="1" anchorCtr="0" compatLnSpc="1">
            <a:prstTxWarp prst="textNoShape">
              <a:avLst/>
            </a:prstTxWarp>
            <a:normAutofit fontScale="90000"/>
          </a:bodyPr>
          <a:lstStyle/>
          <a:p>
            <a:r>
              <a:rPr lang="en-US" sz="3400" b="1" dirty="0" smtClean="0">
                <a:solidFill>
                  <a:srgbClr val="33CC33"/>
                </a:solidFill>
                <a:effectLst>
                  <a:outerShdw blurRad="38100" dist="38100" dir="2700000" algn="tl">
                    <a:srgbClr val="DDDDDD"/>
                  </a:outerShdw>
                </a:effectLst>
                <a:latin typeface="Century Schoolbook" charset="0"/>
              </a:rPr>
              <a:t>The Engineering Design Process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724400" cy="4724400"/>
          </a:xfrm>
        </p:spPr>
        <p:txBody>
          <a:bodyPr wrap="square" numCol="1" anchor="t" anchorCtr="0" compatLnSpc="1">
            <a:prstTxWarp prst="textNoShape">
              <a:avLst/>
            </a:prstTxWarp>
            <a:normAutofit/>
          </a:bodyPr>
          <a:lstStyle/>
          <a:p>
            <a:r>
              <a:rPr lang="en-US" sz="2800" dirty="0" smtClean="0"/>
              <a:t>Consider Alternative Solutions</a:t>
            </a:r>
          </a:p>
          <a:p>
            <a:pPr lvl="1"/>
            <a:r>
              <a:rPr lang="en-US" sz="2200" dirty="0" smtClean="0">
                <a:solidFill>
                  <a:schemeClr val="tx1"/>
                </a:solidFill>
                <a:effectLst>
                  <a:outerShdw blurRad="38100" dist="38100" dir="2700000" algn="tl">
                    <a:srgbClr val="DDDDDD"/>
                  </a:outerShdw>
                </a:effectLst>
                <a:cs typeface="Arial" charset="0"/>
              </a:rPr>
              <a:t>Review research </a:t>
            </a:r>
          </a:p>
          <a:p>
            <a:pPr lvl="1"/>
            <a:r>
              <a:rPr lang="en-US" sz="2200" dirty="0" smtClean="0">
                <a:solidFill>
                  <a:schemeClr val="tx1"/>
                </a:solidFill>
                <a:effectLst>
                  <a:outerShdw blurRad="38100" dist="38100" dir="2700000" algn="tl">
                    <a:srgbClr val="DDDDDD"/>
                  </a:outerShdw>
                </a:effectLst>
                <a:cs typeface="Arial" charset="0"/>
              </a:rPr>
              <a:t>Determine if alternate solutions work better</a:t>
            </a:r>
          </a:p>
          <a:p>
            <a:pPr lvl="1">
              <a:buNone/>
            </a:pPr>
            <a:endParaRPr lang="en-US" sz="2200" dirty="0" smtClean="0">
              <a:solidFill>
                <a:schemeClr val="tx1"/>
              </a:solidFill>
              <a:effectLst>
                <a:outerShdw blurRad="38100" dist="38100" dir="2700000" algn="tl">
                  <a:srgbClr val="DDDDDD"/>
                </a:outerShdw>
              </a:effectLst>
              <a:cs typeface="Arial" charset="0"/>
            </a:endParaRPr>
          </a:p>
          <a:p>
            <a:pPr lvl="1"/>
            <a:r>
              <a:rPr lang="en-US" sz="2800" dirty="0" smtClean="0"/>
              <a:t>Select An Approach</a:t>
            </a:r>
          </a:p>
          <a:p>
            <a:pPr lvl="2"/>
            <a:r>
              <a:rPr lang="en-US" sz="2200" dirty="0" smtClean="0"/>
              <a:t>Make a decision based on criteria and constraints</a:t>
            </a:r>
          </a:p>
          <a:p>
            <a:pPr lvl="2"/>
            <a:r>
              <a:rPr lang="en-US" sz="2200" dirty="0" smtClean="0"/>
              <a:t>Must best meet the problem</a:t>
            </a:r>
          </a:p>
        </p:txBody>
      </p:sp>
      <p:sp>
        <p:nvSpPr>
          <p:cNvPr id="21508"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1509"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0" name="Picture 7" descr="EbD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9" descr="ITEEA-194_295 logo.jp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creen Shot 2014-06-27 at 11.40.10 AM.png"/>
          <p:cNvPicPr>
            <a:picLocks noChangeAspect="1"/>
          </p:cNvPicPr>
          <p:nvPr/>
        </p:nvPicPr>
        <p:blipFill>
          <a:blip r:embed="rId5"/>
          <a:stretch>
            <a:fillRect/>
          </a:stretch>
        </p:blipFill>
        <p:spPr>
          <a:xfrm>
            <a:off x="5190739" y="1905000"/>
            <a:ext cx="3953261" cy="297180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524000" y="533400"/>
            <a:ext cx="6705600" cy="665162"/>
          </a:xfrm>
        </p:spPr>
        <p:txBody>
          <a:bodyPr wrap="square" numCol="1" anchorCtr="0" compatLnSpc="1">
            <a:prstTxWarp prst="textNoShape">
              <a:avLst/>
            </a:prstTxWarp>
            <a:normAutofit fontScale="90000"/>
          </a:bodyPr>
          <a:lstStyle/>
          <a:p>
            <a:r>
              <a:rPr lang="en-US" sz="3400" b="1" dirty="0" smtClean="0">
                <a:solidFill>
                  <a:srgbClr val="33CC33"/>
                </a:solidFill>
                <a:effectLst>
                  <a:outerShdw blurRad="38100" dist="38100" dir="2700000" algn="tl">
                    <a:srgbClr val="DDDDDD"/>
                  </a:outerShdw>
                </a:effectLst>
                <a:latin typeface="Century Schoolbook" charset="0"/>
              </a:rPr>
              <a:t>The Engineering Design Process</a:t>
            </a:r>
            <a:endParaRPr lang="en-US" sz="3400" b="1" dirty="0">
              <a:solidFill>
                <a:srgbClr val="33CC33"/>
              </a:solidFill>
              <a:effectLst>
                <a:outerShdw blurRad="38100" dist="38100" dir="2700000" algn="tl">
                  <a:srgbClr val="DDDDDD"/>
                </a:outerShdw>
              </a:effectLst>
              <a:latin typeface="Century Schoolbook" charset="0"/>
            </a:endParaRPr>
          </a:p>
        </p:txBody>
      </p:sp>
      <p:sp>
        <p:nvSpPr>
          <p:cNvPr id="566275" name="Rectangle 3"/>
          <p:cNvSpPr>
            <a:spLocks noGrp="1" noChangeArrowheads="1"/>
          </p:cNvSpPr>
          <p:nvPr>
            <p:ph idx="1"/>
          </p:nvPr>
        </p:nvSpPr>
        <p:spPr>
          <a:xfrm>
            <a:off x="457200" y="1524000"/>
            <a:ext cx="4724400" cy="4724400"/>
          </a:xfrm>
        </p:spPr>
        <p:txBody>
          <a:bodyPr wrap="square" numCol="1" anchor="t" anchorCtr="0" compatLnSpc="1">
            <a:prstTxWarp prst="textNoShape">
              <a:avLst/>
            </a:prstTxWarp>
            <a:normAutofit/>
          </a:bodyPr>
          <a:lstStyle/>
          <a:p>
            <a:r>
              <a:rPr lang="en-US" sz="2800" dirty="0" smtClean="0"/>
              <a:t>Develop Written Design Proposal</a:t>
            </a:r>
          </a:p>
          <a:p>
            <a:pPr lvl="1"/>
            <a:r>
              <a:rPr lang="en-US" sz="2200" dirty="0" smtClean="0">
                <a:solidFill>
                  <a:schemeClr val="tx1"/>
                </a:solidFill>
                <a:effectLst>
                  <a:outerShdw blurRad="38100" dist="38100" dir="2700000" algn="tl">
                    <a:srgbClr val="DDDDDD"/>
                  </a:outerShdw>
                </a:effectLst>
                <a:cs typeface="Arial" charset="0"/>
              </a:rPr>
              <a:t>Justify why the chosen proposal best meets the needs of problem</a:t>
            </a:r>
          </a:p>
          <a:p>
            <a:pPr lvl="1"/>
            <a:r>
              <a:rPr lang="en-US" sz="2200" dirty="0" smtClean="0">
                <a:solidFill>
                  <a:schemeClr val="tx1"/>
                </a:solidFill>
                <a:effectLst>
                  <a:outerShdw blurRad="38100" dist="38100" dir="2700000" algn="tl">
                    <a:srgbClr val="DDDDDD"/>
                  </a:outerShdw>
                </a:effectLst>
                <a:cs typeface="Arial" charset="0"/>
              </a:rPr>
              <a:t>Make sketches to show possible solution</a:t>
            </a:r>
          </a:p>
          <a:p>
            <a:pPr lvl="1">
              <a:buNone/>
            </a:pPr>
            <a:endParaRPr lang="en-US" sz="2200" dirty="0" smtClean="0">
              <a:solidFill>
                <a:schemeClr val="tx1"/>
              </a:solidFill>
              <a:effectLst>
                <a:outerShdw blurRad="38100" dist="38100" dir="2700000" algn="tl">
                  <a:srgbClr val="DDDDDD"/>
                </a:outerShdw>
              </a:effectLst>
              <a:cs typeface="Arial" charset="0"/>
            </a:endParaRPr>
          </a:p>
          <a:p>
            <a:pPr lvl="1"/>
            <a:r>
              <a:rPr lang="en-US" sz="2800" dirty="0" smtClean="0"/>
              <a:t>Make a Model or Prototype</a:t>
            </a:r>
          </a:p>
          <a:p>
            <a:pPr lvl="2"/>
            <a:r>
              <a:rPr lang="en-US" sz="2200" dirty="0" smtClean="0"/>
              <a:t>Use to communicate ideas</a:t>
            </a:r>
          </a:p>
          <a:p>
            <a:pPr lvl="2"/>
            <a:r>
              <a:rPr lang="en-US" sz="2200" dirty="0" smtClean="0"/>
              <a:t>Construct from drawings</a:t>
            </a:r>
          </a:p>
          <a:p>
            <a:pPr lvl="2"/>
            <a:endParaRPr lang="en-US" sz="2200" dirty="0" smtClean="0"/>
          </a:p>
        </p:txBody>
      </p:sp>
      <p:sp>
        <p:nvSpPr>
          <p:cNvPr id="21508" name="Rectangle 7"/>
          <p:cNvSpPr>
            <a:spLocks noGrp="1" noChangeArrowheads="1"/>
          </p:cNvSpPr>
          <p:nvPr>
            <p:ph type="ftr" sz="quarter" idx="11"/>
          </p:nvPr>
        </p:nvSpPr>
        <p:spPr bwMode="auto">
          <a:xfrm>
            <a:off x="0" y="6321425"/>
            <a:ext cx="441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ea typeface="ＭＳ Ｐゴシック" charset="0"/>
              </a:defRPr>
            </a:lvl1pPr>
            <a:lvl2pPr marL="742950" indent="-285750">
              <a:defRPr>
                <a:solidFill>
                  <a:schemeClr val="tx1"/>
                </a:solidFill>
                <a:latin typeface="Verdana" charset="0"/>
                <a:ea typeface="ＭＳ Ｐゴシック" charset="0"/>
              </a:defRPr>
            </a:lvl2pPr>
            <a:lvl3pPr marL="1143000" indent="-228600">
              <a:defRPr>
                <a:solidFill>
                  <a:schemeClr val="tx1"/>
                </a:solidFill>
                <a:latin typeface="Verdana" charset="0"/>
                <a:ea typeface="ＭＳ Ｐゴシック" charset="0"/>
              </a:defRPr>
            </a:lvl3pPr>
            <a:lvl4pPr marL="1600200" indent="-228600">
              <a:defRPr>
                <a:solidFill>
                  <a:schemeClr val="tx1"/>
                </a:solidFill>
                <a:latin typeface="Verdana" charset="0"/>
                <a:ea typeface="ＭＳ Ｐゴシック" charset="0"/>
              </a:defRPr>
            </a:lvl4pPr>
            <a:lvl5pPr marL="2057400" indent="-228600">
              <a:defRPr>
                <a:solidFill>
                  <a:schemeClr val="tx1"/>
                </a:solidFill>
                <a:latin typeface="Verdana" charset="0"/>
                <a:ea typeface="ＭＳ Ｐゴシック" charset="0"/>
              </a:defRPr>
            </a:lvl5pPr>
            <a:lvl6pPr marL="2514600" indent="-228600" eaLnBrk="0" fontAlgn="base" hangingPunct="0">
              <a:spcBef>
                <a:spcPct val="0"/>
              </a:spcBef>
              <a:spcAft>
                <a:spcPct val="0"/>
              </a:spcAft>
              <a:defRPr>
                <a:solidFill>
                  <a:schemeClr val="tx1"/>
                </a:solidFill>
                <a:latin typeface="Verdana" charset="0"/>
                <a:ea typeface="ＭＳ Ｐゴシック" charset="0"/>
              </a:defRPr>
            </a:lvl6pPr>
            <a:lvl7pPr marL="2971800" indent="-228600" eaLnBrk="0" fontAlgn="base" hangingPunct="0">
              <a:spcBef>
                <a:spcPct val="0"/>
              </a:spcBef>
              <a:spcAft>
                <a:spcPct val="0"/>
              </a:spcAft>
              <a:defRPr>
                <a:solidFill>
                  <a:schemeClr val="tx1"/>
                </a:solidFill>
                <a:latin typeface="Verdana" charset="0"/>
                <a:ea typeface="ＭＳ Ｐゴシック" charset="0"/>
              </a:defRPr>
            </a:lvl7pPr>
            <a:lvl8pPr marL="3429000" indent="-228600" eaLnBrk="0" fontAlgn="base" hangingPunct="0">
              <a:spcBef>
                <a:spcPct val="0"/>
              </a:spcBef>
              <a:spcAft>
                <a:spcPct val="0"/>
              </a:spcAft>
              <a:defRPr>
                <a:solidFill>
                  <a:schemeClr val="tx1"/>
                </a:solidFill>
                <a:latin typeface="Verdana" charset="0"/>
                <a:ea typeface="ＭＳ Ｐゴシック" charset="0"/>
              </a:defRPr>
            </a:lvl8pPr>
            <a:lvl9pPr marL="3886200" indent="-228600" eaLnBrk="0" fontAlgn="base" hangingPunct="0">
              <a:spcBef>
                <a:spcPct val="0"/>
              </a:spcBef>
              <a:spcAft>
                <a:spcPct val="0"/>
              </a:spcAft>
              <a:defRPr>
                <a:solidFill>
                  <a:schemeClr val="tx1"/>
                </a:solidFill>
                <a:latin typeface="Verdana" charset="0"/>
                <a:ea typeface="ＭＳ Ｐゴシック" charset="0"/>
              </a:defRPr>
            </a:lvl9pPr>
          </a:lstStyle>
          <a:p>
            <a:r>
              <a:rPr lang="en-US" sz="800" i="1"/>
              <a:t>© 2014 International Technology and Engineering Educators Association</a:t>
            </a:r>
          </a:p>
          <a:p>
            <a:r>
              <a:rPr lang="en-US" sz="800" i="1"/>
              <a:t>    </a:t>
            </a:r>
            <a:r>
              <a:rPr lang="en-US" sz="800" b="1">
                <a:solidFill>
                  <a:srgbClr val="C00000"/>
                </a:solidFill>
              </a:rPr>
              <a:t>STEM</a:t>
            </a:r>
            <a:r>
              <a:rPr lang="en-US" sz="800" b="1">
                <a:sym typeface="Wingdings" charset="0"/>
              </a:rPr>
              <a:t></a:t>
            </a:r>
            <a:r>
              <a:rPr lang="en-US" sz="800" b="1">
                <a:solidFill>
                  <a:srgbClr val="009900"/>
                </a:solidFill>
              </a:rPr>
              <a:t>Center for Teaching and Learning™</a:t>
            </a:r>
          </a:p>
          <a:p>
            <a:r>
              <a:rPr lang="en-US" sz="800" b="1" i="1">
                <a:solidFill>
                  <a:srgbClr val="0000FF"/>
                </a:solidFill>
              </a:rPr>
              <a:t>    Advanced Design Applications</a:t>
            </a:r>
          </a:p>
        </p:txBody>
      </p:sp>
      <p:sp>
        <p:nvSpPr>
          <p:cNvPr id="21509" name="Line 4"/>
          <p:cNvSpPr>
            <a:spLocks noChangeShapeType="1"/>
          </p:cNvSpPr>
          <p:nvPr/>
        </p:nvSpPr>
        <p:spPr bwMode="auto">
          <a:xfrm>
            <a:off x="304800" y="1371600"/>
            <a:ext cx="8153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0" name="Picture 7" descr="EbD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60325"/>
            <a:ext cx="1676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9" descr="ITEEA-194_295 logo.jp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1100" y="6297613"/>
            <a:ext cx="10668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creen Shot 2014-06-27 at 11.40.10 AM.png"/>
          <p:cNvPicPr>
            <a:picLocks noChangeAspect="1"/>
          </p:cNvPicPr>
          <p:nvPr/>
        </p:nvPicPr>
        <p:blipFill>
          <a:blip r:embed="rId5"/>
          <a:stretch>
            <a:fillRect/>
          </a:stretch>
        </p:blipFill>
        <p:spPr>
          <a:xfrm>
            <a:off x="5190739" y="1905000"/>
            <a:ext cx="3953261" cy="297180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bD Standard ADA PPT">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b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EbD Standard ADA PPT</Template>
  <TotalTime>12802</TotalTime>
  <Words>3219</Words>
  <Application>Microsoft Office PowerPoint</Application>
  <PresentationFormat>On-screen Show (4:3)</PresentationFormat>
  <Paragraphs>304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EbD Standard ADA PPT</vt:lpstr>
      <vt:lpstr>Advanced Design Applications    Manufacturing</vt:lpstr>
      <vt:lpstr>The BIG Idea</vt:lpstr>
      <vt:lpstr>Objectives</vt:lpstr>
      <vt:lpstr>The Stone Age</vt:lpstr>
      <vt:lpstr>The Engineering Design Process</vt:lpstr>
      <vt:lpstr>PowerPoint Presentation</vt:lpstr>
      <vt:lpstr>The Engineering Design Process</vt:lpstr>
      <vt:lpstr>The Engineering Design Process</vt:lpstr>
      <vt:lpstr>The Engineering Design Process</vt:lpstr>
      <vt:lpstr>The Engineering Design Process</vt:lpstr>
      <vt:lpstr>The Engineering Design Process</vt:lpstr>
      <vt:lpstr>Product Evolution</vt:lpstr>
      <vt:lpstr>Product Evolution</vt:lpstr>
      <vt:lpstr>Exploration</vt:lpstr>
      <vt:lpstr>Exploration</vt:lpstr>
      <vt:lpstr>Exploration</vt:lpstr>
      <vt:lpstr>Flashlight Design</vt:lpstr>
      <vt:lpstr>Function</vt:lpstr>
      <vt:lpstr>Efficiency</vt:lpstr>
      <vt:lpstr>Aesthetics</vt:lpstr>
      <vt:lpstr>Ergonomics</vt:lpstr>
      <vt:lpstr>Anthropometrics</vt:lpstr>
    </vt:vector>
  </TitlesOfParts>
  <Company>Montgomery County Public Schools</Company>
  <LinksUpToDate>false</LinksUpToDate>
  <SharedDoc>false</SharedDoc>
  <HyperlinkBase>www.engineeringbydesign.org</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ADA-PowerandEnergy_v2</dc:title>
  <dc:subject>Engineering byDesign</dc:subject>
  <dc:creator>STEM Center for Teaching and Learning</dc:creator>
  <cp:keywords>STEM Engineering Technological Literacy</cp:keywords>
  <dc:description>Template PowerPoint for use by EbD Teachers to deliver Advanced Design Applications.  All other uses prohibited without prior consent.</dc:description>
  <cp:lastModifiedBy>Kerry Milan</cp:lastModifiedBy>
  <cp:revision>568</cp:revision>
  <dcterms:created xsi:type="dcterms:W3CDTF">2014-06-29T15:08:09Z</dcterms:created>
  <dcterms:modified xsi:type="dcterms:W3CDTF">2015-04-12T15:33:39Z</dcterms:modified>
  <cp:category>EbD</cp:category>
</cp:coreProperties>
</file>