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9"/>
  </p:notesMasterIdLst>
  <p:handoutMasterIdLst>
    <p:handoutMasterId r:id="rId10"/>
  </p:handoutMasterIdLst>
  <p:sldIdLst>
    <p:sldId id="268" r:id="rId2"/>
    <p:sldId id="277" r:id="rId3"/>
    <p:sldId id="271" r:id="rId4"/>
    <p:sldId id="278" r:id="rId5"/>
    <p:sldId id="279" r:id="rId6"/>
    <p:sldId id="280" r:id="rId7"/>
    <p:sldId id="28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2" d="100"/>
          <a:sy n="112" d="100"/>
        </p:scale>
        <p:origin x="384" y="19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12/13/18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12/13/18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AB7CBB-843F-464A-A764-71D6ADC27CFA}" type="datetime1">
              <a:rPr lang="en-US" smtClean="0"/>
              <a:t>12/13/18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05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FC03D-3A1F-4813-9337-02411FCC3A9A}" type="datetime1">
              <a:rPr lang="en-US" smtClean="0"/>
              <a:t>12/13/18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6883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38F79-DFA0-4C26-9553-23A017B69AB6}" type="datetime1">
              <a:rPr lang="en-US" smtClean="0"/>
              <a:t>12/13/18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59854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15CA6-EC4D-4728-8AA6-534BE7E9B67C}" type="datetime1">
              <a:rPr lang="en-US" smtClean="0"/>
              <a:t>12/13/18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B34E7-E1D9-4FBF-A1A0-4009669A00BF}" type="datetime1">
              <a:rPr lang="en-US" smtClean="0"/>
              <a:t>12/13/18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41320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38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9E8B6-2F47-420B-83EA-EB2285D13EC9}" type="datetime1">
              <a:rPr lang="en-US" smtClean="0"/>
              <a:t>12/13/18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76922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4803D-B10E-4B90-8456-A0E05393E233}" type="datetime1">
              <a:rPr lang="en-US" smtClean="0"/>
              <a:t>12/13/18</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5847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1E62F-6CCE-4064-96C2-2084AF883904}" type="datetime1">
              <a:rPr lang="en-US" smtClean="0"/>
              <a:t>12/13/18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67249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615CA6-EC4D-4728-8AA6-534BE7E9B67C}" type="datetime1">
              <a:rPr lang="en-US" smtClean="0"/>
              <a:t>12/13/18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16233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139942-0A2E-443A-842F-D6DE74360370}" type="datetime1">
              <a:rPr lang="en-US" smtClean="0"/>
              <a:t>12/13/18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1375A4-56A4-47D6-9801-1991572033F7}" type="slidenum">
              <a:rPr lang="en-US" smtClean="0"/>
              <a:t>‹#›</a:t>
            </a:fld>
            <a:endParaRPr lang="en-US" dirty="0"/>
          </a:p>
        </p:txBody>
      </p:sp>
    </p:spTree>
    <p:extLst>
      <p:ext uri="{BB962C8B-B14F-4D97-AF65-F5344CB8AC3E}">
        <p14:creationId xmlns:p14="http://schemas.microsoft.com/office/powerpoint/2010/main" val="4670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a:extLst>
              <a:ext uri="{FF2B5EF4-FFF2-40B4-BE49-F238E27FC236}">
                <a16:creationId xmlns:a16="http://schemas.microsoft.com/office/drawing/2014/main" id="{3DD56F55-9FC0-474B-ADC4-A77A47F498E4}"/>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439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138946-C5C1-4A11-BA69-F12F43F8A94B}" type="datetime1">
              <a:rPr lang="en-US" smtClean="0"/>
              <a:t>12/13/18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1375A4-56A4-47D6-9801-1991572033F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7478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Electronics &amp; Electricity</a:t>
            </a:r>
          </a:p>
        </p:txBody>
      </p:sp>
      <p:sp>
        <p:nvSpPr>
          <p:cNvPr id="3" name="Subtitle 2"/>
          <p:cNvSpPr>
            <a:spLocks noGrp="1"/>
          </p:cNvSpPr>
          <p:nvPr>
            <p:ph type="subTitle" idx="1"/>
          </p:nvPr>
        </p:nvSpPr>
        <p:spPr/>
        <p:txBody>
          <a:bodyPr>
            <a:normAutofit fontScale="85000" lnSpcReduction="20000"/>
          </a:bodyPr>
          <a:lstStyle/>
          <a:p>
            <a:r>
              <a:rPr lang="en-US" dirty="0"/>
              <a:t>Unit 7 – Testing a capacitor</a:t>
            </a:r>
          </a:p>
          <a:p>
            <a:endParaRPr lang="en-US" dirty="0"/>
          </a:p>
          <a:p>
            <a:r>
              <a:rPr lang="en-US" dirty="0"/>
              <a:t>Section 2 – testing a capacitor</a:t>
            </a:r>
          </a:p>
        </p:txBody>
      </p:sp>
      <p:sp>
        <p:nvSpPr>
          <p:cNvPr id="4" name="Footer Placeholder 3">
            <a:extLst>
              <a:ext uri="{FF2B5EF4-FFF2-40B4-BE49-F238E27FC236}">
                <a16:creationId xmlns:a16="http://schemas.microsoft.com/office/drawing/2014/main" id="{1BD89EEB-0D82-48BB-B45A-39C4807CF951}"/>
              </a:ext>
            </a:extLst>
          </p:cNvPr>
          <p:cNvSpPr>
            <a:spLocks noGrp="1"/>
          </p:cNvSpPr>
          <p:nvPr>
            <p:ph type="ftr" sz="quarter" idx="11"/>
          </p:nvPr>
        </p:nvSpPr>
        <p:spPr/>
        <p:txBody>
          <a:bodyPr/>
          <a:lstStyle/>
          <a:p>
            <a:r>
              <a:rPr lang="en-US" dirty="0"/>
              <a:t>Unit 1 – Section 1</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9E9C-644B-40CF-8B60-7CD77F3EAC65}"/>
              </a:ext>
            </a:extLst>
          </p:cNvPr>
          <p:cNvSpPr>
            <a:spLocks noGrp="1"/>
          </p:cNvSpPr>
          <p:nvPr>
            <p:ph type="title"/>
          </p:nvPr>
        </p:nvSpPr>
        <p:spPr/>
        <p:txBody>
          <a:bodyPr/>
          <a:lstStyle/>
          <a:p>
            <a:r>
              <a:rPr lang="en-US" dirty="0"/>
              <a:t>Testing A Capacitor</a:t>
            </a:r>
          </a:p>
        </p:txBody>
      </p:sp>
      <p:sp>
        <p:nvSpPr>
          <p:cNvPr id="3" name="Text Placeholder 2">
            <a:extLst>
              <a:ext uri="{FF2B5EF4-FFF2-40B4-BE49-F238E27FC236}">
                <a16:creationId xmlns:a16="http://schemas.microsoft.com/office/drawing/2014/main" id="{F1416FA5-60EE-4E88-BF08-02C91A452D67}"/>
              </a:ext>
            </a:extLst>
          </p:cNvPr>
          <p:cNvSpPr>
            <a:spLocks noGrp="1"/>
          </p:cNvSpPr>
          <p:nvPr>
            <p:ph type="body" idx="1"/>
          </p:nvPr>
        </p:nvSpPr>
        <p:spPr/>
        <p:txBody>
          <a:bodyPr/>
          <a:lstStyle/>
          <a:p>
            <a:r>
              <a:rPr lang="en-US" dirty="0"/>
              <a:t>Testing a capacitor</a:t>
            </a:r>
          </a:p>
        </p:txBody>
      </p:sp>
      <p:sp>
        <p:nvSpPr>
          <p:cNvPr id="4" name="Footer Placeholder 3">
            <a:extLst>
              <a:ext uri="{FF2B5EF4-FFF2-40B4-BE49-F238E27FC236}">
                <a16:creationId xmlns:a16="http://schemas.microsoft.com/office/drawing/2014/main" id="{C38F2B1D-5AE8-4375-BC2B-5E2210E6B93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2558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idea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cs typeface="Arial" pitchFamily="34" charset="0"/>
              </a:rPr>
              <a:t> Breadboard circuit prototyping</a:t>
            </a:r>
          </a:p>
          <a:p>
            <a:pPr>
              <a:buFont typeface="Wingdings" panose="05000000000000000000" pitchFamily="2" charset="2"/>
              <a:buChar char="§"/>
            </a:pPr>
            <a:r>
              <a:rPr lang="en-US" dirty="0">
                <a:cs typeface="Arial" pitchFamily="34" charset="0"/>
              </a:rPr>
              <a:t> Circuit schematics</a:t>
            </a:r>
          </a:p>
          <a:p>
            <a:pPr>
              <a:buFont typeface="Wingdings" panose="05000000000000000000" pitchFamily="2" charset="2"/>
              <a:buChar char="§"/>
            </a:pPr>
            <a:r>
              <a:rPr lang="en-US" dirty="0">
                <a:cs typeface="Arial" pitchFamily="34" charset="0"/>
              </a:rPr>
              <a:t> Ohm’s Law application</a:t>
            </a:r>
          </a:p>
          <a:p>
            <a:pPr>
              <a:buFont typeface="Wingdings" panose="05000000000000000000" pitchFamily="2" charset="2"/>
              <a:buChar char="§"/>
            </a:pPr>
            <a:r>
              <a:rPr lang="en-US" dirty="0">
                <a:cs typeface="Arial" pitchFamily="34" charset="0"/>
              </a:rPr>
              <a:t> The Capacitor</a:t>
            </a:r>
          </a:p>
        </p:txBody>
      </p:sp>
      <p:sp>
        <p:nvSpPr>
          <p:cNvPr id="4" name="Footer Placeholder 3">
            <a:extLst>
              <a:ext uri="{FF2B5EF4-FFF2-40B4-BE49-F238E27FC236}">
                <a16:creationId xmlns:a16="http://schemas.microsoft.com/office/drawing/2014/main" id="{EADFB87E-2A3F-4815-8F5E-3CF3521EBF24}"/>
              </a:ext>
            </a:extLst>
          </p:cNvPr>
          <p:cNvSpPr>
            <a:spLocks noGrp="1"/>
          </p:cNvSpPr>
          <p:nvPr>
            <p:ph type="ftr" sz="quarter" idx="11"/>
          </p:nvPr>
        </p:nvSpPr>
        <p:spPr/>
        <p:txBody>
          <a:bodyPr/>
          <a:lstStyle/>
          <a:p>
            <a:r>
              <a:rPr lang="en-US" dirty="0"/>
              <a:t>Unit 1 – Section 1 - Day 1</a:t>
            </a:r>
          </a:p>
        </p:txBody>
      </p:sp>
    </p:spTree>
    <p:extLst>
      <p:ext uri="{BB962C8B-B14F-4D97-AF65-F5344CB8AC3E}">
        <p14:creationId xmlns:p14="http://schemas.microsoft.com/office/powerpoint/2010/main" val="7853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5457B-ED62-7544-B514-C0DD8738A9E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Capacitor</a:t>
            </a:r>
          </a:p>
        </p:txBody>
      </p:sp>
      <p:pic>
        <p:nvPicPr>
          <p:cNvPr id="22" name="Content Placeholder 5">
            <a:extLst>
              <a:ext uri="{FF2B5EF4-FFF2-40B4-BE49-F238E27FC236}">
                <a16:creationId xmlns:a16="http://schemas.microsoft.com/office/drawing/2014/main" id="{0A847A3A-4CCB-7A4B-9047-71627188CD21}"/>
              </a:ext>
            </a:extLst>
          </p:cNvPr>
          <p:cNvPicPr>
            <a:picLocks noGrp="1" noChangeAspect="1"/>
          </p:cNvPicPr>
          <p:nvPr>
            <p:ph idx="1"/>
          </p:nvPr>
        </p:nvPicPr>
        <p:blipFill>
          <a:blip r:embed="rId2"/>
          <a:stretch>
            <a:fillRect/>
          </a:stretch>
        </p:blipFill>
        <p:spPr>
          <a:xfrm>
            <a:off x="633999" y="733280"/>
            <a:ext cx="6912217" cy="4867758"/>
          </a:xfrm>
          <a:prstGeom prst="rect">
            <a:avLst/>
          </a:prstGeom>
        </p:spPr>
      </p:pic>
      <p:cxnSp>
        <p:nvCxnSpPr>
          <p:cNvPr id="33" name="Straight Connector 32">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C1AA1C97-30A2-004C-A992-4138B53B8ECB}"/>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Add a footer</a:t>
            </a:r>
          </a:p>
        </p:txBody>
      </p:sp>
    </p:spTree>
    <p:extLst>
      <p:ext uri="{BB962C8B-B14F-4D97-AF65-F5344CB8AC3E}">
        <p14:creationId xmlns:p14="http://schemas.microsoft.com/office/powerpoint/2010/main" val="45458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21930-62A1-6646-818A-8BA663042549}"/>
              </a:ext>
            </a:extLst>
          </p:cNvPr>
          <p:cNvSpPr>
            <a:spLocks noGrp="1"/>
          </p:cNvSpPr>
          <p:nvPr>
            <p:ph type="title"/>
          </p:nvPr>
        </p:nvSpPr>
        <p:spPr>
          <a:xfrm>
            <a:off x="7859485" y="634946"/>
            <a:ext cx="3690257" cy="1450757"/>
          </a:xfrm>
        </p:spPr>
        <p:txBody>
          <a:bodyPr>
            <a:normAutofit/>
          </a:bodyPr>
          <a:lstStyle/>
          <a:p>
            <a:r>
              <a:rPr lang="en-US" dirty="0"/>
              <a:t>Capacitor</a:t>
            </a:r>
          </a:p>
        </p:txBody>
      </p:sp>
      <p:pic>
        <p:nvPicPr>
          <p:cNvPr id="6" name="Picture 5">
            <a:extLst>
              <a:ext uri="{FF2B5EF4-FFF2-40B4-BE49-F238E27FC236}">
                <a16:creationId xmlns:a16="http://schemas.microsoft.com/office/drawing/2014/main" id="{CD922485-A0B9-5D46-A0C6-EC74536BCDA4}"/>
              </a:ext>
            </a:extLst>
          </p:cNvPr>
          <p:cNvPicPr>
            <a:picLocks noChangeAspect="1"/>
          </p:cNvPicPr>
          <p:nvPr/>
        </p:nvPicPr>
        <p:blipFill>
          <a:blip r:embed="rId2"/>
          <a:stretch>
            <a:fillRect/>
          </a:stretch>
        </p:blipFill>
        <p:spPr>
          <a:xfrm>
            <a:off x="633999" y="864255"/>
            <a:ext cx="6909801" cy="4866057"/>
          </a:xfrm>
          <a:prstGeom prst="rect">
            <a:avLst/>
          </a:prstGeom>
        </p:spPr>
      </p:pic>
      <p:cxnSp>
        <p:nvCxnSpPr>
          <p:cNvPr id="23" name="Straight Connector 22">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F06E95-4137-294C-AC00-2271473CA262}"/>
              </a:ext>
            </a:extLst>
          </p:cNvPr>
          <p:cNvSpPr>
            <a:spLocks noGrp="1"/>
          </p:cNvSpPr>
          <p:nvPr>
            <p:ph idx="1"/>
          </p:nvPr>
        </p:nvSpPr>
        <p:spPr>
          <a:xfrm>
            <a:off x="7859485" y="2198914"/>
            <a:ext cx="3690257" cy="3670180"/>
          </a:xfrm>
        </p:spPr>
        <p:txBody>
          <a:bodyPr>
            <a:normAutofit fontScale="92500" lnSpcReduction="10000"/>
          </a:bodyPr>
          <a:lstStyle/>
          <a:p>
            <a:pPr>
              <a:buFont typeface="Wingdings" pitchFamily="2" charset="2"/>
              <a:buChar char="q"/>
            </a:pPr>
            <a:r>
              <a:rPr lang="en-US" dirty="0"/>
              <a:t> The capacitor is a component that stores energy</a:t>
            </a:r>
          </a:p>
          <a:p>
            <a:pPr>
              <a:buFont typeface="Wingdings" pitchFamily="2" charset="2"/>
              <a:buChar char="q"/>
            </a:pPr>
            <a:r>
              <a:rPr lang="en-US" dirty="0"/>
              <a:t> Think of it as a small battery with very low capacity</a:t>
            </a:r>
          </a:p>
          <a:p>
            <a:pPr>
              <a:buFont typeface="Wingdings" pitchFamily="2" charset="2"/>
              <a:buChar char="q"/>
            </a:pPr>
            <a:r>
              <a:rPr lang="en-US" dirty="0"/>
              <a:t> Can be charged and discharged just like a battery </a:t>
            </a:r>
          </a:p>
          <a:p>
            <a:pPr>
              <a:buFont typeface="Wingdings" pitchFamily="2" charset="2"/>
              <a:buChar char="q"/>
            </a:pPr>
            <a:r>
              <a:rPr lang="en-US" dirty="0"/>
              <a:t> The value of a capacitor is given in F (Farad)</a:t>
            </a:r>
          </a:p>
          <a:p>
            <a:pPr>
              <a:buFont typeface="Wingdings" pitchFamily="2" charset="2"/>
              <a:buChar char="q"/>
            </a:pPr>
            <a:r>
              <a:rPr lang="en-US" dirty="0"/>
              <a:t> Most of the capacitors you use are in the </a:t>
            </a:r>
            <a:r>
              <a:rPr lang="en-US" dirty="0" err="1"/>
              <a:t>μF</a:t>
            </a:r>
            <a:r>
              <a:rPr lang="en-US" dirty="0"/>
              <a:t> (micro Farad), </a:t>
            </a:r>
            <a:r>
              <a:rPr lang="en-US" dirty="0" err="1"/>
              <a:t>nF</a:t>
            </a:r>
            <a:r>
              <a:rPr lang="en-US" dirty="0"/>
              <a:t> (</a:t>
            </a:r>
            <a:r>
              <a:rPr lang="en-US" dirty="0" err="1"/>
              <a:t>nano</a:t>
            </a:r>
            <a:r>
              <a:rPr lang="en-US" dirty="0"/>
              <a:t> Farad) or pF (</a:t>
            </a:r>
            <a:r>
              <a:rPr lang="en-US" dirty="0" err="1"/>
              <a:t>pico</a:t>
            </a:r>
            <a:r>
              <a:rPr lang="en-US" dirty="0"/>
              <a:t> Farad) range </a:t>
            </a:r>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p:txBody>
      </p:sp>
      <p:sp>
        <p:nvSpPr>
          <p:cNvPr id="25" name="Rectangle 24">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B27E45A5-F47D-E244-8224-06E0D585A516}"/>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Add a footer</a:t>
            </a:r>
          </a:p>
        </p:txBody>
      </p:sp>
    </p:spTree>
    <p:extLst>
      <p:ext uri="{BB962C8B-B14F-4D97-AF65-F5344CB8AC3E}">
        <p14:creationId xmlns:p14="http://schemas.microsoft.com/office/powerpoint/2010/main" val="17690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98DCD-0E2A-C543-8D3B-9CEB0EC0704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Testing A Capacitor</a:t>
            </a:r>
          </a:p>
        </p:txBody>
      </p:sp>
      <p:sp>
        <p:nvSpPr>
          <p:cNvPr id="3" name="Content Placeholder 2">
            <a:extLst>
              <a:ext uri="{FF2B5EF4-FFF2-40B4-BE49-F238E27FC236}">
                <a16:creationId xmlns:a16="http://schemas.microsoft.com/office/drawing/2014/main" id="{9B7CB02A-5F74-1140-B69E-DEE975FC2818}"/>
              </a:ext>
            </a:extLst>
          </p:cNvPr>
          <p:cNvSpPr>
            <a:spLocks noGrp="1"/>
          </p:cNvSpPr>
          <p:nvPr>
            <p:ph idx="1"/>
          </p:nvPr>
        </p:nvSpPr>
        <p:spPr>
          <a:xfrm>
            <a:off x="633999" y="5727515"/>
            <a:ext cx="10925101" cy="515477"/>
          </a:xfrm>
        </p:spPr>
        <p:txBody>
          <a:bodyPr vert="horz" lIns="91440" tIns="45720" rIns="91440" bIns="45720" rtlCol="0">
            <a:normAutofit/>
          </a:bodyPr>
          <a:lstStyle/>
          <a:p>
            <a:pPr marL="0" indent="0">
              <a:buNone/>
            </a:pPr>
            <a:endParaRPr lang="en-US" cap="all" spc="200" dirty="0">
              <a:solidFill>
                <a:schemeClr val="tx1">
                  <a:lumMod val="85000"/>
                  <a:lumOff val="15000"/>
                </a:schemeClr>
              </a:solidFill>
              <a:latin typeface="+mj-lt"/>
            </a:endParaRPr>
          </a:p>
        </p:txBody>
      </p:sp>
      <p:pic>
        <p:nvPicPr>
          <p:cNvPr id="5" name="Picture 4">
            <a:extLst>
              <a:ext uri="{FF2B5EF4-FFF2-40B4-BE49-F238E27FC236}">
                <a16:creationId xmlns:a16="http://schemas.microsoft.com/office/drawing/2014/main" id="{5DE8DF9D-0366-C74E-88BE-591A03B26BA0}"/>
              </a:ext>
            </a:extLst>
          </p:cNvPr>
          <p:cNvPicPr>
            <a:picLocks noChangeAspect="1"/>
          </p:cNvPicPr>
          <p:nvPr/>
        </p:nvPicPr>
        <p:blipFill rotWithShape="1">
          <a:blip r:embed="rId2"/>
          <a:srcRect t="13718" r="-1" b="-1"/>
          <a:stretch/>
        </p:blipFill>
        <p:spPr>
          <a:xfrm>
            <a:off x="635457" y="640080"/>
            <a:ext cx="10916463" cy="3602736"/>
          </a:xfrm>
          <a:prstGeom prst="rect">
            <a:avLst/>
          </a:prstGeom>
        </p:spPr>
      </p:pic>
      <p:cxnSp>
        <p:nvCxnSpPr>
          <p:cNvPr id="18" name="Straight Connector 17">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880BCA7C-1329-134D-BFC8-87EC4E964B51}"/>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Add a footer</a:t>
            </a:r>
          </a:p>
        </p:txBody>
      </p:sp>
    </p:spTree>
    <p:extLst>
      <p:ext uri="{BB962C8B-B14F-4D97-AF65-F5344CB8AC3E}">
        <p14:creationId xmlns:p14="http://schemas.microsoft.com/office/powerpoint/2010/main" val="216684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98DCD-0E2A-C543-8D3B-9CEB0EC07040}"/>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a:t>Testing A Capacitor</a:t>
            </a:r>
          </a:p>
        </p:txBody>
      </p:sp>
      <p:pic>
        <p:nvPicPr>
          <p:cNvPr id="5" name="Picture 4">
            <a:extLst>
              <a:ext uri="{FF2B5EF4-FFF2-40B4-BE49-F238E27FC236}">
                <a16:creationId xmlns:a16="http://schemas.microsoft.com/office/drawing/2014/main" id="{5DE8DF9D-0366-C74E-88BE-591A03B26BA0}"/>
              </a:ext>
            </a:extLst>
          </p:cNvPr>
          <p:cNvPicPr>
            <a:picLocks noChangeAspect="1"/>
          </p:cNvPicPr>
          <p:nvPr/>
        </p:nvPicPr>
        <p:blipFill rotWithShape="1">
          <a:blip r:embed="rId2"/>
          <a:srcRect t="13718" r="-1" b="-1"/>
          <a:stretch/>
        </p:blipFill>
        <p:spPr>
          <a:xfrm>
            <a:off x="63007" y="1998306"/>
            <a:ext cx="8405270" cy="2773982"/>
          </a:xfrm>
          <a:prstGeom prst="rect">
            <a:avLst/>
          </a:prstGeom>
        </p:spPr>
      </p:pic>
      <p:cxnSp>
        <p:nvCxnSpPr>
          <p:cNvPr id="29" name="Straight Connector 28">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CB02A-5F74-1140-B69E-DEE975FC2818}"/>
              </a:ext>
            </a:extLst>
          </p:cNvPr>
          <p:cNvSpPr>
            <a:spLocks noGrp="1"/>
          </p:cNvSpPr>
          <p:nvPr>
            <p:ph idx="1"/>
          </p:nvPr>
        </p:nvSpPr>
        <p:spPr>
          <a:xfrm>
            <a:off x="7859485" y="2198914"/>
            <a:ext cx="3690257" cy="3670180"/>
          </a:xfrm>
        </p:spPr>
        <p:txBody>
          <a:bodyPr vert="horz" lIns="91440" tIns="45720" rIns="91440" bIns="45720" rtlCol="0">
            <a:normAutofit/>
          </a:bodyPr>
          <a:lstStyle/>
          <a:p>
            <a:pPr marL="0" indent="0">
              <a:buNone/>
            </a:pPr>
            <a:r>
              <a:rPr lang="en-US" dirty="0"/>
              <a:t>When you push the button (S1), the LED lights up and the capacitor starts storing energy. When you release the button (S1), the capacitor discharges through the resistor and LED and you can see the LED fading out. </a:t>
            </a:r>
          </a:p>
          <a:p>
            <a:pPr marL="0" indent="0">
              <a:buNone/>
            </a:pPr>
            <a:endParaRPr lang="en-US" cap="all" spc="200" dirty="0">
              <a:latin typeface="+mj-lt"/>
            </a:endParaRPr>
          </a:p>
        </p:txBody>
      </p:sp>
      <p:sp>
        <p:nvSpPr>
          <p:cNvPr id="31" name="Rectangle 30">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880BCA7C-1329-134D-BFC8-87EC4E964B51}"/>
              </a:ext>
            </a:extLst>
          </p:cNvPr>
          <p:cNvSpPr>
            <a:spLocks noGrp="1"/>
          </p:cNvSpPr>
          <p:nvPr>
            <p:ph type="ftr" sz="quarter" idx="11"/>
          </p:nvPr>
        </p:nvSpPr>
        <p:spPr>
          <a:xfrm>
            <a:off x="3686185" y="6459785"/>
            <a:ext cx="4822804" cy="365125"/>
          </a:xfrm>
        </p:spPr>
        <p:txBody>
          <a:bodyPr vert="horz" lIns="91440" tIns="45720" rIns="91440" bIns="45720" rtlCol="0">
            <a:normAutofit/>
          </a:bodyPr>
          <a:lstStyle/>
          <a:p>
            <a:pPr defTabSz="914400">
              <a:spcAft>
                <a:spcPts val="600"/>
              </a:spcAft>
            </a:pPr>
            <a:r>
              <a:rPr lang="en-US" kern="1200" cap="all" baseline="0">
                <a:latin typeface="+mn-lt"/>
                <a:ea typeface="+mn-ea"/>
                <a:cs typeface="+mn-cs"/>
              </a:rPr>
              <a:t>Add a footer</a:t>
            </a:r>
          </a:p>
        </p:txBody>
      </p:sp>
    </p:spTree>
    <p:extLst>
      <p:ext uri="{BB962C8B-B14F-4D97-AF65-F5344CB8AC3E}">
        <p14:creationId xmlns:p14="http://schemas.microsoft.com/office/powerpoint/2010/main" val="285674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186</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Electronics &amp; Electricity</vt:lpstr>
      <vt:lpstr>Testing A Capacitor</vt:lpstr>
      <vt:lpstr>The big idea</vt:lpstr>
      <vt:lpstr>Capacitor</vt:lpstr>
      <vt:lpstr>Capacitor</vt:lpstr>
      <vt:lpstr>Testing A Capacitor</vt:lpstr>
      <vt:lpstr>Testing A Capacitor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&amp; Electricity</dc:title>
  <dc:creator>Nick Vertucci</dc:creator>
  <cp:lastModifiedBy>Nick Vertucci</cp:lastModifiedBy>
  <cp:revision>1</cp:revision>
  <dcterms:created xsi:type="dcterms:W3CDTF">2018-12-13T12:51:34Z</dcterms:created>
  <dcterms:modified xsi:type="dcterms:W3CDTF">2018-12-13T12:53:35Z</dcterms:modified>
</cp:coreProperties>
</file>