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38"/>
  </p:notesMasterIdLst>
  <p:handoutMasterIdLst>
    <p:handoutMasterId r:id="rId39"/>
  </p:handoutMasterIdLst>
  <p:sldIdLst>
    <p:sldId id="268" r:id="rId2"/>
    <p:sldId id="272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71" r:id="rId15"/>
    <p:sldId id="273" r:id="rId16"/>
    <p:sldId id="274" r:id="rId17"/>
    <p:sldId id="279" r:id="rId18"/>
    <p:sldId id="275" r:id="rId19"/>
    <p:sldId id="280" r:id="rId20"/>
    <p:sldId id="276" r:id="rId21"/>
    <p:sldId id="281" r:id="rId22"/>
    <p:sldId id="277" r:id="rId23"/>
    <p:sldId id="278" r:id="rId24"/>
    <p:sldId id="293" r:id="rId25"/>
    <p:sldId id="295" r:id="rId26"/>
    <p:sldId id="294" r:id="rId27"/>
    <p:sldId id="296" r:id="rId28"/>
    <p:sldId id="297" r:id="rId29"/>
    <p:sldId id="298" r:id="rId30"/>
    <p:sldId id="301" r:id="rId31"/>
    <p:sldId id="302" r:id="rId32"/>
    <p:sldId id="299" r:id="rId33"/>
    <p:sldId id="300" r:id="rId34"/>
    <p:sldId id="303" r:id="rId35"/>
    <p:sldId id="304" r:id="rId36"/>
    <p:sldId id="30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3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7196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738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47135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5006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637223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6199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2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0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EC947AC-3793-4C58-9767-D55CE5C1332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32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Unit 4 – Alphabet of Lines</a:t>
            </a:r>
          </a:p>
          <a:p>
            <a:pPr>
              <a:lnSpc>
                <a:spcPct val="90000"/>
              </a:lnSpc>
            </a:pPr>
            <a:endParaRPr lang="en-US" sz="19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Section 1 – Introduction to Alphabet of 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2103B461-323C-4912-BFFD-C375826620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FBC21318-F4F4-4524-95D1-6B7FE0A78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D9FFA8E5-974F-409E-89C6-E185BD9093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C384E2B1-7008-45EE-9F2E-FEF3A08978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D4563410-7FE9-4955-89C6-0FB9326CD3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3AD14C0E-D5DF-4BDC-BD92-642CFF1801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xmlns="" id="{9A212F8F-D812-4A16-BE82-F3500DE321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0BB73E-3144-49F5-80EC-02B38390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xmlns="" id="{D2CF1D1B-04ED-443D-A9FE-68BF8859BD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9" name="Picture 2" descr="Forms response chart. Question title: The lettering guide slides on what tool?. Number of responses: 14 / 14 correct responses.">
            <a:extLst>
              <a:ext uri="{FF2B5EF4-FFF2-40B4-BE49-F238E27FC236}">
                <a16:creationId xmlns:a16="http://schemas.microsoft.com/office/drawing/2014/main" xmlns="" id="{99CD7AC6-563B-449E-B9B3-14A5AF9BF4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84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2103B461-323C-4912-BFFD-C375826620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FBC21318-F4F4-4524-95D1-6B7FE0A78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D9FFA8E5-974F-409E-89C6-E185BD9093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C384E2B1-7008-45EE-9F2E-FEF3A08978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D4563410-7FE9-4955-89C6-0FB9326CD3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3AD14C0E-D5DF-4BDC-BD92-642CFF1801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xmlns="" id="{9A212F8F-D812-4A16-BE82-F3500DE321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8DF41E2-F088-4BAC-AD22-E3A9A650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xmlns="" id="{D2CF1D1B-04ED-443D-A9FE-68BF8859BD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3" name="Picture 2" descr="Forms response chart. Question title: Each hole located on the left-hand side of the lettering guide is spaced apart by how many inches?. Number of responses: 13 / 14 correct responses.">
            <a:extLst>
              <a:ext uri="{FF2B5EF4-FFF2-40B4-BE49-F238E27FC236}">
                <a16:creationId xmlns:a16="http://schemas.microsoft.com/office/drawing/2014/main" xmlns="" id="{414C191C-6BA9-4F0A-9024-B5AF7D0225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13" y="786117"/>
            <a:ext cx="8889774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36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2103B461-323C-4912-BFFD-C375826620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FBC21318-F4F4-4524-95D1-6B7FE0A78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D9FFA8E5-974F-409E-89C6-E185BD9093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C384E2B1-7008-45EE-9F2E-FEF3A08978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D4563410-7FE9-4955-89C6-0FB9326CD3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3AD14C0E-D5DF-4BDC-BD92-642CFF1801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xmlns="" id="{9A212F8F-D812-4A16-BE82-F3500DE321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4CE558B-7E70-4896-9D55-36099873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xmlns="" id="{D2CF1D1B-04ED-443D-A9FE-68BF8859BD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7" name="Picture 2" descr="Forms response chart. Question title: On our Drawing #5 titled Lettering, the left-hand side section required letters at what height?. Number of responses: 10 / 14 correct responses.">
            <a:extLst>
              <a:ext uri="{FF2B5EF4-FFF2-40B4-BE49-F238E27FC236}">
                <a16:creationId xmlns:a16="http://schemas.microsoft.com/office/drawing/2014/main" xmlns="" id="{F016F6C0-7BE6-4219-9F05-DEB7524DBF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13" y="786117"/>
            <a:ext cx="8889774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72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2103B461-323C-4912-BFFD-C375826620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FBC21318-F4F4-4524-95D1-6B7FE0A78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D9FFA8E5-974F-409E-89C6-E185BD9093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C384E2B1-7008-45EE-9F2E-FEF3A08978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D4563410-7FE9-4955-89C6-0FB9326CD3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3AD14C0E-D5DF-4BDC-BD92-642CFF1801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xmlns="" id="{9A212F8F-D812-4A16-BE82-F3500DE321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D74D8D4-0872-4ABC-BC1C-B9B30673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xmlns="" id="{D2CF1D1B-04ED-443D-A9FE-68BF8859BD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1" name="Picture 2" descr="Forms response chart. Question title: On our Drawing #5 titled Lettering, what scale was this drawing made at?. Number of responses: 6 / 14 correct responses.">
            <a:extLst>
              <a:ext uri="{FF2B5EF4-FFF2-40B4-BE49-F238E27FC236}">
                <a16:creationId xmlns:a16="http://schemas.microsoft.com/office/drawing/2014/main" xmlns="" id="{C9648429-C74D-4AA5-AEB9-0870D15D37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20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There is an industry standard that has been developed for particular line weights with mechanical drawings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ASME stands for American Society of Mechanical Engineers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Alphabet of Lines reveals shape, size, details and alternate part positions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Different width, darkness, and line types are used to communicate a part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2103B461-323C-4912-BFFD-C375826620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FBC21318-F4F4-4524-95D1-6B7FE0A78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D9FFA8E5-974F-409E-89C6-E185BD9093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C384E2B1-7008-45EE-9F2E-FEF3A08978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D4563410-7FE9-4955-89C6-0FB9326CD3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3AD14C0E-D5DF-4BDC-BD92-642CFF1801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xmlns="" id="{9A212F8F-D812-4A16-BE82-F3500DE321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13F9D0-A26E-47FF-9732-AD6BC7F3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0" name="Snip Diagonal Corner Rectangle 24">
            <a:extLst>
              <a:ext uri="{FF2B5EF4-FFF2-40B4-BE49-F238E27FC236}">
                <a16:creationId xmlns:a16="http://schemas.microsoft.com/office/drawing/2014/main" xmlns="" id="{D2CF1D1B-04ED-443D-A9FE-68BF8859BD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alphabet of lines">
            <a:extLst>
              <a:ext uri="{FF2B5EF4-FFF2-40B4-BE49-F238E27FC236}">
                <a16:creationId xmlns:a16="http://schemas.microsoft.com/office/drawing/2014/main" xmlns="" id="{12A57023-52B4-47CC-8A57-323171CE0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50" y="786117"/>
            <a:ext cx="7064300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64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0AAD2F-BFCC-4A49-9DBA-E53A3C7F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Visible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14F2403-6C75-46F0-8A7B-406827764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used line style</a:t>
            </a:r>
          </a:p>
          <a:p>
            <a:r>
              <a:rPr lang="en-US" dirty="0"/>
              <a:t>Used to outline the visible edges or contours of the object</a:t>
            </a:r>
          </a:p>
          <a:p>
            <a:r>
              <a:rPr lang="en-US" dirty="0"/>
              <a:t>Should stand our sharply and be easily noticed</a:t>
            </a:r>
          </a:p>
          <a:p>
            <a:r>
              <a:rPr lang="en-US" dirty="0"/>
              <a:t>They are the darkest lines in the drawing, besides the border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53CAEDC-0A73-46A2-B721-D8F49351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2103B461-323C-4912-BFFD-C375826620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FBC21318-F4F4-4524-95D1-6B7FE0A78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D9FFA8E5-974F-409E-89C6-E185BD9093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C384E2B1-7008-45EE-9F2E-FEF3A08978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D4563410-7FE9-4955-89C6-0FB9326CD3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3AD14C0E-D5DF-4BDC-BD92-642CFF1801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xmlns="" id="{9A212F8F-D812-4A16-BE82-F3500DE321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72ADF2-A6BC-4530-ABFC-340FC051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0" name="Snip Diagonal Corner Rectangle 24">
            <a:extLst>
              <a:ext uri="{FF2B5EF4-FFF2-40B4-BE49-F238E27FC236}">
                <a16:creationId xmlns:a16="http://schemas.microsoft.com/office/drawing/2014/main" xmlns="" id="{D2CF1D1B-04ED-443D-A9FE-68BF8859BD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drafting visible lines">
            <a:extLst>
              <a:ext uri="{FF2B5EF4-FFF2-40B4-BE49-F238E27FC236}">
                <a16:creationId xmlns:a16="http://schemas.microsoft.com/office/drawing/2014/main" xmlns="" id="{0273E5D8-9DC0-4005-B937-E874F41A0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968" y="786117"/>
            <a:ext cx="6608064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1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710E6-09E9-4302-AA1F-8CFF3550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D6E9DA-3A41-4F33-A77F-4442DC5A7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 edges that cannot be seen by regular view</a:t>
            </a:r>
          </a:p>
          <a:p>
            <a:r>
              <a:rPr lang="en-US" dirty="0"/>
              <a:t>Thin or medium lines made up of dashes that are evenly spaced</a:t>
            </a:r>
          </a:p>
          <a:p>
            <a:r>
              <a:rPr lang="en-US" dirty="0"/>
              <a:t>Each dash is about 1/8” while the spacing between each dash is 1/32”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698B857-E39E-49B8-9F12-8A048B7A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0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2103B461-323C-4912-BFFD-C375826620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FBC21318-F4F4-4524-95D1-6B7FE0A78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D9FFA8E5-974F-409E-89C6-E185BD9093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C384E2B1-7008-45EE-9F2E-FEF3A08978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D4563410-7FE9-4955-89C6-0FB9326CD3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3AD14C0E-D5DF-4BDC-BD92-642CFF1801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xmlns="" id="{9A212F8F-D812-4A16-BE82-F3500DE321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FDAF7D-2A92-4F7F-9622-570983BA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0" name="Snip Diagonal Corner Rectangle 24">
            <a:extLst>
              <a:ext uri="{FF2B5EF4-FFF2-40B4-BE49-F238E27FC236}">
                <a16:creationId xmlns:a16="http://schemas.microsoft.com/office/drawing/2014/main" xmlns="" id="{D2CF1D1B-04ED-443D-A9FE-68BF8859BD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drafting hidden lines">
            <a:extLst>
              <a:ext uri="{FF2B5EF4-FFF2-40B4-BE49-F238E27FC236}">
                <a16:creationId xmlns:a16="http://schemas.microsoft.com/office/drawing/2014/main" xmlns="" id="{3D4C5850-2ED7-4879-AA79-DB82B0FF4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24" y="786117"/>
            <a:ext cx="8810752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34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39762"/>
            <a:ext cx="4781147" cy="55747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20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1625" y="685799"/>
            <a:ext cx="4816572" cy="48699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b="1">
                <a:solidFill>
                  <a:schemeClr val="tx2"/>
                </a:solidFill>
              </a:rPr>
              <a:t>okia9n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>
                    <a:alpha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A4AF7C-A673-4907-93FF-A9AE1DC1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A28BED-FAA6-4C3E-B676-A79F7A8E3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thin lines composed of long and short dashes alternately spaced with a long dash at each end</a:t>
            </a:r>
          </a:p>
          <a:p>
            <a:r>
              <a:rPr lang="en-US" dirty="0"/>
              <a:t>Indicate symmetry</a:t>
            </a:r>
          </a:p>
          <a:p>
            <a:r>
              <a:rPr lang="en-US" dirty="0"/>
              <a:t>Long dashes are followed by spacing and a short dash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4185092-4D64-43DA-8207-75D99EC1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1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FB77634-5DA4-4C93-BA9B-0CB4B1B5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4098" name="Picture 2" descr="Image result for drafting center lines">
            <a:extLst>
              <a:ext uri="{FF2B5EF4-FFF2-40B4-BE49-F238E27FC236}">
                <a16:creationId xmlns:a16="http://schemas.microsoft.com/office/drawing/2014/main" xmlns="" id="{81563763-1283-4784-9D05-4178E5A9D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963" y="1714501"/>
            <a:ext cx="8524074" cy="294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4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C6AD2D-6B9A-4203-926F-C110B33E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943F3C-4AD5-4BB6-9179-C7A1C093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light, gray lines</a:t>
            </a:r>
          </a:p>
          <a:p>
            <a:r>
              <a:rPr lang="en-US" dirty="0"/>
              <a:t>Used to lay out all work</a:t>
            </a:r>
          </a:p>
          <a:p>
            <a:r>
              <a:rPr lang="en-US" dirty="0"/>
              <a:t>Should be light enough on a drawing so they will not reproduce or be scene as part of the drawing</a:t>
            </a:r>
          </a:p>
          <a:p>
            <a:r>
              <a:rPr lang="en-US" dirty="0"/>
              <a:t>If you were an arm length away, you should not be able to see construction 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805BBE0-29DE-44CE-BDB7-642F85C4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2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445042-34C5-456B-AEF7-2A514BD8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F6C04A-2451-4D8C-A601-779B961B6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part of the standard but are used to frame the drawing</a:t>
            </a:r>
          </a:p>
          <a:p>
            <a:r>
              <a:rPr lang="en-US" dirty="0"/>
              <a:t>Heaviest darkest of the drawing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529614-A9DD-43D8-968E-C07D7F35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4367301C-9E62-4A97-A776-7C2F6EAE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004010-F763-427D-8147-B73D8727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5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0C1430-58DA-4707-A3DD-7400CEC5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Alphabet of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1B62C92-DC78-4AA7-A931-923BCFF2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There is an industry standard that has been developed for particular line weights with mechanical drawings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ASME stands for American Society of Mechanical Engineers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Alphabet of Lines reveals shape, size, details and alternate part positions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Different width, darkness, and line types are used to communicate a part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03975A7-8EB7-469C-89C7-A9D30DEF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0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7506127-40F4-46B4-AA13-9926B2BD0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Alphabet of Lines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BBBCF47C-CE96-46DF-9B20-6EF8EEE99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Drawing #8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C8B0826-5E65-4731-9543-60C266E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0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4367301C-9E62-4A97-A776-7C2F6EAE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004010-F763-427D-8147-B73D8727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9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7506127-40F4-46B4-AA13-9926B2BD0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Alphabet of Lines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BBBCF47C-CE96-46DF-9B20-6EF8EEE99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Drawing #8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C8B0826-5E65-4731-9543-60C266E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1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4367301C-9E62-4A97-A776-7C2F6EAE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004010-F763-427D-8147-B73D8727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1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0688EB-621D-42E0-B625-CD1D9B60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E88ED5-1D68-41B1-9126-A9E5B767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grade was 74.29</a:t>
            </a:r>
          </a:p>
          <a:p>
            <a:r>
              <a:rPr lang="en-US" dirty="0"/>
              <a:t>Grades ranged from 50 to 100</a:t>
            </a:r>
          </a:p>
          <a:p>
            <a:r>
              <a:rPr lang="en-US" dirty="0"/>
              <a:t>Only 14 submissions out of 25 </a:t>
            </a:r>
          </a:p>
          <a:p>
            <a:r>
              <a:rPr lang="en-US" dirty="0"/>
              <a:t>No longer accepting submissions for the quiz</a:t>
            </a:r>
          </a:p>
          <a:p>
            <a:pPr lvl="1"/>
            <a:r>
              <a:rPr lang="en-US" dirty="0"/>
              <a:t>Be sure to not miss anymore moving forward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412153F-FE17-4D4D-847D-1FF5D166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0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7506127-40F4-46B4-AA13-9926B2BD0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4 Alphabet of Lines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BBBCF47C-CE96-46DF-9B20-6EF8EEE99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C8B0826-5E65-4731-9543-60C266E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4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39762"/>
            <a:ext cx="4781147" cy="55747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20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1625" y="685799"/>
            <a:ext cx="4816572" cy="48699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b="1">
                <a:solidFill>
                  <a:schemeClr val="tx2"/>
                </a:solidFill>
              </a:rPr>
              <a:t>okia9n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>
                    <a:alpha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253956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261C424-AA7E-4C83-A265-373D7877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Drafting neatness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FB15BB9-DF65-4384-92F0-41EA410C7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your erasing shield as often as possible</a:t>
            </a:r>
          </a:p>
          <a:p>
            <a:r>
              <a:rPr lang="en-US" dirty="0"/>
              <a:t>Try and wash hands before starting to draw</a:t>
            </a:r>
          </a:p>
          <a:p>
            <a:r>
              <a:rPr lang="en-US" dirty="0"/>
              <a:t>Always wipe dust and dirt from your instruments</a:t>
            </a:r>
          </a:p>
          <a:p>
            <a:r>
              <a:rPr lang="en-US" dirty="0"/>
              <a:t>Lay out all views with construction lines then ‘heavy-in’</a:t>
            </a:r>
          </a:p>
          <a:p>
            <a:r>
              <a:rPr lang="en-US" dirty="0"/>
              <a:t>Remove dust or eraser pieces as soon as possible</a:t>
            </a:r>
          </a:p>
          <a:p>
            <a:r>
              <a:rPr lang="en-US" dirty="0"/>
              <a:t>Don’t slide instruments, try and lift and put down</a:t>
            </a:r>
          </a:p>
          <a:p>
            <a:r>
              <a:rPr lang="en-US" sz="2800" b="1" dirty="0"/>
              <a:t>Keep an organized orderly drafting area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03FB568-79CA-4314-A86F-F38E112F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7506127-40F4-46B4-AA13-9926B2BD0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Alphabet of Lines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BBBCF47C-CE96-46DF-9B20-6EF8EEE99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Drawing #8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C8B0826-5E65-4731-9543-60C266E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8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4367301C-9E62-4A97-A776-7C2F6EAE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004010-F763-427D-8147-B73D8727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7506127-40F4-46B4-AA13-9926B2BD0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4 Alphabet of Lines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BBBCF47C-CE96-46DF-9B20-6EF8EEE99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C8B0826-5E65-4731-9543-60C266E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1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7506127-40F4-46B4-AA13-9926B2BD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DDP This week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Drawing </a:t>
            </a:r>
            <a:r>
              <a:rPr lang="en-US" b="1" dirty="0" smtClean="0"/>
              <a:t>#8 DUE TODAY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Every missed day is </a:t>
            </a:r>
            <a:r>
              <a:rPr lang="en-US" b="1" dirty="0" smtClean="0"/>
              <a:t>-10 points</a:t>
            </a:r>
          </a:p>
          <a:p>
            <a:r>
              <a:rPr lang="en-US" dirty="0" smtClean="0"/>
              <a:t>Start </a:t>
            </a:r>
            <a:r>
              <a:rPr lang="en-US" b="1" dirty="0" smtClean="0"/>
              <a:t>drawing #9 Tuesday</a:t>
            </a:r>
          </a:p>
          <a:p>
            <a:pPr lvl="1"/>
            <a:r>
              <a:rPr lang="en-US" dirty="0" smtClean="0"/>
              <a:t>Handout</a:t>
            </a:r>
          </a:p>
          <a:p>
            <a:pPr lvl="1"/>
            <a:r>
              <a:rPr lang="en-US" b="1" dirty="0" smtClean="0"/>
              <a:t>DUE Thursday 10/25</a:t>
            </a:r>
          </a:p>
          <a:p>
            <a:r>
              <a:rPr lang="en-US" b="1" dirty="0" smtClean="0"/>
              <a:t>Unit 4 quiz opens up Friday </a:t>
            </a:r>
            <a:r>
              <a:rPr lang="en-US" dirty="0" smtClean="0"/>
              <a:t>at 9AM</a:t>
            </a:r>
          </a:p>
          <a:p>
            <a:r>
              <a:rPr lang="en-US" dirty="0" smtClean="0"/>
              <a:t>Keep in mind about an </a:t>
            </a:r>
            <a:r>
              <a:rPr lang="en-US" b="1" dirty="0" smtClean="0"/>
              <a:t>80/20 rule project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C8B0826-5E65-4731-9543-60C266E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5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2103B461-323C-4912-BFFD-C375826620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FBC21318-F4F4-4524-95D1-6B7FE0A78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D9FFA8E5-974F-409E-89C6-E185BD9093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C384E2B1-7008-45EE-9F2E-FEF3A08978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D4563410-7FE9-4955-89C6-0FB9326CD3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3AD14C0E-D5DF-4BDC-BD92-642CFF1801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xmlns="" id="{9A212F8F-D812-4A16-BE82-F3500DE321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5F9798A-E339-43DA-A69F-CA4C3A81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xmlns="" id="{D2CF1D1B-04ED-443D-A9FE-68BF8859BD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2" descr="Forms response chart. Question title: Why is lettering so important?. Number of responses: 7 / 14 correct responses.">
            <a:extLst>
              <a:ext uri="{FF2B5EF4-FFF2-40B4-BE49-F238E27FC236}">
                <a16:creationId xmlns:a16="http://schemas.microsoft.com/office/drawing/2014/main" xmlns="" id="{9CF9E375-9C80-49B2-BABF-352EAE6088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29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2103B461-323C-4912-BFFD-C375826620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FBC21318-F4F4-4524-95D1-6B7FE0A78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D9FFA8E5-974F-409E-89C6-E185BD9093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C384E2B1-7008-45EE-9F2E-FEF3A08978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D4563410-7FE9-4955-89C6-0FB9326CD3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3AD14C0E-D5DF-4BDC-BD92-642CFF1801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xmlns="" id="{9A212F8F-D812-4A16-BE82-F3500DE321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06A07F-523B-4EB7-8912-0BC49C2A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xmlns="" id="{D2CF1D1B-04ED-443D-A9FE-68BF8859BD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9" name="Picture 2" descr="Forms response chart. Question title: On average, lettering consumes how much of a drafters time per project?. Number of responses: 11 / 14 correct responses.">
            <a:extLst>
              <a:ext uri="{FF2B5EF4-FFF2-40B4-BE49-F238E27FC236}">
                <a16:creationId xmlns:a16="http://schemas.microsoft.com/office/drawing/2014/main" xmlns="" id="{FAC1FEFB-41ED-4ACD-8561-97AFC72922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37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2103B461-323C-4912-BFFD-C375826620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175" name="Straight Connector 80">
              <a:extLst>
                <a:ext uri="{FF2B5EF4-FFF2-40B4-BE49-F238E27FC236}">
                  <a16:creationId xmlns:a16="http://schemas.microsoft.com/office/drawing/2014/main" xmlns="" id="{FBC21318-F4F4-4524-95D1-6B7FE0A78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D9FFA8E5-974F-409E-89C6-E185BD9093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C384E2B1-7008-45EE-9F2E-FEF3A08978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D4563410-7FE9-4955-89C6-0FB9326CD3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3AD14C0E-D5DF-4BDC-BD92-642CFF1801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xmlns="" id="{9A212F8F-D812-4A16-BE82-F3500DE321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97A5A4B-B901-4898-9A58-FECE2B73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93" name="Snip Diagonal Corner Rectangle 24">
            <a:extLst>
              <a:ext uri="{FF2B5EF4-FFF2-40B4-BE49-F238E27FC236}">
                <a16:creationId xmlns:a16="http://schemas.microsoft.com/office/drawing/2014/main" xmlns="" id="{D2CF1D1B-04ED-443D-A9FE-68BF8859BD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3" name="Picture 2" descr="Forms response chart. Question title: When lettering should you push or pull your pencil so that you do not dig into your drawing?. Number of responses: 14 / 14 correct responses.">
            <a:extLst>
              <a:ext uri="{FF2B5EF4-FFF2-40B4-BE49-F238E27FC236}">
                <a16:creationId xmlns:a16="http://schemas.microsoft.com/office/drawing/2014/main" xmlns="" id="{721B2843-28FF-4AD7-8E2A-B7D65E16E6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" r="427" b="-1"/>
          <a:stretch/>
        </p:blipFill>
        <p:spPr bwMode="auto">
          <a:xfrm>
            <a:off x="1690626" y="786117"/>
            <a:ext cx="8810747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50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xmlns="" id="{2103B461-323C-4912-BFFD-C375826620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FBC21318-F4F4-4524-95D1-6B7FE0A78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D9FFA8E5-974F-409E-89C6-E185BD9093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C384E2B1-7008-45EE-9F2E-FEF3A08978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xmlns="" id="{D4563410-7FE9-4955-89C6-0FB9326CD3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xmlns="" id="{3AD14C0E-D5DF-4BDC-BD92-642CFF1801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xmlns="" id="{9A212F8F-D812-4A16-BE82-F3500DE321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1B82636-F4E2-43F5-9A85-6373BC31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147" name="Snip Diagonal Corner Rectangle 24">
            <a:extLst>
              <a:ext uri="{FF2B5EF4-FFF2-40B4-BE49-F238E27FC236}">
                <a16:creationId xmlns:a16="http://schemas.microsoft.com/office/drawing/2014/main" xmlns="" id="{D2CF1D1B-04ED-443D-A9FE-68BF8859BD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7" name="Picture 2" descr="Forms response chart. Question title: Select proper lettering techinques. There may be more then one right answer. Number of responses: 6 / 14 correct responses.">
            <a:extLst>
              <a:ext uri="{FF2B5EF4-FFF2-40B4-BE49-F238E27FC236}">
                <a16:creationId xmlns:a16="http://schemas.microsoft.com/office/drawing/2014/main" xmlns="" id="{95AF92CF-8D97-4C54-B7B6-B0A0E3FFD1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" b="-1"/>
          <a:stretch/>
        </p:blipFill>
        <p:spPr bwMode="auto">
          <a:xfrm>
            <a:off x="1690627" y="786117"/>
            <a:ext cx="881074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4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2103B461-323C-4912-BFFD-C375826620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FBC21318-F4F4-4524-95D1-6B7FE0A78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D9FFA8E5-974F-409E-89C6-E185BD9093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C384E2B1-7008-45EE-9F2E-FEF3A08978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D4563410-7FE9-4955-89C6-0FB9326CD3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3AD14C0E-D5DF-4BDC-BD92-642CFF1801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xmlns="" id="{9A212F8F-D812-4A16-BE82-F3500DE321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2F3BE3-9F9C-4C1E-A7D6-B7CA2F8C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xmlns="" id="{D2CF1D1B-04ED-443D-A9FE-68BF8859BD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1" name="Picture 2" descr="Forms response chart. Question title: What tool helps provide guidelines for freehand techinical drawing?. Number of responses: 9 / 14 correct responses.">
            <a:extLst>
              <a:ext uri="{FF2B5EF4-FFF2-40B4-BE49-F238E27FC236}">
                <a16:creationId xmlns:a16="http://schemas.microsoft.com/office/drawing/2014/main" xmlns="" id="{67E70AA8-8BF1-4042-9F46-C30EFDF91E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2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2103B461-323C-4912-BFFD-C375826620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FBC21318-F4F4-4524-95D1-6B7FE0A78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D9FFA8E5-974F-409E-89C6-E185BD9093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C384E2B1-7008-45EE-9F2E-FEF3A08978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D4563410-7FE9-4955-89C6-0FB9326CD3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3AD14C0E-D5DF-4BDC-BD92-642CFF1801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xmlns="" id="{9A212F8F-D812-4A16-BE82-F3500DE321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CB1DBFB-1BB2-426C-807E-304AF87F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xmlns="" id="{D2CF1D1B-04ED-443D-A9FE-68BF8859BD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5" name="Picture 2" descr="Forms response chart. Question title: Lettering is primarily done in. Number of responses: 14 / 14 correct responses.">
            <a:extLst>
              <a:ext uri="{FF2B5EF4-FFF2-40B4-BE49-F238E27FC236}">
                <a16:creationId xmlns:a16="http://schemas.microsoft.com/office/drawing/2014/main" xmlns="" id="{B455112D-CDD2-466C-A9DF-EA3C386398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83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608</Words>
  <Application>Microsoft Office PowerPoint</Application>
  <PresentationFormat>Widescreen</PresentationFormat>
  <Paragraphs>109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Century Gothic</vt:lpstr>
      <vt:lpstr>Wingdings 3</vt:lpstr>
      <vt:lpstr>Slice</vt:lpstr>
      <vt:lpstr>Design and drawing for production</vt:lpstr>
      <vt:lpstr>Google classroom code</vt:lpstr>
      <vt:lpstr>QUIZ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big idea</vt:lpstr>
      <vt:lpstr>PowerPoint Presentation</vt:lpstr>
      <vt:lpstr>Visible Lines</vt:lpstr>
      <vt:lpstr>PowerPoint Presentation</vt:lpstr>
      <vt:lpstr>Hidden Lines</vt:lpstr>
      <vt:lpstr>PowerPoint Presentation</vt:lpstr>
      <vt:lpstr>centerlines</vt:lpstr>
      <vt:lpstr>PowerPoint Presentation</vt:lpstr>
      <vt:lpstr>Construction lines</vt:lpstr>
      <vt:lpstr>Border lines</vt:lpstr>
      <vt:lpstr>LP 2</vt:lpstr>
      <vt:lpstr>Alphabet of lines</vt:lpstr>
      <vt:lpstr>Alphabet of Lines</vt:lpstr>
      <vt:lpstr>LP 3</vt:lpstr>
      <vt:lpstr>Alphabet of Lines</vt:lpstr>
      <vt:lpstr>LP 5</vt:lpstr>
      <vt:lpstr>Unit 4 Alphabet of Lines</vt:lpstr>
      <vt:lpstr>Google classroom code</vt:lpstr>
      <vt:lpstr>Drafting neatness</vt:lpstr>
      <vt:lpstr>Alphabet of Lines</vt:lpstr>
      <vt:lpstr>LP 6</vt:lpstr>
      <vt:lpstr>Unit 4 Alphabet of Lines</vt:lpstr>
      <vt:lpstr>DDP This week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drawing for production</dc:title>
  <dc:creator>Nick Vertucci</dc:creator>
  <cp:lastModifiedBy>Vertucci, Nicholas</cp:lastModifiedBy>
  <cp:revision>12</cp:revision>
  <dcterms:created xsi:type="dcterms:W3CDTF">2018-10-15T11:55:31Z</dcterms:created>
  <dcterms:modified xsi:type="dcterms:W3CDTF">2018-10-22T12:15:21Z</dcterms:modified>
</cp:coreProperties>
</file>