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20"/>
  </p:notesMasterIdLst>
  <p:handoutMasterIdLst>
    <p:handoutMasterId r:id="rId21"/>
  </p:handoutMasterIdLst>
  <p:sldIdLst>
    <p:sldId id="268" r:id="rId2"/>
    <p:sldId id="272" r:id="rId3"/>
    <p:sldId id="271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2" r:id="rId18"/>
    <p:sldId id="29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>
        <p:scale>
          <a:sx n="97" d="100"/>
          <a:sy n="97" d="100"/>
        </p:scale>
        <p:origin x="68" y="25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CBB-843F-464A-A764-71D6ADC27CFA}" type="datetime1">
              <a:rPr lang="en-US" smtClean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71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91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72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10/9/2018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34E7-E1D9-4FBF-A1A0-4009669A00BF}" type="datetime1">
              <a:rPr lang="en-US" smtClean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1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D434-5945-4FAF-A8C0-DAE9905532CE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A783-5D92-4699-9B7C-A8E308126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0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58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10/9/2018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0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10/9/2018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20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10/9/2018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55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9942-0A2E-443A-842F-D6DE74360370}" type="datetime1">
              <a:rPr lang="en-US" smtClean="0"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41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D434-5945-4FAF-A8C0-DAE9905532CE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A783-5D92-4699-9B7C-A8E308126E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E0C741-A5AB-4887-9EE5-364BFEE151D3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69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38946-C5C1-4A11-BA69-F12F43F8A94B}" type="datetime1">
              <a:rPr lang="en-US" smtClean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996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655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671" y="2600324"/>
            <a:ext cx="6405753" cy="3277961"/>
          </a:xfrm>
        </p:spPr>
        <p:txBody>
          <a:bodyPr anchor="t">
            <a:normAutofit/>
          </a:bodyPr>
          <a:lstStyle/>
          <a:p>
            <a:pPr algn="l"/>
            <a:r>
              <a:rPr lang="en-US" sz="5400"/>
              <a:t>Design and drawing for production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en-US" sz="1900"/>
              <a:t>Unit 3 - Lettering</a:t>
            </a:r>
          </a:p>
          <a:p>
            <a:pPr algn="l"/>
            <a:endParaRPr lang="en-US" sz="1900"/>
          </a:p>
          <a:p>
            <a:pPr algn="l"/>
            <a:r>
              <a:rPr lang="en-US" sz="1900"/>
              <a:t>Section 1 – What is Lettering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4672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>
                    <a:lumMod val="85000"/>
                  </a:schemeClr>
                </a:solidFill>
              </a:rPr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72D690-3946-41C4-B01B-C2857A0A1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technical lettering?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540170-1DBD-4347-B779-0831D3F5A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Clarify projections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isometric views">
            <a:extLst>
              <a:ext uri="{FF2B5EF4-FFF2-40B4-BE49-F238E27FC236}">
                <a16:creationId xmlns:a16="http://schemas.microsoft.com/office/drawing/2014/main" id="{9AE3F868-0052-45C6-8864-53B02AD0C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822" y="2007575"/>
            <a:ext cx="6553545" cy="285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C17A83-0D87-4D33-957F-E3A36E4E9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3822" y="6356350"/>
            <a:ext cx="46158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r>
              <a:rPr lang="en-US" kern="1200">
                <a:solidFill>
                  <a:srgbClr val="595959"/>
                </a:solidFill>
                <a:latin typeface="+mn-lt"/>
                <a:ea typeface="+mn-ea"/>
                <a:cs typeface="+mn-cs"/>
              </a:rPr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553240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134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72D690-3946-41C4-B01B-C2857A0A1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technical lettering?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540170-1DBD-4347-B779-0831D3F5A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Notes to specify materials and/or processes</a:t>
            </a:r>
          </a:p>
        </p:txBody>
      </p:sp>
      <p:cxnSp>
        <p:nvCxnSpPr>
          <p:cNvPr id="2053" name="Straight Connector 136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mage result for technical drawing notes">
            <a:extLst>
              <a:ext uri="{FF2B5EF4-FFF2-40B4-BE49-F238E27FC236}">
                <a16:creationId xmlns:a16="http://schemas.microsoft.com/office/drawing/2014/main" id="{960131F1-B49C-44A5-88EE-17DEF47A8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822" y="975392"/>
            <a:ext cx="6553545" cy="4915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C17A83-0D87-4D33-957F-E3A36E4E9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3822" y="6356350"/>
            <a:ext cx="46158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r>
              <a:rPr lang="en-US" kern="1200">
                <a:solidFill>
                  <a:srgbClr val="595959"/>
                </a:solidFill>
                <a:latin typeface="+mn-lt"/>
                <a:ea typeface="+mn-ea"/>
                <a:cs typeface="+mn-cs"/>
              </a:rPr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58370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2" descr="Image result for ames lettering guide">
            <a:extLst>
              <a:ext uri="{FF2B5EF4-FFF2-40B4-BE49-F238E27FC236}">
                <a16:creationId xmlns:a16="http://schemas.microsoft.com/office/drawing/2014/main" id="{97FCC4BA-F7A9-4FB7-BCFF-48040CA063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71" y="643466"/>
            <a:ext cx="10518657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4DAA07-2536-479A-859B-17688176C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408174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A6327-5314-45CB-9F00-BC875423F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600" y="1396289"/>
            <a:ext cx="5006336" cy="1325563"/>
          </a:xfrm>
        </p:spPr>
        <p:txBody>
          <a:bodyPr>
            <a:normAutofit/>
          </a:bodyPr>
          <a:lstStyle/>
          <a:p>
            <a:r>
              <a:rPr lang="en-US" dirty="0"/>
              <a:t>Drawing #5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aphic 7" descr="Presentation with Checklist">
            <a:extLst>
              <a:ext uri="{FF2B5EF4-FFF2-40B4-BE49-F238E27FC236}">
                <a16:creationId xmlns:a16="http://schemas.microsoft.com/office/drawing/2014/main" id="{77E2C276-8CC5-4881-84C7-C315A63D0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241" y="643466"/>
            <a:ext cx="4105275" cy="41052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F4135-D972-4007-ADC9-8172C07FD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044" y="2871982"/>
            <a:ext cx="5006336" cy="3181684"/>
          </a:xfrm>
        </p:spPr>
        <p:txBody>
          <a:bodyPr anchor="t">
            <a:normAutofit/>
          </a:bodyPr>
          <a:lstStyle/>
          <a:p>
            <a:r>
              <a:rPr lang="en-US" sz="1800" dirty="0"/>
              <a:t>Using the lettering guide to create your title blocks</a:t>
            </a:r>
          </a:p>
          <a:p>
            <a:r>
              <a:rPr lang="en-US" sz="1800" dirty="0"/>
              <a:t>3/8” vertical capitals</a:t>
            </a:r>
          </a:p>
          <a:p>
            <a:r>
              <a:rPr lang="en-US" sz="1800" dirty="0"/>
              <a:t>1/8” vertical capitals</a:t>
            </a:r>
          </a:p>
          <a:p>
            <a:r>
              <a:rPr lang="en-US" sz="1800" dirty="0"/>
              <a:t>1/8” vertical lower case</a:t>
            </a:r>
          </a:p>
          <a:p>
            <a:endParaRPr lang="en-US" sz="1800" dirty="0"/>
          </a:p>
          <a:p>
            <a:pPr marL="0" indent="0" algn="ctr">
              <a:buNone/>
            </a:pPr>
            <a:r>
              <a:rPr lang="en-US" sz="3200" b="1" dirty="0"/>
              <a:t>DUE TUESDAY OCTOBER 9TH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83A92-70E0-4BB3-A9A6-D12A58EBE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57173" y="6199632"/>
            <a:ext cx="5006336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675330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FF665-DBFE-4139-ACF5-B7D92BBE8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Plan 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8768D-96E5-431F-BE40-E106E81A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D97D1FA4-7DA2-46D5-90BC-D3596A908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Do Now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4FCF4C-A640-42CC-9C3B-2AEC0028E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US" sz="4800" dirty="0"/>
              <a:t>What is the importance of lettering?</a:t>
            </a:r>
          </a:p>
          <a:p>
            <a:pPr lvl="1"/>
            <a:r>
              <a:rPr lang="en-US" sz="2000" dirty="0"/>
              <a:t>Be sure to answer the question within Google Classroom</a:t>
            </a:r>
          </a:p>
          <a:p>
            <a:pPr lvl="1"/>
            <a:r>
              <a:rPr lang="en-US" sz="2000" dirty="0"/>
              <a:t>Answer within the allotted time in class to receive full credit</a:t>
            </a:r>
          </a:p>
          <a:p>
            <a:pPr lvl="1"/>
            <a:r>
              <a:rPr lang="en-US" sz="2000" dirty="0"/>
              <a:t>Answer on the same day to receive half-credit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5069F2-C868-4ABA-AA9D-6C7B78FF6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97936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FF665-DBFE-4139-ACF5-B7D92BBE8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Plan 6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8768D-96E5-431F-BE40-E106E81A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05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7D1FA4-7DA2-46D5-90BC-D3596A908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This Week in DDP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4FCF4C-A640-42CC-9C3B-2AEC0028E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/>
              <a:t>Drawing #5 </a:t>
            </a:r>
          </a:p>
          <a:p>
            <a:pPr lvl="1"/>
            <a:r>
              <a:rPr lang="en-US" sz="3200" b="1" dirty="0"/>
              <a:t>DUE</a:t>
            </a:r>
            <a:r>
              <a:rPr lang="en-US" sz="3200" dirty="0"/>
              <a:t> </a:t>
            </a:r>
            <a:r>
              <a:rPr lang="en-US" sz="3200" b="1" dirty="0"/>
              <a:t>TODAY, 10/9 by end of class</a:t>
            </a:r>
          </a:p>
          <a:p>
            <a:r>
              <a:rPr lang="en-US" sz="3600" dirty="0"/>
              <a:t>2 Lettering practice handouts </a:t>
            </a:r>
          </a:p>
          <a:p>
            <a:pPr lvl="1"/>
            <a:r>
              <a:rPr lang="en-US" sz="3200" b="1" dirty="0"/>
              <a:t>DUE FRIDAY 10/12</a:t>
            </a:r>
          </a:p>
          <a:p>
            <a:pPr lvl="1"/>
            <a:r>
              <a:rPr lang="en-US" sz="3200" dirty="0"/>
              <a:t>1 on Wednesday</a:t>
            </a:r>
          </a:p>
          <a:p>
            <a:pPr lvl="1"/>
            <a:r>
              <a:rPr lang="en-US" sz="3200" dirty="0"/>
              <a:t>1 on Thursday</a:t>
            </a:r>
          </a:p>
          <a:p>
            <a:r>
              <a:rPr lang="en-US" sz="3600" dirty="0"/>
              <a:t>Google Classroom QUIZ </a:t>
            </a:r>
          </a:p>
          <a:p>
            <a:pPr lvl="1"/>
            <a:r>
              <a:rPr lang="en-US" sz="3200" b="1" dirty="0"/>
              <a:t>DUE SUNDAY 10/14</a:t>
            </a:r>
          </a:p>
          <a:p>
            <a:pPr lvl="1"/>
            <a:r>
              <a:rPr lang="en-US" sz="3200" dirty="0"/>
              <a:t>To be posted Friday morning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5069F2-C868-4ABA-AA9D-6C7B78FF6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5320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913651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7D1FA4-7DA2-46D5-90BC-D3596A908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Drawing #5 - Lettering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4FCF4C-A640-42CC-9C3B-2AEC0028E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3600" dirty="0"/>
              <a:t>DUE DATE: </a:t>
            </a:r>
            <a:r>
              <a:rPr lang="en-US" sz="3600" b="1" dirty="0"/>
              <a:t>TODAY, 10/9 by end of class</a:t>
            </a:r>
          </a:p>
          <a:p>
            <a:endParaRPr lang="en-US" sz="3600" b="1" dirty="0"/>
          </a:p>
          <a:p>
            <a:pPr marL="0" indent="0">
              <a:buNone/>
            </a:pPr>
            <a:r>
              <a:rPr lang="en-US" b="1" dirty="0"/>
              <a:t>TIPS</a:t>
            </a:r>
          </a:p>
          <a:p>
            <a:pPr>
              <a:buFontTx/>
              <a:buChar char="-"/>
            </a:pPr>
            <a:r>
              <a:rPr lang="en-US" b="1" dirty="0"/>
              <a:t>Good spacing between letters</a:t>
            </a:r>
          </a:p>
          <a:p>
            <a:pPr>
              <a:buFontTx/>
              <a:buChar char="-"/>
            </a:pPr>
            <a:r>
              <a:rPr lang="en-US" b="1" dirty="0"/>
              <a:t>Watch smudges</a:t>
            </a:r>
          </a:p>
          <a:p>
            <a:pPr>
              <a:buFontTx/>
              <a:buChar char="-"/>
            </a:pPr>
            <a:r>
              <a:rPr lang="en-US" b="1" dirty="0"/>
              <a:t>Use tools properly</a:t>
            </a:r>
          </a:p>
          <a:p>
            <a:pPr>
              <a:buFontTx/>
              <a:buChar char="-"/>
            </a:pPr>
            <a:endParaRPr lang="en-US" sz="3600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5069F2-C868-4ABA-AA9D-6C7B78FF6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5320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888953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Google classroom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257" y="965198"/>
            <a:ext cx="2707937" cy="49276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buNone/>
            </a:pPr>
            <a:r>
              <a:rPr lang="en-US" sz="2000" b="1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okia9n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80588" y="6553690"/>
            <a:ext cx="5053698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r>
              <a:rPr lang="en-US"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164503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The big idea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>
                <a:cs typeface="Arial" pitchFamily="34" charset="0"/>
              </a:rPr>
              <a:t>There are different styles of lettering and industry standards</a:t>
            </a:r>
          </a:p>
          <a:p>
            <a:r>
              <a:rPr lang="en-US" sz="2400">
                <a:cs typeface="Arial" pitchFamily="34" charset="0"/>
              </a:rPr>
              <a:t>Guidelines are used for height and slope of letters</a:t>
            </a:r>
          </a:p>
          <a:p>
            <a:r>
              <a:rPr lang="en-US" sz="2400">
                <a:cs typeface="Arial" pitchFamily="34" charset="0"/>
              </a:rPr>
              <a:t>Single-stroke Gothic letters are commonly used in industry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50">
                <a:solidFill>
                  <a:schemeClr val="tx1">
                    <a:alpha val="80000"/>
                  </a:schemeClr>
                </a:solidFill>
              </a:rPr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785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6F2B93-A2BD-40E2-9FD0-F93D17341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What is lettering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11B71-3167-477F-B1AB-5C48044BC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Purpose is to clarify the views or projections</a:t>
            </a:r>
          </a:p>
          <a:p>
            <a:r>
              <a:rPr lang="en-US" sz="2400"/>
              <a:t>Notes may specify materials and processes</a:t>
            </a:r>
          </a:p>
          <a:p>
            <a:r>
              <a:rPr lang="en-US" sz="2400"/>
              <a:t>Most drafters are required to letter drawings freehand</a:t>
            </a:r>
          </a:p>
          <a:p>
            <a:r>
              <a:rPr lang="en-US" sz="2400"/>
              <a:t>Lettering is about 20% of manual work for any drafter</a:t>
            </a:r>
          </a:p>
          <a:p>
            <a:pPr marL="411480" lvl="1" indent="0">
              <a:buNone/>
            </a:pPr>
            <a:endParaRPr lang="en-US" dirty="0"/>
          </a:p>
          <a:p>
            <a:endParaRPr lang="en-US" sz="2400"/>
          </a:p>
          <a:p>
            <a:endParaRPr lang="en-US" sz="24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0730A-829B-4DFE-8CAE-D606FCE11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50">
                <a:solidFill>
                  <a:schemeClr val="tx1">
                    <a:alpha val="80000"/>
                  </a:schemeClr>
                </a:solidFill>
              </a:rPr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26955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CD3824-41FA-4546-AFCD-2A01FEF6F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Lettering technique</a:t>
            </a:r>
          </a:p>
        </p:txBody>
      </p:sp>
      <p:pic>
        <p:nvPicPr>
          <p:cNvPr id="1026" name="Picture 2" descr="Image result for drafting lettering technique">
            <a:extLst>
              <a:ext uri="{FF2B5EF4-FFF2-40B4-BE49-F238E27FC236}">
                <a16:creationId xmlns:a16="http://schemas.microsoft.com/office/drawing/2014/main" id="{99EDA05A-8342-458F-ABAD-41079AAAAE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" r="1" b="21989"/>
          <a:stretch/>
        </p:blipFill>
        <p:spPr bwMode="auto">
          <a:xfrm>
            <a:off x="327547" y="321733"/>
            <a:ext cx="7058306" cy="41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C807B6-1EF7-457A-9AA4-A8D575B19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4256" y="6535157"/>
            <a:ext cx="6594189" cy="274320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Add a footer</a:t>
            </a:r>
          </a:p>
        </p:txBody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C288F-4A88-4641-9F49-11018BF8C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Use less pressure on your pencil</a:t>
            </a:r>
          </a:p>
          <a:p>
            <a:r>
              <a:rPr lang="en-US" sz="2000" dirty="0">
                <a:solidFill>
                  <a:srgbClr val="FFFFFF"/>
                </a:solidFill>
              </a:rPr>
              <a:t>Having a pencil with a point will help produce high quality lettering that can be copied easily and clearly</a:t>
            </a:r>
          </a:p>
          <a:p>
            <a:r>
              <a:rPr lang="en-US" sz="2000" dirty="0">
                <a:solidFill>
                  <a:srgbClr val="FFFFFF"/>
                </a:solidFill>
              </a:rPr>
              <a:t>Have your forearm fully supported with your hand resting on its side</a:t>
            </a:r>
          </a:p>
          <a:p>
            <a:r>
              <a:rPr lang="en-US" sz="2000" dirty="0">
                <a:solidFill>
                  <a:srgbClr val="FFFFFF"/>
                </a:solidFill>
              </a:rPr>
              <a:t>Take your time and relax, pausing is most likely needed</a:t>
            </a:r>
          </a:p>
          <a:p>
            <a:r>
              <a:rPr lang="en-US" sz="2000" dirty="0">
                <a:solidFill>
                  <a:srgbClr val="FFFFFF"/>
                </a:solidFill>
              </a:rPr>
              <a:t>“Pull” the pencil across the page to not dig into the drawing</a:t>
            </a:r>
          </a:p>
        </p:txBody>
      </p:sp>
    </p:spTree>
    <p:extLst>
      <p:ext uri="{BB962C8B-B14F-4D97-AF65-F5344CB8AC3E}">
        <p14:creationId xmlns:p14="http://schemas.microsoft.com/office/powerpoint/2010/main" val="140127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2B765-1E7B-46EB-8F54-380E98535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257" y="965198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Lettering Guide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3EF0C2-EE57-40DD-B754-BF1477FAB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BBD25-9076-4AEC-B1A1-556551C0F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4570" y="965199"/>
            <a:ext cx="3093963" cy="49276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 Ames Lettering Guide can help provide guidelines for freehand technical drawing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79740F-8AF1-4320-9AD2-4BFF935C2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257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r>
              <a: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317013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2" descr="Image result for ames lettering guide">
            <a:extLst>
              <a:ext uri="{FF2B5EF4-FFF2-40B4-BE49-F238E27FC236}">
                <a16:creationId xmlns:a16="http://schemas.microsoft.com/office/drawing/2014/main" id="{97FCC4BA-F7A9-4FB7-BCFF-48040CA063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71" y="643466"/>
            <a:ext cx="10518657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4DAA07-2536-479A-859B-17688176C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01207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A6327-5314-45CB-9F00-BC875423F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600" y="1396289"/>
            <a:ext cx="5006336" cy="1325563"/>
          </a:xfrm>
        </p:spPr>
        <p:txBody>
          <a:bodyPr>
            <a:normAutofit/>
          </a:bodyPr>
          <a:lstStyle/>
          <a:p>
            <a:r>
              <a:rPr lang="en-US" dirty="0"/>
              <a:t>Drawing #5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aphic 7" descr="Presentation with Checklist">
            <a:extLst>
              <a:ext uri="{FF2B5EF4-FFF2-40B4-BE49-F238E27FC236}">
                <a16:creationId xmlns:a16="http://schemas.microsoft.com/office/drawing/2014/main" id="{77E2C276-8CC5-4881-84C7-C315A63D0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241" y="643466"/>
            <a:ext cx="4105275" cy="41052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F4135-D972-4007-ADC9-8172C07FD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044" y="2871982"/>
            <a:ext cx="5006336" cy="3181684"/>
          </a:xfrm>
        </p:spPr>
        <p:txBody>
          <a:bodyPr anchor="t">
            <a:normAutofit/>
          </a:bodyPr>
          <a:lstStyle/>
          <a:p>
            <a:r>
              <a:rPr lang="en-US" sz="1800"/>
              <a:t>Using the lettering guide to create your title blocks</a:t>
            </a:r>
          </a:p>
          <a:p>
            <a:r>
              <a:rPr lang="en-US" sz="1800"/>
              <a:t>3/8” vertical capitals</a:t>
            </a:r>
          </a:p>
          <a:p>
            <a:r>
              <a:rPr lang="en-US" sz="1800"/>
              <a:t>1/8” vertical capitals</a:t>
            </a:r>
          </a:p>
          <a:p>
            <a:r>
              <a:rPr lang="en-US" sz="1800"/>
              <a:t>1/8” vertical lower case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83A92-70E0-4BB3-A9A6-D12A58EBE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57173" y="6199632"/>
            <a:ext cx="5006336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478747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FF665-DBFE-4139-ACF5-B7D92BBE8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Plan 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8768D-96E5-431F-BE40-E106E81A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10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410</Words>
  <Application>Microsoft Office PowerPoint</Application>
  <PresentationFormat>Widescreen</PresentationFormat>
  <Paragraphs>83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Design and drawing for production</vt:lpstr>
      <vt:lpstr>Google classroom code</vt:lpstr>
      <vt:lpstr>The big idea</vt:lpstr>
      <vt:lpstr>What is lettering</vt:lpstr>
      <vt:lpstr>Lettering technique</vt:lpstr>
      <vt:lpstr>Lettering Guide</vt:lpstr>
      <vt:lpstr>PowerPoint Presentation</vt:lpstr>
      <vt:lpstr>Drawing #5</vt:lpstr>
      <vt:lpstr>Lesson Plan 4</vt:lpstr>
      <vt:lpstr>Why technical lettering?</vt:lpstr>
      <vt:lpstr>Why technical lettering?</vt:lpstr>
      <vt:lpstr>PowerPoint Presentation</vt:lpstr>
      <vt:lpstr>Drawing #5</vt:lpstr>
      <vt:lpstr>Lesson Plan 5</vt:lpstr>
      <vt:lpstr>Do Now</vt:lpstr>
      <vt:lpstr>Lesson Plan 6</vt:lpstr>
      <vt:lpstr>This Week in DDP</vt:lpstr>
      <vt:lpstr>Drawing #5 - Lettering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drawing for production</dc:title>
  <dc:creator>Nick Vertucci</dc:creator>
  <cp:lastModifiedBy>Nick Vertucci</cp:lastModifiedBy>
  <cp:revision>4</cp:revision>
  <dcterms:created xsi:type="dcterms:W3CDTF">2018-10-09T12:08:36Z</dcterms:created>
  <dcterms:modified xsi:type="dcterms:W3CDTF">2018-10-09T12:36:33Z</dcterms:modified>
</cp:coreProperties>
</file>