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7" r:id="rId3"/>
    <p:sldId id="271" r:id="rId4"/>
    <p:sldId id="273" r:id="rId5"/>
    <p:sldId id="274" r:id="rId6"/>
    <p:sldId id="276" r:id="rId7"/>
    <p:sldId id="283" r:id="rId8"/>
    <p:sldId id="284" r:id="rId9"/>
    <p:sldId id="285" r:id="rId10"/>
    <p:sldId id="278" r:id="rId11"/>
    <p:sldId id="279" r:id="rId12"/>
    <p:sldId id="288" r:id="rId13"/>
    <p:sldId id="280" r:id="rId14"/>
    <p:sldId id="281" r:id="rId15"/>
    <p:sldId id="282" r:id="rId16"/>
    <p:sldId id="290" r:id="rId17"/>
    <p:sldId id="291" r:id="rId18"/>
    <p:sldId id="292" r:id="rId19"/>
    <p:sldId id="293" r:id="rId20"/>
    <p:sldId id="294" r:id="rId21"/>
    <p:sldId id="300" r:id="rId22"/>
    <p:sldId id="295" r:id="rId23"/>
    <p:sldId id="298" r:id="rId24"/>
    <p:sldId id="299" r:id="rId25"/>
    <p:sldId id="301" r:id="rId26"/>
    <p:sldId id="303" r:id="rId27"/>
    <p:sldId id="30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4 – Series Circuits</a:t>
            </a:r>
          </a:p>
          <a:p>
            <a:endParaRPr lang="en-US" dirty="0"/>
          </a:p>
          <a:p>
            <a:r>
              <a:rPr lang="en-US" dirty="0"/>
              <a:t>Section 1 – Series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Closed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Closed Loop is a circuit current can 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Open loop mean the circuit is incomplete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closed loop circuit diagram high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" y="3006487"/>
            <a:ext cx="11017353" cy="315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Junctions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node is a terminal, connection point between two or more parts of a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Usually identified by LARGE DOTS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Nodes give us a way to say that “wires crossing this junction are connected”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three or more circuit elements are connected to one point, a junction is formed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Junctions are great testing points for measuring voltage and current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6146" name="Picture 2" descr="A 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30" y="426896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Electrical charge of an energy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Typically indicated on diagrams by common symbols ( + ) or ( -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negative polarity is where current enters a component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positive polarity is where current leaves a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Because a series circuit has only one path of flow, it must pass through each resistor in a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total resistance then is the sum of all the resistors in the series circuit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algn="ctr">
              <a:buNone/>
            </a:pPr>
            <a:r>
              <a:rPr lang="en-US" sz="8000" b="1" dirty="0" err="1"/>
              <a:t>R</a:t>
            </a:r>
            <a:r>
              <a:rPr lang="en-US" sz="8000" b="1" baseline="-25000" dirty="0" err="1"/>
              <a:t>t</a:t>
            </a:r>
            <a:r>
              <a:rPr lang="en-US" sz="8000" b="1" baseline="-25000" dirty="0"/>
              <a:t> = </a:t>
            </a:r>
            <a:r>
              <a:rPr lang="en-US" sz="8000" b="1" dirty="0"/>
              <a:t>R</a:t>
            </a:r>
            <a:r>
              <a:rPr lang="en-US" sz="8000" b="1" baseline="-25000" dirty="0"/>
              <a:t>1</a:t>
            </a:r>
            <a:r>
              <a:rPr lang="en-US" sz="8000" b="1" dirty="0"/>
              <a:t> + R</a:t>
            </a:r>
            <a:r>
              <a:rPr lang="en-US" sz="8000" b="1" baseline="-25000" dirty="0"/>
              <a:t>2</a:t>
            </a:r>
            <a:r>
              <a:rPr lang="en-US" sz="8000" b="1" dirty="0"/>
              <a:t> + R</a:t>
            </a:r>
            <a:r>
              <a:rPr lang="en-US" sz="8000" b="1" baseline="-25000" dirty="0"/>
              <a:t>3</a:t>
            </a:r>
            <a:r>
              <a:rPr lang="en-US" sz="8000" b="1" dirty="0"/>
              <a:t> + R</a:t>
            </a:r>
            <a:r>
              <a:rPr lang="en-US" sz="8000" b="1" baseline="-25000" dirty="0"/>
              <a:t>4</a:t>
            </a:r>
            <a:r>
              <a:rPr lang="en-US" sz="8000" b="1" dirty="0"/>
              <a:t> …..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the total resistance of the three resistors connected in series.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R1 = 5 </a:t>
            </a:r>
            <a:r>
              <a:rPr lang="el-GR" dirty="0"/>
              <a:t>Ω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R2 = 35 </a:t>
            </a:r>
            <a:r>
              <a:rPr lang="el-GR" dirty="0"/>
              <a:t>Ω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R3 = 95 </a:t>
            </a:r>
            <a:r>
              <a:rPr lang="el-GR" dirty="0"/>
              <a:t>Ω</a:t>
            </a:r>
            <a:endParaRPr lang="en-US" dirty="0"/>
          </a:p>
          <a:p>
            <a:pPr marL="201168" lvl="1" indent="0" algn="ctr">
              <a:buNone/>
            </a:pPr>
            <a:r>
              <a:rPr lang="en-US" sz="4000" b="1" dirty="0" err="1"/>
              <a:t>R</a:t>
            </a:r>
            <a:r>
              <a:rPr lang="en-US" sz="4000" b="1" baseline="-25000" dirty="0" err="1"/>
              <a:t>t</a:t>
            </a:r>
            <a:r>
              <a:rPr lang="en-US" sz="4000" b="1" baseline="-25000" dirty="0"/>
              <a:t> = </a:t>
            </a:r>
            <a:r>
              <a:rPr lang="en-US" sz="4000" b="1" dirty="0"/>
              <a:t>R</a:t>
            </a:r>
            <a:r>
              <a:rPr lang="en-US" sz="4000" b="1" baseline="-25000" dirty="0"/>
              <a:t>1</a:t>
            </a:r>
            <a:r>
              <a:rPr lang="en-US" sz="4000" b="1" dirty="0"/>
              <a:t> + R</a:t>
            </a:r>
            <a:r>
              <a:rPr lang="en-US" sz="4000" b="1" baseline="-25000" dirty="0"/>
              <a:t>2</a:t>
            </a:r>
            <a:r>
              <a:rPr lang="en-US" sz="4000" b="1" dirty="0"/>
              <a:t> + R</a:t>
            </a:r>
            <a:r>
              <a:rPr lang="en-US" sz="4000" b="1" baseline="-25000" dirty="0"/>
              <a:t>3</a:t>
            </a:r>
          </a:p>
          <a:p>
            <a:pPr marL="201168" lvl="1" indent="0" algn="ctr">
              <a:buNone/>
            </a:pPr>
            <a:r>
              <a:rPr lang="en-US" sz="2800" dirty="0" err="1"/>
              <a:t>R</a:t>
            </a:r>
            <a:r>
              <a:rPr lang="en-US" sz="2800" baseline="-25000" dirty="0" err="1"/>
              <a:t>t</a:t>
            </a:r>
            <a:r>
              <a:rPr lang="en-US" sz="2800" b="1" baseline="-25000" dirty="0"/>
              <a:t> = </a:t>
            </a:r>
            <a:r>
              <a:rPr lang="en-US" sz="2800" dirty="0"/>
              <a:t>5 </a:t>
            </a:r>
            <a:r>
              <a:rPr lang="el-GR" sz="2800" dirty="0"/>
              <a:t>Ω</a:t>
            </a:r>
            <a:r>
              <a:rPr lang="en-US" sz="2800" dirty="0"/>
              <a:t> + 35 </a:t>
            </a:r>
            <a:r>
              <a:rPr lang="el-GR" sz="2800" dirty="0"/>
              <a:t>Ω</a:t>
            </a:r>
            <a:r>
              <a:rPr lang="en-US" sz="2800" dirty="0"/>
              <a:t> + 95 </a:t>
            </a:r>
            <a:r>
              <a:rPr lang="el-GR" sz="2800" dirty="0"/>
              <a:t>Ω</a:t>
            </a:r>
            <a:endParaRPr lang="en-US" sz="2800" dirty="0"/>
          </a:p>
          <a:p>
            <a:pPr marL="201168" lvl="1" indent="0" algn="ctr">
              <a:buNone/>
            </a:pPr>
            <a:r>
              <a:rPr lang="en-US" sz="2800" dirty="0" err="1"/>
              <a:t>R</a:t>
            </a:r>
            <a:r>
              <a:rPr lang="en-US" sz="2800" baseline="-25000" dirty="0" err="1"/>
              <a:t>t</a:t>
            </a:r>
            <a:r>
              <a:rPr lang="en-US" sz="2800" baseline="-25000" dirty="0"/>
              <a:t> = </a:t>
            </a:r>
            <a:r>
              <a:rPr lang="en-US" sz="2800" dirty="0"/>
              <a:t>135 </a:t>
            </a:r>
            <a:r>
              <a:rPr lang="el-GR" sz="2800" dirty="0"/>
              <a:t>Ω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same amount of current is available in all parts of a series circuit at any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 series circuit has a </a:t>
            </a:r>
            <a:r>
              <a:rPr lang="en-US" sz="2800" b="1" dirty="0"/>
              <a:t>100-VDC</a:t>
            </a:r>
            <a:r>
              <a:rPr lang="en-US" sz="2800" dirty="0"/>
              <a:t> source and three resistors: </a:t>
            </a:r>
            <a:r>
              <a:rPr lang="en-US" sz="2800" b="1" dirty="0"/>
              <a:t>R1 = 6</a:t>
            </a:r>
            <a:r>
              <a:rPr lang="el-GR" sz="2800" b="1" dirty="0"/>
              <a:t> Ω</a:t>
            </a:r>
            <a:r>
              <a:rPr lang="en-US" sz="2800" b="1" dirty="0"/>
              <a:t>, R2 = 12</a:t>
            </a:r>
            <a:r>
              <a:rPr lang="el-GR" sz="2800" b="1" dirty="0"/>
              <a:t> Ω</a:t>
            </a:r>
            <a:r>
              <a:rPr lang="en-US" sz="2800" b="1" dirty="0"/>
              <a:t>, R3=7</a:t>
            </a:r>
            <a:r>
              <a:rPr lang="el-GR" sz="2800" b="1" dirty="0"/>
              <a:t> Ω</a:t>
            </a:r>
            <a:r>
              <a:rPr lang="en-US" sz="2800" b="1" dirty="0"/>
              <a:t>.</a:t>
            </a:r>
            <a:r>
              <a:rPr lang="en-US" sz="2800" dirty="0"/>
              <a:t> Find the </a:t>
            </a:r>
            <a:r>
              <a:rPr lang="en-US" sz="2800" b="1" dirty="0"/>
              <a:t>total current </a:t>
            </a:r>
            <a:r>
              <a:rPr lang="en-US" sz="2800" dirty="0"/>
              <a:t>in the circuit.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total resistance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total voltage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Utilize Ohm’s Law to calculate total current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Voltage across any load is the amount needed to force the circuit current through resistance of that 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Voltage drop across any load is equal to the current and resistance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 </a:t>
            </a:r>
            <a:r>
              <a:rPr lang="en-US" sz="4000" b="1" dirty="0" err="1"/>
              <a:t>Kirchoff’s</a:t>
            </a:r>
            <a:r>
              <a:rPr lang="en-US" sz="4000" b="1" dirty="0"/>
              <a:t> Voltage Law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dirty="0"/>
              <a:t>In a series circuit, the sum of the voltage drops across each load is equal to the total voltage applied to the circuit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Drop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194" name="Picture 2" descr="Image result for voltage dr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2" y="1819704"/>
            <a:ext cx="6983590" cy="42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resistance s are connected in series.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Calculate  the voltage drop across each resistor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total resistance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the total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Figure out the voltage drop across each resistor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55" y="2639415"/>
            <a:ext cx="5153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Series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Aiding and Opposing Voltage 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Aiding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Energy sources are often connected in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Even if the circuit is a parallel and series circuit , the energy source will often still be in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series connection affects the total voltage and total current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off of Ohm’s Law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connected in series the </a:t>
            </a:r>
            <a:r>
              <a:rPr lang="en-US" b="1" dirty="0"/>
              <a:t>total voltage is equal to the </a:t>
            </a:r>
            <a:r>
              <a:rPr lang="en-US" b="1" u="sng" dirty="0"/>
              <a:t>sum</a:t>
            </a:r>
            <a:r>
              <a:rPr lang="en-US" b="1" dirty="0"/>
              <a:t> of the individual voltages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Batteries are typically connected in the 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Connected so the current flows in the same direction and most of the time if we are using batteries this is the way they are set up.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Positive terminal of one cell is connected to the negative terminal of the next cell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Opposing Voltage 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Energy sources sometimes are connected so that the polarity oppose each other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this happens the voltage opposes each other resulting in a load that is different between the two 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has no practical use and is usually avoided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Mentioned here because an inexperienced person may inadvertently connect cells in this way.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Symbols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BATTERY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RESISTOR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8" name="Picture 4" descr="Image result for schematic symbol for a resis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13" y="3888036"/>
            <a:ext cx="4517374" cy="1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58" y="3386379"/>
            <a:ext cx="4114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 apiece of paper </a:t>
            </a:r>
            <a:r>
              <a:rPr lang="en-US" b="1" dirty="0"/>
              <a:t>DRAW </a:t>
            </a:r>
            <a:r>
              <a:rPr lang="en-US" dirty="0"/>
              <a:t>a series circuit with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24-V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Four resistors whose sum is 27 Ohms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At the bottom of your piece of paper answer these questions:</a:t>
            </a:r>
          </a:p>
          <a:p>
            <a:pPr marL="201168" lvl="1" indent="0">
              <a:buNone/>
            </a:pP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What is the current in this circuit?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How many watts does the circuit use?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Determine the voltage drop across each resistor (R1,R2,R3,R4)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Ability to draw a series circuit, label each part, and identify part’s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voltage drops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voltage across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Closed loop</a:t>
            </a:r>
          </a:p>
          <a:p>
            <a:r>
              <a:rPr lang="en-US" dirty="0"/>
              <a:t>Junction</a:t>
            </a:r>
          </a:p>
          <a:p>
            <a:r>
              <a:rPr lang="en-US" dirty="0" err="1"/>
              <a:t>Kirchoffs</a:t>
            </a:r>
            <a:r>
              <a:rPr lang="en-US" dirty="0"/>
              <a:t>’ voltage law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Open loop</a:t>
            </a:r>
          </a:p>
          <a:p>
            <a:r>
              <a:rPr lang="en-US" dirty="0"/>
              <a:t>Polarity</a:t>
            </a:r>
          </a:p>
          <a:p>
            <a:r>
              <a:rPr lang="en-US" dirty="0"/>
              <a:t>Series circuit</a:t>
            </a:r>
          </a:p>
          <a:p>
            <a:r>
              <a:rPr lang="en-US"/>
              <a:t>Voltage </a:t>
            </a:r>
            <a:r>
              <a:rPr lang="en-US" dirty="0"/>
              <a:t>drop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 circuit is a combination of parts connected to form a complete path through which electrons move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basic complete circuit has four parts:</a:t>
            </a:r>
          </a:p>
          <a:p>
            <a:pPr marL="457200" indent="-457200">
              <a:buAutoNum type="arabicPeriod"/>
            </a:pPr>
            <a:r>
              <a:rPr lang="en-US" dirty="0"/>
              <a:t>The energy source</a:t>
            </a:r>
          </a:p>
          <a:p>
            <a:pPr marL="457200" indent="-457200">
              <a:buAutoNum type="arabicPeriod"/>
            </a:pPr>
            <a:r>
              <a:rPr lang="en-US" dirty="0"/>
              <a:t>The conductors</a:t>
            </a:r>
          </a:p>
          <a:p>
            <a:pPr marL="457200" indent="-457200">
              <a:buAutoNum type="arabicPeriod"/>
            </a:pPr>
            <a:r>
              <a:rPr lang="en-US" dirty="0"/>
              <a:t>The load</a:t>
            </a:r>
          </a:p>
          <a:p>
            <a:pPr marL="457200" indent="-457200">
              <a:buAutoNum type="arabicPeriod"/>
            </a:pPr>
            <a:r>
              <a:rPr lang="en-US" dirty="0"/>
              <a:t>The control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Series Circuit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Is an electrical circuit that has only one path through which electrons can flow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2" descr="Image result for basic electric circuit">
            <a:extLst>
              <a:ext uri="{FF2B5EF4-FFF2-40B4-BE49-F238E27FC236}">
                <a16:creationId xmlns:a16="http://schemas.microsoft.com/office/drawing/2014/main" id="{5DCD0330-E353-4368-AA46-9C22C9B7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05" y="2328051"/>
            <a:ext cx="6452364" cy="38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series circui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67" y="2178245"/>
            <a:ext cx="5537840" cy="35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050" name="Picture 2" descr="Image result for series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05" y="1845734"/>
            <a:ext cx="5254149" cy="40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4" name="Picture 2" descr="Image result for series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91" y="2083240"/>
            <a:ext cx="6451392" cy="33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869</Words>
  <Application>Microsoft Macintosh PowerPoint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Electronics &amp; Electricity</vt:lpstr>
      <vt:lpstr>Series Circuits</vt:lpstr>
      <vt:lpstr>The big idea</vt:lpstr>
      <vt:lpstr>Terms</vt:lpstr>
      <vt:lpstr>Parts of a circuit</vt:lpstr>
      <vt:lpstr>The Series Circuit</vt:lpstr>
      <vt:lpstr>Example 1</vt:lpstr>
      <vt:lpstr>Example 2</vt:lpstr>
      <vt:lpstr>Example 3</vt:lpstr>
      <vt:lpstr>Open and Closed Loops</vt:lpstr>
      <vt:lpstr>Nodes and Junctions</vt:lpstr>
      <vt:lpstr>Polarity</vt:lpstr>
      <vt:lpstr>Series Resistance</vt:lpstr>
      <vt:lpstr>Problem 1</vt:lpstr>
      <vt:lpstr>Problem 2</vt:lpstr>
      <vt:lpstr>Problem 2 Cont.</vt:lpstr>
      <vt:lpstr>Voltage Drop</vt:lpstr>
      <vt:lpstr>Voltage Drop</vt:lpstr>
      <vt:lpstr>Problem 1</vt:lpstr>
      <vt:lpstr>Problem 1 Cont.</vt:lpstr>
      <vt:lpstr>Aiding and Opposing Voltage Sources</vt:lpstr>
      <vt:lpstr>Aiding Voltage Sources</vt:lpstr>
      <vt:lpstr>Problem 1</vt:lpstr>
      <vt:lpstr>Opposing Voltage Sources</vt:lpstr>
      <vt:lpstr>Problem 2</vt:lpstr>
      <vt:lpstr>Schematic Symbols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34</cp:revision>
  <dcterms:created xsi:type="dcterms:W3CDTF">2018-09-25T12:32:29Z</dcterms:created>
  <dcterms:modified xsi:type="dcterms:W3CDTF">2019-10-31T12:34:17Z</dcterms:modified>
</cp:coreProperties>
</file>