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30340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78" y="0"/>
            <a:ext cx="2328433" cy="1747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37" y="5495622"/>
            <a:ext cx="1566115" cy="1362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2330810" y="365126"/>
            <a:ext cx="618453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78" y="0"/>
            <a:ext cx="2328433" cy="1747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37" y="5495622"/>
            <a:ext cx="1566115" cy="1362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" name="Google Shape;3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78" y="0"/>
            <a:ext cx="2328433" cy="1747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37" y="5495622"/>
            <a:ext cx="1566115" cy="1362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2249510" y="365126"/>
            <a:ext cx="62658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" name="Google Shape;4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78" y="0"/>
            <a:ext cx="2328433" cy="1747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37" y="5495622"/>
            <a:ext cx="1566115" cy="1362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2461778" y="365126"/>
            <a:ext cx="605476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" name="Google Shape;5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78" y="0"/>
            <a:ext cx="2328433" cy="1747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37" y="5495622"/>
            <a:ext cx="1566115" cy="1362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2451278" y="365126"/>
            <a:ext cx="606407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" name="Google Shape;5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78" y="0"/>
            <a:ext cx="2328433" cy="1747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37" y="5495622"/>
            <a:ext cx="1566115" cy="1362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78" y="0"/>
            <a:ext cx="2328433" cy="1747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37" y="5495622"/>
            <a:ext cx="1566115" cy="1362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627459" y="1221128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629841" y="2918128"/>
            <a:ext cx="2949178" cy="295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3" name="Google Shape;7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78" y="0"/>
            <a:ext cx="2328433" cy="1747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37" y="5495622"/>
            <a:ext cx="1566115" cy="1362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629841" y="1687131"/>
            <a:ext cx="2949178" cy="1005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629841" y="2777544"/>
            <a:ext cx="2949178" cy="3091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1" name="Google Shape;8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78" y="0"/>
            <a:ext cx="2328433" cy="1747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37" y="5495622"/>
            <a:ext cx="1566115" cy="1362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ctrTitle"/>
          </p:nvPr>
        </p:nvSpPr>
        <p:spPr>
          <a:xfrm>
            <a:off x="3811395" y="4893971"/>
            <a:ext cx="4289415" cy="13308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Foundations of Technology</a:t>
            </a:r>
            <a:endParaRPr sz="4000"/>
          </a:p>
        </p:txBody>
      </p:sp>
      <p:pic>
        <p:nvPicPr>
          <p:cNvPr id="88" name="Google Shape;88;p11"/>
          <p:cNvPicPr preferRelativeResize="0"/>
          <p:nvPr/>
        </p:nvPicPr>
        <p:blipFill rotWithShape="1">
          <a:blip r:embed="rId3">
            <a:alphaModFix/>
          </a:blip>
          <a:srcRect b="0" l="0" r="17600" t="0"/>
          <a:stretch/>
        </p:blipFill>
        <p:spPr>
          <a:xfrm>
            <a:off x="3493023" y="-34875"/>
            <a:ext cx="5650977" cy="5143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55" y="37585"/>
            <a:ext cx="2365248" cy="1734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2330810" y="365126"/>
            <a:ext cx="618453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Case Study: </a:t>
            </a:r>
            <a:br>
              <a:rPr lang="en-US"/>
            </a:br>
            <a:r>
              <a:rPr lang="en-US"/>
              <a:t>Invention and Innovation</a:t>
            </a:r>
            <a:endParaRPr/>
          </a:p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8788" lvl="0" marL="4587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Invention of the Automobile:</a:t>
            </a:r>
            <a:endParaRPr/>
          </a:p>
          <a:p>
            <a:pPr indent="-458788" lvl="1" marL="896938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1879, Karl Benz used an internal-combustion engine to power a vehicle and was awarded a patent for the concept. He is widely credited with inventing the first modern automobile.</a:t>
            </a:r>
            <a:endParaRPr/>
          </a:p>
          <a:p>
            <a:pPr indent="-458788" lvl="1" marL="896938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Between 1888 and 1893 Benz manufactured 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about 25 vehicles.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Foundations of Technology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2330810" y="365126"/>
            <a:ext cx="618453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Case Study: </a:t>
            </a:r>
            <a:br>
              <a:rPr lang="en-US"/>
            </a:br>
            <a:r>
              <a:rPr lang="en-US"/>
              <a:t>Invention and Innovation</a:t>
            </a:r>
            <a:endParaRPr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8788" lvl="0" marL="4587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Innovation of the Automobile:</a:t>
            </a:r>
            <a:endParaRPr/>
          </a:p>
          <a:p>
            <a:pPr indent="-458788" lvl="1" marL="896938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1821, Thomas Blanchard piloted an assembly-line style of manufacturing that employed interchangeable parts.</a:t>
            </a:r>
            <a:endParaRPr/>
          </a:p>
          <a:p>
            <a:pPr indent="-458788" lvl="1" marL="896938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1902, Ransom Olds debuted a large-scale production line to manufacture affordable automobiles based on Blanchard’s work.</a:t>
            </a:r>
            <a:endParaRPr/>
          </a:p>
          <a:p>
            <a:pPr indent="-458788" lvl="1" marL="896938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1914, Henry Ford greatly enhanced 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the concept of the assembly line to 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what we know today.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Foundations of Technology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2330810" y="365126"/>
            <a:ext cx="618453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Case Study: </a:t>
            </a:r>
            <a:br>
              <a:rPr lang="en-US"/>
            </a:br>
            <a:r>
              <a:rPr lang="en-US"/>
              <a:t>Invention and Innovation</a:t>
            </a:r>
            <a:endParaRPr/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8788" lvl="0" marL="4587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Innovation of the Automobile:</a:t>
            </a:r>
            <a:endParaRPr/>
          </a:p>
          <a:p>
            <a:pPr indent="-458788" lvl="1" marL="896938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Ford employed many innovative practices in the workplace:</a:t>
            </a:r>
            <a:endParaRPr/>
          </a:p>
          <a:p>
            <a:pPr indent="-458788" lvl="2" marL="1293813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Safety – each worker was assigned one specific task, reducing safety concerns.</a:t>
            </a:r>
            <a:endParaRPr/>
          </a:p>
          <a:p>
            <a:pPr indent="-458788" lvl="2" marL="1293813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Efficiency – the assembly line forced workers to keep a certain pace with repetitive motions, which increased efficiency and output.</a:t>
            </a:r>
            <a:endParaRPr/>
          </a:p>
          <a:p>
            <a:pPr indent="-458788" lvl="2" marL="1293813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Wages – workers were paid well.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Foundations of Technology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2330810" y="365126"/>
            <a:ext cx="618453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Case Study: </a:t>
            </a:r>
            <a:br>
              <a:rPr lang="en-US"/>
            </a:br>
            <a:r>
              <a:rPr lang="en-US"/>
              <a:t>Invention and Innovation</a:t>
            </a:r>
            <a:endParaRPr/>
          </a:p>
        </p:txBody>
      </p:sp>
      <p:sp>
        <p:nvSpPr>
          <p:cNvPr id="183" name="Google Shape;183;p2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8788" lvl="0" marL="4587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Reflection:</a:t>
            </a:r>
            <a:endParaRPr/>
          </a:p>
          <a:p>
            <a:pPr indent="-458788" lvl="1" marL="896938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How does this example support the statement that most technological development has been evolutionary?  </a:t>
            </a:r>
            <a:endParaRPr/>
          </a:p>
          <a:p>
            <a:pPr indent="-458788" lvl="1" marL="896938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What was the basic invention that has evolved into the modern automobile?</a:t>
            </a:r>
            <a:endParaRPr/>
          </a:p>
          <a:p>
            <a:pPr indent="-458788" lvl="1" marL="896938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What is the future of automobile 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innovation?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Foundations of Technology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Technological Inventions and Innovations</a:t>
            </a:r>
            <a:endParaRPr/>
          </a:p>
        </p:txBody>
      </p:sp>
      <p:sp>
        <p:nvSpPr>
          <p:cNvPr id="95" name="Google Shape;95;p1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Unit 1:  Technological Inventions and Innovations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Learning Cycle 2 Inventions and Innovations: An Evolutionary Process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6" name="Google Shape;96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Foundations of Technology</a:t>
            </a:r>
            <a:endParaRPr/>
          </a:p>
        </p:txBody>
      </p:sp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630340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/>
          </p:nvPr>
        </p:nvSpPr>
        <p:spPr>
          <a:xfrm>
            <a:off x="2330810" y="365126"/>
            <a:ext cx="618453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Big Idea</a:t>
            </a:r>
            <a:endParaRPr/>
          </a:p>
        </p:txBody>
      </p:sp>
      <p:sp>
        <p:nvSpPr>
          <p:cNvPr id="103" name="Google Shape;103;p1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Inventions and innovations are the result of an evolutionary process through a series of improvements and refinements.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Foundations of Technology</a:t>
            </a:r>
            <a:endParaRPr/>
          </a:p>
        </p:txBody>
      </p:sp>
      <p:sp>
        <p:nvSpPr>
          <p:cNvPr id="105" name="Google Shape;105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2330810" y="365126"/>
            <a:ext cx="618453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Technological Development</a:t>
            </a:r>
            <a:endParaRPr/>
          </a:p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8788" lvl="0" marL="4587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Most technological development has been evolutionary, the result of a series of refinements to a basic invention. </a:t>
            </a:r>
            <a:endParaRPr/>
          </a:p>
          <a:p>
            <a:pPr indent="-407988" lvl="0" marL="458788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800"/>
              <a:buFont typeface="Noto Sans Symbols"/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458788" lvl="1" marL="896938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Invention – developing a new/useful process, tool, machine, etc., that did not exist previously.</a:t>
            </a:r>
            <a:endParaRPr/>
          </a:p>
          <a:p>
            <a:pPr indent="-458788" lvl="1" marL="896938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Innovation – introducing new ideas/methods to an established process, tool, machine, etc. to produce marketable products.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Foundations of Technology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title"/>
          </p:nvPr>
        </p:nvSpPr>
        <p:spPr>
          <a:xfrm>
            <a:off x="2330810" y="365126"/>
            <a:ext cx="618453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Documenting </a:t>
            </a:r>
            <a:br>
              <a:rPr lang="en-US"/>
            </a:br>
            <a:r>
              <a:rPr lang="en-US"/>
              <a:t>Invention and Innovation</a:t>
            </a:r>
            <a:endParaRPr/>
          </a:p>
        </p:txBody>
      </p:sp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8788" lvl="0" marL="4587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 patent is a property right granted by the government that allows the inventor to prohibit others from making, using, or selling their idea.</a:t>
            </a:r>
            <a:endParaRPr/>
          </a:p>
          <a:p>
            <a:pPr indent="-458788" lvl="1" marL="896938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Patents are granted for a new, non-obvious, and useful process, machine, or article of manufacture as well as a composition of matter or improvements to any of the above.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458788" lvl="1" marL="896938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All inventions must be novel, non-obvious, and adequately described.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Foundations of Technology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2330810" y="365126"/>
            <a:ext cx="618453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Documenting </a:t>
            </a:r>
            <a:br>
              <a:rPr lang="en-US"/>
            </a:br>
            <a:r>
              <a:rPr lang="en-US"/>
              <a:t>Invention and Innovation</a:t>
            </a:r>
            <a:endParaRPr/>
          </a:p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8788" lvl="1" marL="4587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000"/>
              <a:buFont typeface="Noto Sans Symbols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In the United States, the America Invents Act of 2011 changed the way in which patent rights are assigned.  </a:t>
            </a:r>
            <a:endParaRPr/>
          </a:p>
          <a:p>
            <a:pPr indent="-407988" lvl="1" marL="458788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800"/>
              <a:buFont typeface="Noto Sans Symbols"/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458788" lvl="1" marL="896938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Noto Sans Symbols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For patents filed </a:t>
            </a:r>
            <a:r>
              <a:rPr lang="en-US" sz="2800" u="sng">
                <a:latin typeface="Arial"/>
                <a:ea typeface="Arial"/>
                <a:cs typeface="Arial"/>
                <a:sym typeface="Arial"/>
              </a:rPr>
              <a:t>before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March 16, 2013 a </a:t>
            </a:r>
            <a:r>
              <a:rPr i="1" lang="en-US" sz="2800">
                <a:latin typeface="Arial"/>
                <a:ea typeface="Arial"/>
                <a:cs typeface="Arial"/>
                <a:sym typeface="Arial"/>
              </a:rPr>
              <a:t>first-to-invent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rule was applied, meaning patents rights were granted to the first person who documents the idea and works diligently to create a working model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Foundations of Technology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2330810" y="365126"/>
            <a:ext cx="618453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Documenting </a:t>
            </a:r>
            <a:br>
              <a:rPr lang="en-US"/>
            </a:br>
            <a:r>
              <a:rPr lang="en-US"/>
              <a:t>Invention and Innovation</a:t>
            </a:r>
            <a:endParaRPr/>
          </a:p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8788" lvl="1" marL="4587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000"/>
              <a:buFont typeface="Noto Sans Symbols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In the United States, the America Invents Act of 2011 changed the way in which patent rights are assigned.  </a:t>
            </a:r>
            <a:endParaRPr/>
          </a:p>
          <a:p>
            <a:pPr indent="-407988" lvl="1" marL="458788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800"/>
              <a:buFont typeface="Noto Sans Symbols"/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458788" lvl="1" marL="896938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Noto Sans Symbols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For patents filed </a:t>
            </a:r>
            <a:r>
              <a:rPr lang="en-US" sz="2800" u="sng">
                <a:latin typeface="Arial"/>
                <a:ea typeface="Arial"/>
                <a:cs typeface="Arial"/>
                <a:sym typeface="Arial"/>
              </a:rPr>
              <a:t>after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March 16, 2013 a </a:t>
            </a:r>
            <a:r>
              <a:rPr i="1" lang="en-US" sz="2800">
                <a:latin typeface="Arial"/>
                <a:ea typeface="Arial"/>
                <a:cs typeface="Arial"/>
                <a:sym typeface="Arial"/>
              </a:rPr>
              <a:t>first-inventor-to-file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rule is used. This means that patent rights are granted to the first person who files for a patent on an idea, rather than the person who documents the idea first.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Foundations of Technology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2330810" y="365126"/>
            <a:ext cx="618453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Documenting </a:t>
            </a:r>
            <a:br>
              <a:rPr lang="en-US"/>
            </a:br>
            <a:r>
              <a:rPr lang="en-US"/>
              <a:t>Invention and Innovation</a:t>
            </a:r>
            <a:endParaRPr/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8788" lvl="1" marL="4587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Documenting the idea is as important as filing a patent.</a:t>
            </a:r>
            <a:endParaRPr/>
          </a:p>
          <a:p>
            <a:pPr indent="-458788" lvl="2" marL="855663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 provisional patent, which establishes the file date of the patent, can be made with minimal documentation.</a:t>
            </a:r>
            <a:endParaRPr/>
          </a:p>
          <a:p>
            <a:pPr indent="-458788" lvl="2" marL="855663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The non-provisional patent, which starts the examination, process requires extensive documentation.</a:t>
            </a:r>
            <a:endParaRPr/>
          </a:p>
          <a:p>
            <a:pPr indent="-458788" lvl="1" marL="458788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Documentation should include dated sketches and explanations of how the invention operates and all pertinent information, e.g., an engineering journal.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Foundations of Technology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2330810" y="365126"/>
            <a:ext cx="618453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Case Study: </a:t>
            </a:r>
            <a:br>
              <a:rPr lang="en-US"/>
            </a:br>
            <a:r>
              <a:rPr lang="en-US"/>
              <a:t>Invention and Innovation</a:t>
            </a:r>
            <a:endParaRPr/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8788" lvl="0" marL="4587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Invention of the Automobile:</a:t>
            </a:r>
            <a:endParaRPr/>
          </a:p>
          <a:p>
            <a:pPr indent="-458788" lvl="1" marL="896938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1672, Ferdinand Verbiest developed a scale model of a steam-powered car.</a:t>
            </a:r>
            <a:endParaRPr/>
          </a:p>
          <a:p>
            <a:pPr indent="-458788" lvl="1" marL="896938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1769, Nicolas Joseph Cugnot built a steam-powered tricycle and was widely credited with building 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the first full-scale self-propelled vehicle.</a:t>
            </a:r>
            <a:endParaRPr/>
          </a:p>
          <a:p>
            <a:pPr indent="-458788" lvl="1" marL="896938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1807, Nicephore Niepce created the 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world’s first internal-combustion engine,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which was placed on a boat.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Foundations of Technology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