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4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76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8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0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2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DFCE70-F44A-4675-907E-2E8B5E34112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02AA-809C-4778-8856-884CB4F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7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DE219-A316-415B-9F51-391DFE7B0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dirty="0"/>
              <a:t>Utilizing Foursquare to Determine the Optimal Location for Apartment Development in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B14B0-D23B-4ACD-9D56-9E2C93668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Nicholas Wapstra</a:t>
            </a:r>
          </a:p>
        </p:txBody>
      </p:sp>
    </p:spTree>
    <p:extLst>
      <p:ext uri="{BB962C8B-B14F-4D97-AF65-F5344CB8AC3E}">
        <p14:creationId xmlns:p14="http://schemas.microsoft.com/office/powerpoint/2010/main" val="402111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8C37-5756-436E-A076-A7239246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0470-8D99-4A46-91D1-08C0DF14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influx of people moving to Seattle due to growth of tech and industry in the area</a:t>
            </a:r>
          </a:p>
          <a:p>
            <a:r>
              <a:rPr lang="en-US" dirty="0"/>
              <a:t>Increased demand for apartment living to support growing population</a:t>
            </a:r>
          </a:p>
          <a:p>
            <a:r>
              <a:rPr lang="en-US" dirty="0"/>
              <a:t>Apartment developers need to know most resident-friendly location to build</a:t>
            </a:r>
          </a:p>
          <a:p>
            <a:r>
              <a:rPr lang="en-US" dirty="0"/>
              <a:t>Ideal apartments would have a healthy mix of restaurants, transportation, parks/beaches, and grocery stores nearby</a:t>
            </a:r>
          </a:p>
          <a:p>
            <a:r>
              <a:rPr lang="en-US" dirty="0"/>
              <a:t>Foursquare data can be leveraged to answer this question</a:t>
            </a:r>
          </a:p>
        </p:txBody>
      </p:sp>
    </p:spTree>
    <p:extLst>
      <p:ext uri="{BB962C8B-B14F-4D97-AF65-F5344CB8AC3E}">
        <p14:creationId xmlns:p14="http://schemas.microsoft.com/office/powerpoint/2010/main" val="245992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AED2-FA0C-4D0E-98A9-DED2FEA2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E4BD-C9A3-4001-B8FE-A5C59D8B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Seattle neighborhoods provided by findwell.com</a:t>
            </a:r>
          </a:p>
          <a:p>
            <a:r>
              <a:rPr lang="en-US" dirty="0"/>
              <a:t>List of latitudes and longitudes for respective neighborhoods provided by Google Maps</a:t>
            </a:r>
          </a:p>
          <a:p>
            <a:r>
              <a:rPr lang="en-US" dirty="0"/>
              <a:t>Nearby venue location data provided by Foursquare</a:t>
            </a:r>
          </a:p>
          <a:p>
            <a:r>
              <a:rPr lang="en-US" dirty="0"/>
              <a:t>54 Seattle neighborhoods examined</a:t>
            </a:r>
          </a:p>
        </p:txBody>
      </p:sp>
    </p:spTree>
    <p:extLst>
      <p:ext uri="{BB962C8B-B14F-4D97-AF65-F5344CB8AC3E}">
        <p14:creationId xmlns:p14="http://schemas.microsoft.com/office/powerpoint/2010/main" val="30414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C869-3858-4E7B-BB97-B00CB5DB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B7CE-5ACE-4825-B222-77CEB80D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Seattle generated with markers for Seattle neighborhoods</a:t>
            </a:r>
          </a:p>
          <a:p>
            <a:r>
              <a:rPr lang="en-US" dirty="0"/>
              <a:t>“</a:t>
            </a:r>
            <a:r>
              <a:rPr lang="en-US" dirty="0" err="1"/>
              <a:t>getNearbyVenues</a:t>
            </a:r>
            <a:r>
              <a:rPr lang="en-US" dirty="0"/>
              <a:t>” defined which returned list of nearby venues for each neighborhoods</a:t>
            </a:r>
          </a:p>
          <a:p>
            <a:r>
              <a:rPr lang="en-US" dirty="0"/>
              <a:t>One hot encoding used to make table with dummy values for neighborhoods containing a certain category of venue nearby</a:t>
            </a:r>
          </a:p>
          <a:p>
            <a:r>
              <a:rPr lang="en-US" dirty="0"/>
              <a:t>Frequency tables generated on common venues for each neighborhood</a:t>
            </a:r>
          </a:p>
          <a:p>
            <a:r>
              <a:rPr lang="en-US" dirty="0"/>
              <a:t>“</a:t>
            </a:r>
            <a:r>
              <a:rPr lang="en-US" dirty="0" err="1"/>
              <a:t>return_most_common_venues</a:t>
            </a:r>
            <a:r>
              <a:rPr lang="en-US" dirty="0"/>
              <a:t>” defined which returned a list of neighborhoods and top 5 venues</a:t>
            </a:r>
          </a:p>
        </p:txBody>
      </p:sp>
    </p:spTree>
    <p:extLst>
      <p:ext uri="{BB962C8B-B14F-4D97-AF65-F5344CB8AC3E}">
        <p14:creationId xmlns:p14="http://schemas.microsoft.com/office/powerpoint/2010/main" val="110598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2B18-4E3A-4857-B53C-BD55204D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AC61-D049-4E6F-96DA-D081A195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data into non-overlapping subsets of similar objects without internal structure</a:t>
            </a:r>
          </a:p>
          <a:p>
            <a:r>
              <a:rPr lang="en-US" dirty="0"/>
              <a:t>K=5 selected for best model fit to data</a:t>
            </a:r>
          </a:p>
          <a:p>
            <a:r>
              <a:rPr lang="en-US" dirty="0"/>
              <a:t>Neighborhoods need to be partitioned by distance to nearby venues, but within clusters order does not matter</a:t>
            </a:r>
          </a:p>
          <a:p>
            <a:r>
              <a:rPr lang="en-US" dirty="0"/>
              <a:t>Cluster label added and a map was generated to visualize clusters</a:t>
            </a:r>
          </a:p>
        </p:txBody>
      </p:sp>
    </p:spTree>
    <p:extLst>
      <p:ext uri="{BB962C8B-B14F-4D97-AF65-F5344CB8AC3E}">
        <p14:creationId xmlns:p14="http://schemas.microsoft.com/office/powerpoint/2010/main" val="31618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41E3-D0CB-4F83-9274-063D5A2D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0B34-5A86-400E-BF2D-C8C48C9C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Neighborhoods sorted in to 5 clusters:</a:t>
            </a:r>
          </a:p>
          <a:p>
            <a:pPr lvl="1"/>
            <a:r>
              <a:rPr lang="en-US" dirty="0"/>
              <a:t>Cluster 1 had 47 neighborhoods (mix of restaurants, parks, and transportation)</a:t>
            </a:r>
          </a:p>
          <a:p>
            <a:pPr lvl="1"/>
            <a:r>
              <a:rPr lang="en-US" dirty="0"/>
              <a:t>Cluster 2 had 1 neighborhood (specialty stores)</a:t>
            </a:r>
          </a:p>
          <a:p>
            <a:pPr lvl="1"/>
            <a:r>
              <a:rPr lang="en-US" dirty="0"/>
              <a:t>Cluster 3 had 1 neighborhood (mountain and parks)</a:t>
            </a:r>
          </a:p>
          <a:p>
            <a:pPr lvl="1"/>
            <a:r>
              <a:rPr lang="en-US" dirty="0"/>
              <a:t>Cluster 4 had 4 neighborhoods (parks and recreation)</a:t>
            </a:r>
          </a:p>
          <a:p>
            <a:pPr lvl="1"/>
            <a:r>
              <a:rPr lang="en-US" dirty="0"/>
              <a:t>Cluster 5 had 1 neighborhood (transportation)</a:t>
            </a:r>
          </a:p>
        </p:txBody>
      </p:sp>
    </p:spTree>
    <p:extLst>
      <p:ext uri="{BB962C8B-B14F-4D97-AF65-F5344CB8AC3E}">
        <p14:creationId xmlns:p14="http://schemas.microsoft.com/office/powerpoint/2010/main" val="49522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676C-A17B-4390-90D4-C9FCA8F2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A0BC-233F-4502-B126-D509CE04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Apartment developers should build their complex in cluster 1 neighborhoods because of variety of venues such as restaurants, bars, parks, and transportation</a:t>
            </a:r>
          </a:p>
          <a:p>
            <a:r>
              <a:rPr lang="en-US" dirty="0"/>
              <a:t>Other clusters strict to one type of venue</a:t>
            </a:r>
          </a:p>
          <a:p>
            <a:r>
              <a:rPr lang="en-US" dirty="0"/>
              <a:t>Developers should take in to account their distance from potential employers, space availability, and levels of traffic in the area as additional considerations</a:t>
            </a:r>
          </a:p>
          <a:p>
            <a:r>
              <a:rPr lang="en-US" dirty="0"/>
              <a:t>K-means clustering picks initial cluster points at random so it is not the most accurate method</a:t>
            </a:r>
          </a:p>
        </p:txBody>
      </p:sp>
    </p:spTree>
    <p:extLst>
      <p:ext uri="{BB962C8B-B14F-4D97-AF65-F5344CB8AC3E}">
        <p14:creationId xmlns:p14="http://schemas.microsoft.com/office/powerpoint/2010/main" val="86861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154E-1AFC-49E9-8B09-1AC4AAAC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A773-EDE2-4D02-9984-EFF86616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Apartment developers should consider development in cluster 1</a:t>
            </a:r>
          </a:p>
          <a:p>
            <a:r>
              <a:rPr lang="en-US" dirty="0"/>
              <a:t>Future research can go towards investigating other factors for livability of apartment location</a:t>
            </a:r>
          </a:p>
          <a:p>
            <a:r>
              <a:rPr lang="en-US" dirty="0"/>
              <a:t>Foursquare can continue to be leveraged to examine traffic of local venues, and proximity to major employers</a:t>
            </a:r>
          </a:p>
        </p:txBody>
      </p:sp>
    </p:spTree>
    <p:extLst>
      <p:ext uri="{BB962C8B-B14F-4D97-AF65-F5344CB8AC3E}">
        <p14:creationId xmlns:p14="http://schemas.microsoft.com/office/powerpoint/2010/main" val="194713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Utilizing Foursquare to Determine the Optimal Location for Apartment Development in Seattle</vt:lpstr>
      <vt:lpstr>Introduction</vt:lpstr>
      <vt:lpstr>Data</vt:lpstr>
      <vt:lpstr>Methodology</vt:lpstr>
      <vt:lpstr>K-means Clustering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Foursquare to Determine the Optimal Location for Apartment Development in Seattle</dc:title>
  <dc:creator>Nick Wapstra</dc:creator>
  <cp:lastModifiedBy>Nick Wapstra</cp:lastModifiedBy>
  <cp:revision>1</cp:revision>
  <dcterms:created xsi:type="dcterms:W3CDTF">2019-10-07T23:27:33Z</dcterms:created>
  <dcterms:modified xsi:type="dcterms:W3CDTF">2019-10-07T23:27:44Z</dcterms:modified>
</cp:coreProperties>
</file>