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6086243b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6086243b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70907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70907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Covid 19, is what everyone is talking about recently. And our project is no different, we wanted to look at covid case demographics and how those factors would predict mortality in the patient. </a:t>
            </a:r>
            <a:endParaRPr>
              <a:solidFill>
                <a:schemeClr val="dk1"/>
              </a:solidFill>
            </a:endParaRPr>
          </a:p>
          <a:p>
            <a:pPr indent="0" lvl="0" marL="0" rtl="0" algn="l">
              <a:spcBef>
                <a:spcPts val="0"/>
              </a:spcBef>
              <a:spcAft>
                <a:spcPts val="0"/>
              </a:spcAft>
              <a:buNone/>
            </a:pPr>
            <a:r>
              <a:rPr lang="en">
                <a:solidFill>
                  <a:schemeClr val="dk1"/>
                </a:solidFill>
              </a:rPr>
              <a:t>We had found an interesting calculator that would give you a chance of death based on personal information. We were not able to get the dataset they used so we went with a large dataset that was available from the cdc. This dataset from the cdc is updated once a month and has a large number of the cases that has happened in the united states.</a:t>
            </a:r>
            <a:endParaRPr>
              <a:solidFill>
                <a:schemeClr val="dk1"/>
              </a:solidFill>
            </a:endParaRPr>
          </a:p>
          <a:p>
            <a:pPr indent="0" lvl="0" marL="0" rtl="0" algn="l">
              <a:spcBef>
                <a:spcPts val="0"/>
              </a:spcBef>
              <a:spcAft>
                <a:spcPts val="0"/>
              </a:spcAft>
              <a:buNone/>
            </a:pPr>
            <a:r>
              <a:rPr lang="en">
                <a:solidFill>
                  <a:schemeClr val="dk1"/>
                </a:solidFill>
              </a:rPr>
              <a:t>We first focused on exploring the data and looking at the distributions of each variable.We were focusing on cases that were lab-proven and not missing or unknown, so we removed rows with missing and unknown values, and we also removed ‘date’ data from the dataset. We were looking into how date was affecting mortality as a possible future work.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problem with this dataset is does not have all of the personal information so finding out specific mortality rate with medical conditions was not availible, but ethnicity, sex, ‘having a medical condition’, and age were avalible. Two other interesting columns where is they were regularly hospitalized or if they were admitted to the ICU.</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we looked a few ways to model how features would predict mortality in a covid case. We looked at logistic regression, multi-layer perceptron classifier, linear regression, elastic net and ridge. We focused on two main models for predicting mortality rate, and I will pass it to nick with logistic regression.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860862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60862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86086243b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6086243b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7037e4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f7037e4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86086243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6086243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86086243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6086243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0e36a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0e36a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2.png"/><Relationship Id="rId11" Type="http://schemas.openxmlformats.org/officeDocument/2006/relationships/image" Target="../media/image9.png"/><Relationship Id="rId10"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5.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COVID-19:</a:t>
            </a:r>
            <a:endParaRPr b="1"/>
          </a:p>
          <a:p>
            <a:pPr indent="0" lvl="0" marL="0" rtl="0" algn="ctr">
              <a:spcBef>
                <a:spcPts val="0"/>
              </a:spcBef>
              <a:spcAft>
                <a:spcPts val="0"/>
              </a:spcAft>
              <a:buNone/>
            </a:pPr>
            <a:r>
              <a:rPr b="1" lang="en" sz="4100"/>
              <a:t>Which </a:t>
            </a:r>
            <a:r>
              <a:rPr b="1" lang="en" sz="4100"/>
              <a:t>Factors Impact Mortality?</a:t>
            </a:r>
            <a:r>
              <a:rPr lang="en"/>
              <a:t> </a:t>
            </a:r>
            <a:endParaRPr/>
          </a:p>
        </p:txBody>
      </p:sp>
      <p:sp>
        <p:nvSpPr>
          <p:cNvPr id="55" name="Google Shape;55;p13"/>
          <p:cNvSpPr txBox="1"/>
          <p:nvPr>
            <p:ph idx="1" type="subTitle"/>
          </p:nvPr>
        </p:nvSpPr>
        <p:spPr>
          <a:xfrm>
            <a:off x="311700" y="28341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Nick Wawee, Connor MacMillan, Kshitij Saxena, &amp; Grant Ferrell</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4534"/>
          <a:stretch/>
        </p:blipFill>
        <p:spPr>
          <a:xfrm>
            <a:off x="148500" y="3021000"/>
            <a:ext cx="1927649" cy="1287651"/>
          </a:xfrm>
          <a:prstGeom prst="rect">
            <a:avLst/>
          </a:prstGeom>
          <a:noFill/>
          <a:ln>
            <a:noFill/>
          </a:ln>
        </p:spPr>
      </p:pic>
      <p:pic>
        <p:nvPicPr>
          <p:cNvPr id="61" name="Google Shape;61;p14"/>
          <p:cNvPicPr preferRelativeResize="0"/>
          <p:nvPr/>
        </p:nvPicPr>
        <p:blipFill>
          <a:blip r:embed="rId4">
            <a:alphaModFix/>
          </a:blip>
          <a:stretch>
            <a:fillRect/>
          </a:stretch>
        </p:blipFill>
        <p:spPr>
          <a:xfrm>
            <a:off x="2193529" y="0"/>
            <a:ext cx="4756943" cy="5143500"/>
          </a:xfrm>
          <a:prstGeom prst="rect">
            <a:avLst/>
          </a:prstGeom>
          <a:noFill/>
          <a:ln>
            <a:noFill/>
          </a:ln>
        </p:spPr>
      </p:pic>
      <p:sp>
        <p:nvSpPr>
          <p:cNvPr id="62" name="Google Shape;62;p14"/>
          <p:cNvSpPr txBox="1"/>
          <p:nvPr/>
        </p:nvSpPr>
        <p:spPr>
          <a:xfrm>
            <a:off x="7075" y="21225"/>
            <a:ext cx="2150700" cy="51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COVID-19:</a:t>
            </a:r>
            <a:endParaRPr sz="1300"/>
          </a:p>
          <a:p>
            <a:pPr indent="0" lvl="0" marL="0" rtl="0" algn="l">
              <a:spcBef>
                <a:spcPts val="0"/>
              </a:spcBef>
              <a:spcAft>
                <a:spcPts val="0"/>
              </a:spcAft>
              <a:buNone/>
            </a:pPr>
            <a:r>
              <a:rPr lang="en" sz="900"/>
              <a:t>Which Factors Impact Mortality?</a:t>
            </a:r>
            <a:endParaRPr sz="900"/>
          </a:p>
          <a:p>
            <a:pPr indent="0" lvl="0" marL="0" rtl="0" algn="l">
              <a:spcBef>
                <a:spcPts val="0"/>
              </a:spcBef>
              <a:spcAft>
                <a:spcPts val="0"/>
              </a:spcAft>
              <a:buNone/>
            </a:pPr>
            <a:r>
              <a:rPr lang="en" sz="700"/>
              <a:t>Nick Wawee, Connor MacMillan,</a:t>
            </a:r>
            <a:endParaRPr sz="700"/>
          </a:p>
          <a:p>
            <a:pPr indent="0" lvl="0" marL="0" rtl="0" algn="l">
              <a:spcBef>
                <a:spcPts val="0"/>
              </a:spcBef>
              <a:spcAft>
                <a:spcPts val="0"/>
              </a:spcAft>
              <a:buNone/>
            </a:pPr>
            <a:r>
              <a:rPr lang="en" sz="700"/>
              <a:t>Kshitij Saxena, Grant Ferrell</a:t>
            </a:r>
            <a:endParaRPr sz="700"/>
          </a:p>
          <a:p>
            <a:pPr indent="0" lvl="0" marL="0" rtl="0" algn="l">
              <a:spcBef>
                <a:spcPts val="0"/>
              </a:spcBef>
              <a:spcAft>
                <a:spcPts val="0"/>
              </a:spcAft>
              <a:buNone/>
            </a:pPr>
            <a:r>
              <a:t/>
            </a:r>
            <a:endParaRPr sz="900"/>
          </a:p>
          <a:p>
            <a:pPr indent="0" lvl="0" marL="0" rtl="0" algn="l">
              <a:spcBef>
                <a:spcPts val="0"/>
              </a:spcBef>
              <a:spcAft>
                <a:spcPts val="0"/>
              </a:spcAft>
              <a:buNone/>
            </a:pPr>
            <a:r>
              <a:rPr lang="en" sz="800"/>
              <a:t>INTRO</a:t>
            </a:r>
            <a:endParaRPr sz="800"/>
          </a:p>
          <a:p>
            <a:pPr indent="-107950" lvl="0" marL="171450" rtl="0" algn="l">
              <a:spcBef>
                <a:spcPts val="0"/>
              </a:spcBef>
              <a:spcAft>
                <a:spcPts val="0"/>
              </a:spcAft>
              <a:buSzPts val="800"/>
              <a:buChar char="●"/>
            </a:pPr>
            <a:r>
              <a:rPr lang="en" sz="800"/>
              <a:t>COVID-19 is a deadly pandemic. Which demographic factors increase that deadliness</a:t>
            </a:r>
            <a:endParaRPr sz="800"/>
          </a:p>
          <a:p>
            <a:pPr indent="-107950" lvl="0" marL="171450" rtl="0" algn="l">
              <a:spcBef>
                <a:spcPts val="0"/>
              </a:spcBef>
              <a:spcAft>
                <a:spcPts val="0"/>
              </a:spcAft>
              <a:buSzPts val="800"/>
              <a:buChar char="●"/>
            </a:pPr>
            <a:r>
              <a:rPr lang="en" sz="800"/>
              <a:t>Factors that increase </a:t>
            </a:r>
            <a:r>
              <a:rPr lang="en" sz="800"/>
              <a:t>mortality</a:t>
            </a:r>
            <a:r>
              <a:rPr lang="en" sz="800"/>
              <a:t> should show up in fatal cases</a:t>
            </a:r>
            <a:endParaRPr sz="800"/>
          </a:p>
          <a:p>
            <a:pPr indent="0" lvl="0" marL="0" rtl="0" algn="l">
              <a:spcBef>
                <a:spcPts val="0"/>
              </a:spcBef>
              <a:spcAft>
                <a:spcPts val="0"/>
              </a:spcAft>
              <a:buNone/>
            </a:pPr>
            <a:r>
              <a:rPr lang="en" sz="800"/>
              <a:t>METHODS</a:t>
            </a:r>
            <a:endParaRPr sz="800"/>
          </a:p>
          <a:p>
            <a:pPr indent="-107950" lvl="0" marL="171450" rtl="0" algn="l">
              <a:spcBef>
                <a:spcPts val="0"/>
              </a:spcBef>
              <a:spcAft>
                <a:spcPts val="0"/>
              </a:spcAft>
              <a:buSzPts val="800"/>
              <a:buAutoNum type="arabicPeriod"/>
            </a:pPr>
            <a:r>
              <a:rPr lang="en" sz="800"/>
              <a:t>Use the CDC Public Use data</a:t>
            </a:r>
            <a:endParaRPr sz="800"/>
          </a:p>
          <a:p>
            <a:pPr indent="-107950" lvl="0" marL="171450" rtl="0" algn="l">
              <a:spcBef>
                <a:spcPts val="0"/>
              </a:spcBef>
              <a:spcAft>
                <a:spcPts val="0"/>
              </a:spcAft>
              <a:buSzPts val="800"/>
              <a:buAutoNum type="arabicPeriod"/>
            </a:pPr>
            <a:r>
              <a:rPr lang="en" sz="800"/>
              <a:t>Focus only on relevant inputs. Final data shape: (328,977 x 8)</a:t>
            </a:r>
            <a:endParaRPr sz="800"/>
          </a:p>
          <a:p>
            <a:pPr indent="-107950" lvl="0" marL="171450" rtl="0" algn="l">
              <a:spcBef>
                <a:spcPts val="0"/>
              </a:spcBef>
              <a:spcAft>
                <a:spcPts val="0"/>
              </a:spcAft>
              <a:buSzPts val="800"/>
              <a:buAutoNum type="arabicPeriod"/>
            </a:pPr>
            <a:r>
              <a:rPr lang="en" sz="800"/>
              <a:t>Find correlations</a:t>
            </a:r>
            <a:endParaRPr sz="800"/>
          </a:p>
          <a:p>
            <a:pPr indent="-107950" lvl="0" marL="171450" rtl="0" algn="l">
              <a:spcBef>
                <a:spcPts val="0"/>
              </a:spcBef>
              <a:spcAft>
                <a:spcPts val="0"/>
              </a:spcAft>
              <a:buSzPts val="800"/>
              <a:buAutoNum type="arabicPeriod"/>
            </a:pPr>
            <a:r>
              <a:rPr lang="en" sz="800"/>
              <a:t>Use Logistic Regression with 5 K-Folds.</a:t>
            </a:r>
            <a:endParaRPr sz="800"/>
          </a:p>
          <a:p>
            <a:pPr indent="-107950" lvl="0" marL="171450" rtl="0" algn="l">
              <a:spcBef>
                <a:spcPts val="0"/>
              </a:spcBef>
              <a:spcAft>
                <a:spcPts val="0"/>
              </a:spcAft>
              <a:buSzPts val="800"/>
              <a:buAutoNum type="arabicPeriod"/>
            </a:pPr>
            <a:r>
              <a:rPr lang="en" sz="800"/>
              <a:t>Use GridSearchCV and MLPClassifier with 5 K-Folds</a:t>
            </a:r>
            <a:endParaRPr sz="800"/>
          </a:p>
          <a:p>
            <a:pPr indent="-107950" lvl="0" marL="171450" rtl="0" algn="l">
              <a:spcBef>
                <a:spcPts val="0"/>
              </a:spcBef>
              <a:spcAft>
                <a:spcPts val="0"/>
              </a:spcAft>
              <a:buSzPts val="800"/>
              <a:buAutoNum type="arabicPeriod"/>
            </a:pPr>
            <a:r>
              <a:rPr lang="en" sz="800"/>
              <a:t>Compare each model’s metrics </a:t>
            </a:r>
            <a:endParaRPr sz="800"/>
          </a:p>
          <a:p>
            <a:pPr indent="-107950" lvl="0" marL="171450" rtl="0" algn="l">
              <a:spcBef>
                <a:spcPts val="0"/>
              </a:spcBef>
              <a:spcAft>
                <a:spcPts val="0"/>
              </a:spcAft>
              <a:buSzPts val="800"/>
              <a:buAutoNum type="arabicPeriod"/>
            </a:pPr>
            <a:r>
              <a:rPr lang="en" sz="800"/>
              <a:t>Use weights and coefficients to find each </a:t>
            </a:r>
            <a:r>
              <a:rPr lang="en" sz="800"/>
              <a:t>feature’s</a:t>
            </a:r>
            <a:r>
              <a:rPr lang="en" sz="800"/>
              <a:t> impact</a:t>
            </a:r>
            <a:endParaRPr sz="800"/>
          </a:p>
          <a:p>
            <a:pPr indent="0" lvl="0" marL="0" rtl="0" algn="l">
              <a:spcBef>
                <a:spcPts val="0"/>
              </a:spcBef>
              <a:spcAft>
                <a:spcPts val="0"/>
              </a:spcAft>
              <a:buNone/>
            </a:pPr>
            <a:r>
              <a:rPr lang="en" sz="800"/>
              <a:t>RESULTS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DISCUSSION</a:t>
            </a:r>
            <a:endParaRPr sz="800"/>
          </a:p>
          <a:p>
            <a:pPr indent="0" lvl="0" marL="0" rtl="0" algn="l">
              <a:spcBef>
                <a:spcPts val="0"/>
              </a:spcBef>
              <a:spcAft>
                <a:spcPts val="0"/>
              </a:spcAft>
              <a:buNone/>
            </a:pPr>
            <a:r>
              <a:rPr lang="en" sz="800"/>
              <a:t>Both models performed similarly, but the MLP was more </a:t>
            </a:r>
            <a:r>
              <a:rPr lang="en" sz="800"/>
              <a:t>consistent</a:t>
            </a:r>
            <a:r>
              <a:rPr lang="en" sz="800"/>
              <a:t>. The closer the weight is to 0, the less important to mortality it is. Being 80+ has the highest impact, and some races/ethnicities are more vulnerable.</a:t>
            </a:r>
            <a:endParaRPr sz="800"/>
          </a:p>
        </p:txBody>
      </p:sp>
      <p:pic>
        <p:nvPicPr>
          <p:cNvPr id="63" name="Google Shape;63;p14"/>
          <p:cNvPicPr preferRelativeResize="0"/>
          <p:nvPr/>
        </p:nvPicPr>
        <p:blipFill rotWithShape="1">
          <a:blip r:embed="rId5">
            <a:alphaModFix/>
          </a:blip>
          <a:srcRect b="23922" l="0" r="0" t="18281"/>
          <a:stretch/>
        </p:blipFill>
        <p:spPr>
          <a:xfrm>
            <a:off x="6968894" y="164351"/>
            <a:ext cx="1737361" cy="732508"/>
          </a:xfrm>
          <a:prstGeom prst="rect">
            <a:avLst/>
          </a:prstGeom>
          <a:noFill/>
          <a:ln>
            <a:noFill/>
          </a:ln>
        </p:spPr>
      </p:pic>
      <p:pic>
        <p:nvPicPr>
          <p:cNvPr id="64" name="Google Shape;64;p14"/>
          <p:cNvPicPr preferRelativeResize="0"/>
          <p:nvPr/>
        </p:nvPicPr>
        <p:blipFill>
          <a:blip r:embed="rId6">
            <a:alphaModFix/>
          </a:blip>
          <a:stretch>
            <a:fillRect/>
          </a:stretch>
        </p:blipFill>
        <p:spPr>
          <a:xfrm>
            <a:off x="6968894" y="1116231"/>
            <a:ext cx="1737361" cy="1238331"/>
          </a:xfrm>
          <a:prstGeom prst="rect">
            <a:avLst/>
          </a:prstGeom>
          <a:noFill/>
          <a:ln>
            <a:noFill/>
          </a:ln>
        </p:spPr>
      </p:pic>
      <p:pic>
        <p:nvPicPr>
          <p:cNvPr id="65" name="Google Shape;65;p14"/>
          <p:cNvPicPr preferRelativeResize="0"/>
          <p:nvPr/>
        </p:nvPicPr>
        <p:blipFill>
          <a:blip r:embed="rId7">
            <a:alphaModFix/>
          </a:blip>
          <a:stretch>
            <a:fillRect/>
          </a:stretch>
        </p:blipFill>
        <p:spPr>
          <a:xfrm>
            <a:off x="8891875" y="164349"/>
            <a:ext cx="252766" cy="1965959"/>
          </a:xfrm>
          <a:prstGeom prst="rect">
            <a:avLst/>
          </a:prstGeom>
          <a:noFill/>
          <a:ln>
            <a:noFill/>
          </a:ln>
        </p:spPr>
      </p:pic>
      <p:pic>
        <p:nvPicPr>
          <p:cNvPr id="66" name="Google Shape;66;p14"/>
          <p:cNvPicPr preferRelativeResize="0"/>
          <p:nvPr/>
        </p:nvPicPr>
        <p:blipFill rotWithShape="1">
          <a:blip r:embed="rId8">
            <a:alphaModFix/>
          </a:blip>
          <a:srcRect b="23923" l="0" r="0" t="18276"/>
          <a:stretch/>
        </p:blipFill>
        <p:spPr>
          <a:xfrm>
            <a:off x="6946035" y="2664910"/>
            <a:ext cx="1783079" cy="724376"/>
          </a:xfrm>
          <a:prstGeom prst="rect">
            <a:avLst/>
          </a:prstGeom>
          <a:noFill/>
          <a:ln>
            <a:noFill/>
          </a:ln>
        </p:spPr>
      </p:pic>
      <p:pic>
        <p:nvPicPr>
          <p:cNvPr id="67" name="Google Shape;67;p14"/>
          <p:cNvPicPr preferRelativeResize="0"/>
          <p:nvPr/>
        </p:nvPicPr>
        <p:blipFill>
          <a:blip r:embed="rId9">
            <a:alphaModFix/>
          </a:blip>
          <a:stretch>
            <a:fillRect/>
          </a:stretch>
        </p:blipFill>
        <p:spPr>
          <a:xfrm>
            <a:off x="6959751" y="3554797"/>
            <a:ext cx="1755648" cy="1221713"/>
          </a:xfrm>
          <a:prstGeom prst="rect">
            <a:avLst/>
          </a:prstGeom>
          <a:noFill/>
          <a:ln>
            <a:noFill/>
          </a:ln>
        </p:spPr>
      </p:pic>
      <p:pic>
        <p:nvPicPr>
          <p:cNvPr id="68" name="Google Shape;68;p14"/>
          <p:cNvPicPr preferRelativeResize="0"/>
          <p:nvPr/>
        </p:nvPicPr>
        <p:blipFill>
          <a:blip r:embed="rId10">
            <a:alphaModFix/>
          </a:blip>
          <a:stretch>
            <a:fillRect/>
          </a:stretch>
        </p:blipFill>
        <p:spPr>
          <a:xfrm>
            <a:off x="8890476" y="2681838"/>
            <a:ext cx="255575" cy="1965961"/>
          </a:xfrm>
          <a:prstGeom prst="rect">
            <a:avLst/>
          </a:prstGeom>
          <a:noFill/>
          <a:ln>
            <a:noFill/>
          </a:ln>
        </p:spPr>
      </p:pic>
      <p:pic>
        <p:nvPicPr>
          <p:cNvPr id="69" name="Google Shape;69;p14"/>
          <p:cNvPicPr preferRelativeResize="0"/>
          <p:nvPr/>
        </p:nvPicPr>
        <p:blipFill>
          <a:blip r:embed="rId11">
            <a:alphaModFix/>
          </a:blip>
          <a:stretch>
            <a:fillRect/>
          </a:stretch>
        </p:blipFill>
        <p:spPr>
          <a:xfrm>
            <a:off x="7350925" y="4816950"/>
            <a:ext cx="1406524" cy="325500"/>
          </a:xfrm>
          <a:prstGeom prst="rect">
            <a:avLst/>
          </a:prstGeom>
          <a:noFill/>
          <a:ln>
            <a:noFill/>
          </a:ln>
        </p:spPr>
      </p:pic>
      <p:sp>
        <p:nvSpPr>
          <p:cNvPr id="70" name="Google Shape;70;p14"/>
          <p:cNvSpPr txBox="1"/>
          <p:nvPr/>
        </p:nvSpPr>
        <p:spPr>
          <a:xfrm>
            <a:off x="7158375" y="741900"/>
            <a:ext cx="1358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t>0		1</a:t>
            </a:r>
            <a:endParaRPr sz="400"/>
          </a:p>
          <a:p>
            <a:pPr indent="0" lvl="0" marL="0" rtl="0" algn="ctr">
              <a:spcBef>
                <a:spcPts val="0"/>
              </a:spcBef>
              <a:spcAft>
                <a:spcPts val="0"/>
              </a:spcAft>
              <a:buNone/>
            </a:pPr>
            <a:r>
              <a:rPr lang="en" sz="400"/>
              <a:t>Predicted Label</a:t>
            </a:r>
            <a:endParaRPr sz="400"/>
          </a:p>
        </p:txBody>
      </p:sp>
      <p:sp>
        <p:nvSpPr>
          <p:cNvPr id="71" name="Google Shape;71;p14"/>
          <p:cNvSpPr txBox="1"/>
          <p:nvPr/>
        </p:nvSpPr>
        <p:spPr>
          <a:xfrm>
            <a:off x="7158375" y="3288700"/>
            <a:ext cx="1358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t>0		1</a:t>
            </a:r>
            <a:endParaRPr sz="400"/>
          </a:p>
          <a:p>
            <a:pPr indent="0" lvl="0" marL="0" rtl="0" algn="ctr">
              <a:spcBef>
                <a:spcPts val="0"/>
              </a:spcBef>
              <a:spcAft>
                <a:spcPts val="0"/>
              </a:spcAft>
              <a:buNone/>
            </a:pPr>
            <a:r>
              <a:rPr lang="en" sz="400"/>
              <a:t>Predicted Label</a:t>
            </a:r>
            <a:endParaRPr sz="400"/>
          </a:p>
        </p:txBody>
      </p:sp>
      <p:sp>
        <p:nvSpPr>
          <p:cNvPr id="72" name="Google Shape;72;p14"/>
          <p:cNvSpPr txBox="1"/>
          <p:nvPr/>
        </p:nvSpPr>
        <p:spPr>
          <a:xfrm>
            <a:off x="7158375" y="0"/>
            <a:ext cx="1358400" cy="1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
              <a:t>Combined Confusion Matrix</a:t>
            </a:r>
            <a:endParaRPr sz="400"/>
          </a:p>
        </p:txBody>
      </p:sp>
      <p:sp>
        <p:nvSpPr>
          <p:cNvPr id="73" name="Google Shape;73;p14"/>
          <p:cNvSpPr txBox="1"/>
          <p:nvPr/>
        </p:nvSpPr>
        <p:spPr>
          <a:xfrm>
            <a:off x="7158375" y="2520750"/>
            <a:ext cx="1358400" cy="1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
              <a:t>Combined Confusion Matrix</a:t>
            </a:r>
            <a:endParaRPr sz="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152475"/>
            <a:ext cx="503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Covid-19 Case Dataset from the CDC</a:t>
            </a:r>
            <a:endParaRPr/>
          </a:p>
          <a:p>
            <a:pPr indent="-342900" lvl="0" marL="457200" rtl="0" algn="l">
              <a:spcBef>
                <a:spcPts val="0"/>
              </a:spcBef>
              <a:spcAft>
                <a:spcPts val="0"/>
              </a:spcAft>
              <a:buSzPts val="1800"/>
              <a:buChar char="-"/>
            </a:pPr>
            <a:r>
              <a:rPr lang="en"/>
              <a:t>We removed rows with missing and unknown values</a:t>
            </a:r>
            <a:endParaRPr/>
          </a:p>
          <a:p>
            <a:pPr indent="-342900" lvl="0" marL="457200" rtl="0" algn="l">
              <a:spcBef>
                <a:spcPts val="0"/>
              </a:spcBef>
              <a:spcAft>
                <a:spcPts val="0"/>
              </a:spcAft>
              <a:buSzPts val="1800"/>
              <a:buChar char="-"/>
            </a:pPr>
            <a:r>
              <a:rPr lang="en"/>
              <a:t>What Raises Mortality Rate?</a:t>
            </a:r>
            <a:endParaRPr/>
          </a:p>
          <a:p>
            <a:pPr indent="-342900" lvl="0" marL="457200" rtl="0" algn="l">
              <a:spcBef>
                <a:spcPts val="0"/>
              </a:spcBef>
              <a:spcAft>
                <a:spcPts val="0"/>
              </a:spcAft>
              <a:buSzPts val="1800"/>
              <a:buChar char="-"/>
            </a:pPr>
            <a:r>
              <a:rPr lang="en"/>
              <a:t>Mortality Calculator?</a:t>
            </a:r>
            <a:endParaRPr/>
          </a:p>
          <a:p>
            <a:pPr indent="-342900" lvl="0" marL="457200" rtl="0" algn="l">
              <a:spcBef>
                <a:spcPts val="0"/>
              </a:spcBef>
              <a:spcAft>
                <a:spcPts val="0"/>
              </a:spcAft>
              <a:buSzPts val="1800"/>
              <a:buChar char="-"/>
            </a:pPr>
            <a:r>
              <a:rPr lang="en"/>
              <a:t>ethnicity, sex, med-condition, and age</a:t>
            </a:r>
            <a:endParaRPr/>
          </a:p>
        </p:txBody>
      </p:sp>
      <p:pic>
        <p:nvPicPr>
          <p:cNvPr id="80" name="Google Shape;80;p15"/>
          <p:cNvPicPr preferRelativeResize="0"/>
          <p:nvPr/>
        </p:nvPicPr>
        <p:blipFill>
          <a:blip r:embed="rId3">
            <a:alphaModFix/>
          </a:blip>
          <a:stretch>
            <a:fillRect/>
          </a:stretch>
        </p:blipFill>
        <p:spPr>
          <a:xfrm>
            <a:off x="6137249" y="63725"/>
            <a:ext cx="2939925" cy="3833549"/>
          </a:xfrm>
          <a:prstGeom prst="rect">
            <a:avLst/>
          </a:prstGeom>
          <a:noFill/>
          <a:ln>
            <a:noFill/>
          </a:ln>
        </p:spPr>
      </p:pic>
      <p:pic>
        <p:nvPicPr>
          <p:cNvPr id="81" name="Google Shape;81;p15"/>
          <p:cNvPicPr preferRelativeResize="0"/>
          <p:nvPr/>
        </p:nvPicPr>
        <p:blipFill>
          <a:blip r:embed="rId4">
            <a:alphaModFix/>
          </a:blip>
          <a:stretch>
            <a:fillRect/>
          </a:stretch>
        </p:blipFill>
        <p:spPr>
          <a:xfrm>
            <a:off x="3351925" y="3134213"/>
            <a:ext cx="2815750" cy="1913450"/>
          </a:xfrm>
          <a:prstGeom prst="rect">
            <a:avLst/>
          </a:prstGeom>
          <a:noFill/>
          <a:ln>
            <a:noFill/>
          </a:ln>
        </p:spPr>
      </p:pic>
      <p:pic>
        <p:nvPicPr>
          <p:cNvPr id="82" name="Google Shape;82;p15"/>
          <p:cNvPicPr preferRelativeResize="0"/>
          <p:nvPr/>
        </p:nvPicPr>
        <p:blipFill>
          <a:blip r:embed="rId5">
            <a:alphaModFix/>
          </a:blip>
          <a:stretch>
            <a:fillRect/>
          </a:stretch>
        </p:blipFill>
        <p:spPr>
          <a:xfrm>
            <a:off x="136332" y="3160563"/>
            <a:ext cx="3076226" cy="186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464125" y="2509425"/>
            <a:ext cx="2839175" cy="2425125"/>
          </a:xfrm>
          <a:prstGeom prst="rect">
            <a:avLst/>
          </a:prstGeom>
          <a:noFill/>
          <a:ln>
            <a:noFill/>
          </a:ln>
        </p:spPr>
      </p:pic>
      <p:sp>
        <p:nvSpPr>
          <p:cNvPr id="88" name="Google Shape;88;p16"/>
          <p:cNvSpPr txBox="1"/>
          <p:nvPr/>
        </p:nvSpPr>
        <p:spPr>
          <a:xfrm>
            <a:off x="3560775" y="155875"/>
            <a:ext cx="5661000" cy="4873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Logistic Regression</a:t>
            </a:r>
            <a:endParaRPr b="1" sz="2000"/>
          </a:p>
          <a:p>
            <a:pPr indent="-355600" lvl="1" marL="914400" rtl="0" algn="l">
              <a:spcBef>
                <a:spcPts val="0"/>
              </a:spcBef>
              <a:spcAft>
                <a:spcPts val="0"/>
              </a:spcAft>
              <a:buSzPts val="2000"/>
              <a:buChar char="○"/>
            </a:pPr>
            <a:r>
              <a:rPr lang="en" sz="2000"/>
              <a:t>Probabilities calculated using logit model ⇒ dead if p &gt;= 0.5</a:t>
            </a:r>
            <a:endParaRPr sz="2000"/>
          </a:p>
          <a:p>
            <a:pPr indent="-355600" lvl="1" marL="914400" rtl="0" algn="l">
              <a:spcBef>
                <a:spcPts val="0"/>
              </a:spcBef>
              <a:spcAft>
                <a:spcPts val="0"/>
              </a:spcAft>
              <a:buSzPts val="2000"/>
              <a:buChar char="○"/>
            </a:pPr>
            <a:r>
              <a:rPr lang="en" sz="2000"/>
              <a:t>K=5 Folds, ~330,000 records</a:t>
            </a:r>
            <a:endParaRPr sz="2000"/>
          </a:p>
          <a:p>
            <a:pPr indent="-355600" lvl="1" marL="914400" rtl="0" algn="l">
              <a:spcBef>
                <a:spcPts val="0"/>
              </a:spcBef>
              <a:spcAft>
                <a:spcPts val="0"/>
              </a:spcAft>
              <a:buSzPts val="2000"/>
              <a:buChar char="○"/>
            </a:pPr>
            <a:r>
              <a:rPr lang="en" sz="2000"/>
              <a:t>Key Classification Metrics:</a:t>
            </a:r>
            <a:endParaRPr sz="2000"/>
          </a:p>
          <a:p>
            <a:pPr indent="-355600" lvl="2" marL="1371600" rtl="0" algn="l">
              <a:spcBef>
                <a:spcPts val="0"/>
              </a:spcBef>
              <a:spcAft>
                <a:spcPts val="0"/>
              </a:spcAft>
              <a:buSzPts val="2000"/>
              <a:buChar char="■"/>
            </a:pPr>
            <a:r>
              <a:rPr lang="en" sz="2000"/>
              <a:t>F1 = </a:t>
            </a:r>
            <a:r>
              <a:rPr lang="en" sz="2000">
                <a:solidFill>
                  <a:srgbClr val="2D3B45"/>
                </a:solidFill>
              </a:rPr>
              <a:t>0.683 ± 0.132, </a:t>
            </a:r>
            <a:endParaRPr sz="2000">
              <a:solidFill>
                <a:srgbClr val="2D3B45"/>
              </a:solidFill>
            </a:endParaRPr>
          </a:p>
          <a:p>
            <a:pPr indent="-355600" lvl="2" marL="1371600" rtl="0" algn="l">
              <a:spcBef>
                <a:spcPts val="0"/>
              </a:spcBef>
              <a:spcAft>
                <a:spcPts val="0"/>
              </a:spcAft>
              <a:buSzPts val="2000"/>
              <a:buChar char="■"/>
            </a:pPr>
            <a:r>
              <a:rPr lang="en" sz="2000">
                <a:solidFill>
                  <a:srgbClr val="2D3B45"/>
                </a:solidFill>
              </a:rPr>
              <a:t>AUC = 0.676 ± 0.149</a:t>
            </a:r>
            <a:endParaRPr sz="2000">
              <a:solidFill>
                <a:srgbClr val="2D3B45"/>
              </a:solidFill>
            </a:endParaRPr>
          </a:p>
          <a:p>
            <a:pPr indent="-355600" lvl="1" marL="914400" rtl="0" algn="l">
              <a:spcBef>
                <a:spcPts val="0"/>
              </a:spcBef>
              <a:spcAft>
                <a:spcPts val="0"/>
              </a:spcAft>
              <a:buClr>
                <a:srgbClr val="2D3B45"/>
              </a:buClr>
              <a:buSzPts val="2000"/>
              <a:buChar char="○"/>
            </a:pPr>
            <a:r>
              <a:rPr lang="en" sz="2000">
                <a:solidFill>
                  <a:srgbClr val="2D3B45"/>
                </a:solidFill>
              </a:rPr>
              <a:t>Odds of mortality changes:</a:t>
            </a:r>
            <a:endParaRPr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0-9 yrs ⇒ 80+ years : </a:t>
            </a:r>
            <a:r>
              <a:rPr b="1" lang="en" sz="2000">
                <a:solidFill>
                  <a:srgbClr val="2D3B45"/>
                </a:solidFill>
              </a:rPr>
              <a:t>143</a:t>
            </a:r>
            <a:endParaRPr b="1"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ICU? ⇒ </a:t>
            </a:r>
            <a:r>
              <a:rPr b="1" lang="en" sz="2000">
                <a:solidFill>
                  <a:srgbClr val="2D3B45"/>
                </a:solidFill>
              </a:rPr>
              <a:t>8.59</a:t>
            </a:r>
            <a:endParaRPr b="1"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Hospitalized? ⇒</a:t>
            </a:r>
            <a:r>
              <a:rPr lang="en" sz="2000">
                <a:solidFill>
                  <a:srgbClr val="2D3B45"/>
                </a:solidFill>
              </a:rPr>
              <a:t> </a:t>
            </a:r>
            <a:r>
              <a:rPr b="1" lang="en" sz="2000">
                <a:solidFill>
                  <a:srgbClr val="2D3B45"/>
                </a:solidFill>
              </a:rPr>
              <a:t>6.21</a:t>
            </a:r>
            <a:r>
              <a:rPr lang="en" sz="2000">
                <a:solidFill>
                  <a:srgbClr val="2D3B45"/>
                </a:solidFill>
              </a:rPr>
              <a:t> </a:t>
            </a:r>
            <a:endParaRPr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Medical Condition? ⇒ </a:t>
            </a:r>
            <a:r>
              <a:rPr b="1" lang="en" sz="2000">
                <a:solidFill>
                  <a:srgbClr val="2D3B45"/>
                </a:solidFill>
              </a:rPr>
              <a:t>3.36</a:t>
            </a:r>
            <a:endParaRPr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Race Comparisons </a:t>
            </a:r>
            <a:endParaRPr sz="2000">
              <a:solidFill>
                <a:srgbClr val="2D3B45"/>
              </a:solidFill>
            </a:endParaRPr>
          </a:p>
          <a:p>
            <a:pPr indent="-355600" lvl="3" marL="1828800" rtl="0" algn="l">
              <a:spcBef>
                <a:spcPts val="0"/>
              </a:spcBef>
              <a:spcAft>
                <a:spcPts val="0"/>
              </a:spcAft>
              <a:buClr>
                <a:srgbClr val="2D3B45"/>
              </a:buClr>
              <a:buSzPts val="2000"/>
              <a:buChar char="●"/>
            </a:pPr>
            <a:r>
              <a:rPr lang="en" sz="2000">
                <a:solidFill>
                  <a:srgbClr val="2D3B45"/>
                </a:solidFill>
              </a:rPr>
              <a:t>American Indian/Alaskan ⇒</a:t>
            </a:r>
            <a:r>
              <a:rPr lang="en" sz="2000">
                <a:solidFill>
                  <a:srgbClr val="2D3B45"/>
                </a:solidFill>
              </a:rPr>
              <a:t> Asian: </a:t>
            </a:r>
            <a:r>
              <a:rPr b="1" lang="en" sz="2000">
                <a:solidFill>
                  <a:srgbClr val="2D3B45"/>
                </a:solidFill>
              </a:rPr>
              <a:t>1.47</a:t>
            </a:r>
            <a:endParaRPr sz="2000">
              <a:solidFill>
                <a:srgbClr val="2D3B45"/>
              </a:solidFill>
            </a:endParaRPr>
          </a:p>
          <a:p>
            <a:pPr indent="-355600" lvl="2" marL="1371600" rtl="0" algn="l">
              <a:spcBef>
                <a:spcPts val="0"/>
              </a:spcBef>
              <a:spcAft>
                <a:spcPts val="0"/>
              </a:spcAft>
              <a:buClr>
                <a:srgbClr val="2D3B45"/>
              </a:buClr>
              <a:buSzPts val="2000"/>
              <a:buChar char="■"/>
            </a:pPr>
            <a:r>
              <a:rPr lang="en" sz="2000">
                <a:solidFill>
                  <a:srgbClr val="2D3B45"/>
                </a:solidFill>
              </a:rPr>
              <a:t>Female ⇒ Male: </a:t>
            </a:r>
            <a:r>
              <a:rPr b="1" lang="en" sz="2000">
                <a:solidFill>
                  <a:srgbClr val="2D3B45"/>
                </a:solidFill>
              </a:rPr>
              <a:t>1.39</a:t>
            </a:r>
            <a:endParaRPr sz="2000">
              <a:solidFill>
                <a:srgbClr val="2D3B45"/>
              </a:solidFill>
            </a:endParaRPr>
          </a:p>
        </p:txBody>
      </p:sp>
      <p:pic>
        <p:nvPicPr>
          <p:cNvPr id="89" name="Google Shape;89;p16"/>
          <p:cNvPicPr preferRelativeResize="0"/>
          <p:nvPr/>
        </p:nvPicPr>
        <p:blipFill>
          <a:blip r:embed="rId4">
            <a:alphaModFix/>
          </a:blip>
          <a:stretch>
            <a:fillRect/>
          </a:stretch>
        </p:blipFill>
        <p:spPr>
          <a:xfrm>
            <a:off x="512100" y="224088"/>
            <a:ext cx="2743200" cy="19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3719950" y="155875"/>
            <a:ext cx="5382600" cy="2425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MLP Classifier</a:t>
            </a:r>
            <a:endParaRPr b="1" sz="2000"/>
          </a:p>
          <a:p>
            <a:pPr indent="-355600" lvl="1" marL="914400" rtl="0" algn="l">
              <a:spcBef>
                <a:spcPts val="0"/>
              </a:spcBef>
              <a:spcAft>
                <a:spcPts val="0"/>
              </a:spcAft>
              <a:buSzPts val="2000"/>
              <a:buChar char="○"/>
            </a:pPr>
            <a:r>
              <a:rPr lang="en" sz="2000"/>
              <a:t>GridSearchCV used to find optimal parameters</a:t>
            </a:r>
            <a:endParaRPr sz="2000"/>
          </a:p>
          <a:p>
            <a:pPr indent="-355600" lvl="1" marL="914400" rtl="0" algn="l">
              <a:spcBef>
                <a:spcPts val="0"/>
              </a:spcBef>
              <a:spcAft>
                <a:spcPts val="0"/>
              </a:spcAft>
              <a:buSzPts val="2000"/>
              <a:buChar char="○"/>
            </a:pPr>
            <a:r>
              <a:rPr lang="en" sz="2000"/>
              <a:t>Stratified K-Fold for Cross-Validation</a:t>
            </a:r>
            <a:endParaRPr sz="2000"/>
          </a:p>
          <a:p>
            <a:pPr indent="-355600" lvl="1" marL="914400" rtl="0" algn="l">
              <a:spcBef>
                <a:spcPts val="0"/>
              </a:spcBef>
              <a:spcAft>
                <a:spcPts val="0"/>
              </a:spcAft>
              <a:buSzPts val="2000"/>
              <a:buChar char="○"/>
            </a:pPr>
            <a:r>
              <a:rPr lang="en" sz="2000"/>
              <a:t>Input Layer Weights for Feature Impact</a:t>
            </a:r>
            <a:endParaRPr sz="2000"/>
          </a:p>
          <a:p>
            <a:pPr indent="0" lvl="0" marL="0" rtl="0" algn="l">
              <a:spcBef>
                <a:spcPts val="0"/>
              </a:spcBef>
              <a:spcAft>
                <a:spcPts val="0"/>
              </a:spcAft>
              <a:buNone/>
            </a:pPr>
            <a:r>
              <a:t/>
            </a:r>
            <a:endParaRPr sz="2000"/>
          </a:p>
          <a:p>
            <a:pPr indent="0" lvl="0" marL="914400" rtl="0" algn="l">
              <a:spcBef>
                <a:spcPts val="0"/>
              </a:spcBef>
              <a:spcAft>
                <a:spcPts val="0"/>
              </a:spcAft>
              <a:buNone/>
            </a:pPr>
            <a:r>
              <a:t/>
            </a:r>
            <a:endParaRPr sz="2000">
              <a:solidFill>
                <a:srgbClr val="2D3B45"/>
              </a:solidFill>
            </a:endParaRPr>
          </a:p>
        </p:txBody>
      </p:sp>
      <p:pic>
        <p:nvPicPr>
          <p:cNvPr id="95" name="Google Shape;95;p17"/>
          <p:cNvPicPr preferRelativeResize="0"/>
          <p:nvPr/>
        </p:nvPicPr>
        <p:blipFill>
          <a:blip r:embed="rId3">
            <a:alphaModFix/>
          </a:blip>
          <a:stretch>
            <a:fillRect/>
          </a:stretch>
        </p:blipFill>
        <p:spPr>
          <a:xfrm>
            <a:off x="364500" y="66825"/>
            <a:ext cx="3335850" cy="2301736"/>
          </a:xfrm>
          <a:prstGeom prst="rect">
            <a:avLst/>
          </a:prstGeom>
          <a:noFill/>
          <a:ln>
            <a:noFill/>
          </a:ln>
        </p:spPr>
      </p:pic>
      <p:pic>
        <p:nvPicPr>
          <p:cNvPr id="96" name="Google Shape;96;p17"/>
          <p:cNvPicPr preferRelativeResize="0"/>
          <p:nvPr/>
        </p:nvPicPr>
        <p:blipFill>
          <a:blip r:embed="rId4">
            <a:alphaModFix/>
          </a:blip>
          <a:stretch>
            <a:fillRect/>
          </a:stretch>
        </p:blipFill>
        <p:spPr>
          <a:xfrm>
            <a:off x="4451725" y="2624125"/>
            <a:ext cx="4371900" cy="1606675"/>
          </a:xfrm>
          <a:prstGeom prst="rect">
            <a:avLst/>
          </a:prstGeom>
          <a:noFill/>
          <a:ln cap="flat" cmpd="sng" w="9525">
            <a:solidFill>
              <a:srgbClr val="000000"/>
            </a:solidFill>
            <a:prstDash val="solid"/>
            <a:round/>
            <a:headEnd len="sm" w="sm" type="none"/>
            <a:tailEnd len="sm" w="sm" type="none"/>
          </a:ln>
        </p:spPr>
      </p:pic>
      <p:grpSp>
        <p:nvGrpSpPr>
          <p:cNvPr id="97" name="Google Shape;97;p17"/>
          <p:cNvGrpSpPr/>
          <p:nvPr/>
        </p:nvGrpSpPr>
        <p:grpSpPr>
          <a:xfrm>
            <a:off x="4849401" y="2368550"/>
            <a:ext cx="3576561" cy="2184306"/>
            <a:chOff x="4925350" y="3202450"/>
            <a:chExt cx="2971800" cy="1728638"/>
          </a:xfrm>
        </p:grpSpPr>
        <p:pic>
          <p:nvPicPr>
            <p:cNvPr id="98" name="Google Shape;98;p17"/>
            <p:cNvPicPr preferRelativeResize="0"/>
            <p:nvPr/>
          </p:nvPicPr>
          <p:blipFill rotWithShape="1">
            <a:blip r:embed="rId5">
              <a:alphaModFix/>
            </a:blip>
            <a:srcRect b="22135" l="0" r="0" t="19964"/>
            <a:stretch/>
          </p:blipFill>
          <p:spPr>
            <a:xfrm>
              <a:off x="4925350" y="3424274"/>
              <a:ext cx="2971800" cy="1209825"/>
            </a:xfrm>
            <a:prstGeom prst="rect">
              <a:avLst/>
            </a:prstGeom>
            <a:noFill/>
            <a:ln>
              <a:noFill/>
            </a:ln>
          </p:spPr>
        </p:pic>
        <p:sp>
          <p:nvSpPr>
            <p:cNvPr id="99" name="Google Shape;99;p17"/>
            <p:cNvSpPr txBox="1"/>
            <p:nvPr/>
          </p:nvSpPr>
          <p:spPr>
            <a:xfrm>
              <a:off x="5271985" y="4569588"/>
              <a:ext cx="2470800" cy="361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700"/>
                <a:t>0			      1</a:t>
              </a:r>
              <a:endParaRPr sz="700"/>
            </a:p>
            <a:p>
              <a:pPr indent="0" lvl="0" marL="0" rtl="0" algn="ctr">
                <a:spcBef>
                  <a:spcPts val="0"/>
                </a:spcBef>
                <a:spcAft>
                  <a:spcPts val="0"/>
                </a:spcAft>
                <a:buNone/>
              </a:pPr>
              <a:r>
                <a:rPr lang="en" sz="700"/>
                <a:t>Predicted Label</a:t>
              </a:r>
              <a:endParaRPr sz="700"/>
            </a:p>
          </p:txBody>
        </p:sp>
        <p:sp>
          <p:nvSpPr>
            <p:cNvPr id="100" name="Google Shape;100;p17"/>
            <p:cNvSpPr txBox="1"/>
            <p:nvPr/>
          </p:nvSpPr>
          <p:spPr>
            <a:xfrm>
              <a:off x="5399787" y="3202450"/>
              <a:ext cx="21786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t>Combined Confusion Matrix</a:t>
              </a:r>
              <a:endParaRPr sz="700"/>
            </a:p>
          </p:txBody>
        </p:sp>
      </p:grpSp>
      <p:pic>
        <p:nvPicPr>
          <p:cNvPr id="101" name="Google Shape;101;p17"/>
          <p:cNvPicPr preferRelativeResize="0"/>
          <p:nvPr/>
        </p:nvPicPr>
        <p:blipFill>
          <a:blip r:embed="rId6">
            <a:alphaModFix/>
          </a:blip>
          <a:stretch>
            <a:fillRect/>
          </a:stretch>
        </p:blipFill>
        <p:spPr>
          <a:xfrm>
            <a:off x="152400" y="2435349"/>
            <a:ext cx="3760049" cy="2616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100775"/>
            <a:ext cx="539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07" name="Google Shape;107;p18"/>
          <p:cNvSpPr txBox="1"/>
          <p:nvPr>
            <p:ph idx="1" type="body"/>
          </p:nvPr>
        </p:nvSpPr>
        <p:spPr>
          <a:xfrm>
            <a:off x="311700" y="673475"/>
            <a:ext cx="5394300" cy="31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Many articles also analyze the same dataset from CDC, results are mostly </a:t>
            </a:r>
            <a:r>
              <a:rPr lang="en"/>
              <a:t>consistent with ours</a:t>
            </a:r>
            <a:endParaRPr/>
          </a:p>
          <a:p>
            <a:pPr indent="-342900" lvl="0" marL="457200" rtl="0" algn="l">
              <a:spcBef>
                <a:spcPts val="0"/>
              </a:spcBef>
              <a:spcAft>
                <a:spcPts val="0"/>
              </a:spcAft>
              <a:buSzPts val="1800"/>
              <a:buChar char="●"/>
            </a:pPr>
            <a:r>
              <a:rPr lang="en"/>
              <a:t>80+ year old had highest case fatality</a:t>
            </a:r>
            <a:endParaRPr/>
          </a:p>
          <a:p>
            <a:pPr indent="-342900" lvl="0" marL="457200" rtl="0" algn="l">
              <a:spcBef>
                <a:spcPts val="0"/>
              </a:spcBef>
              <a:spcAft>
                <a:spcPts val="0"/>
              </a:spcAft>
              <a:buSzPts val="1800"/>
              <a:buChar char="●"/>
            </a:pPr>
            <a:r>
              <a:rPr lang="en"/>
              <a:t>Contrary results to many studies for different ethinc groups</a:t>
            </a:r>
            <a:endParaRPr/>
          </a:p>
        </p:txBody>
      </p:sp>
      <p:pic>
        <p:nvPicPr>
          <p:cNvPr id="108" name="Google Shape;108;p18"/>
          <p:cNvPicPr preferRelativeResize="0"/>
          <p:nvPr/>
        </p:nvPicPr>
        <p:blipFill>
          <a:blip r:embed="rId3">
            <a:alphaModFix/>
          </a:blip>
          <a:stretch>
            <a:fillRect/>
          </a:stretch>
        </p:blipFill>
        <p:spPr>
          <a:xfrm>
            <a:off x="5706072" y="0"/>
            <a:ext cx="3437925" cy="4005800"/>
          </a:xfrm>
          <a:prstGeom prst="rect">
            <a:avLst/>
          </a:prstGeom>
          <a:noFill/>
          <a:ln>
            <a:noFill/>
          </a:ln>
        </p:spPr>
      </p:pic>
      <p:sp>
        <p:nvSpPr>
          <p:cNvPr id="109" name="Google Shape;109;p18"/>
          <p:cNvSpPr txBox="1"/>
          <p:nvPr/>
        </p:nvSpPr>
        <p:spPr>
          <a:xfrm>
            <a:off x="6103675" y="4005800"/>
            <a:ext cx="26427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Age adjusted data showing case fatality for certain age groups</a:t>
            </a:r>
            <a:endParaRPr/>
          </a:p>
        </p:txBody>
      </p:sp>
      <p:pic>
        <p:nvPicPr>
          <p:cNvPr id="110" name="Google Shape;110;p18"/>
          <p:cNvPicPr preferRelativeResize="0"/>
          <p:nvPr/>
        </p:nvPicPr>
        <p:blipFill>
          <a:blip r:embed="rId4">
            <a:alphaModFix/>
          </a:blip>
          <a:stretch>
            <a:fillRect/>
          </a:stretch>
        </p:blipFill>
        <p:spPr>
          <a:xfrm>
            <a:off x="0" y="2632500"/>
            <a:ext cx="4372275" cy="2095225"/>
          </a:xfrm>
          <a:prstGeom prst="rect">
            <a:avLst/>
          </a:prstGeom>
          <a:noFill/>
          <a:ln>
            <a:noFill/>
          </a:ln>
        </p:spPr>
      </p:pic>
      <p:sp>
        <p:nvSpPr>
          <p:cNvPr id="111" name="Google Shape;111;p18"/>
          <p:cNvSpPr txBox="1"/>
          <p:nvPr/>
        </p:nvSpPr>
        <p:spPr>
          <a:xfrm>
            <a:off x="92850" y="4594725"/>
            <a:ext cx="5832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Distribution of Covid-19 cases in the 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9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7" name="Google Shape;117;p19"/>
          <p:cNvSpPr txBox="1"/>
          <p:nvPr>
            <p:ph idx="1" type="body"/>
          </p:nvPr>
        </p:nvSpPr>
        <p:spPr>
          <a:xfrm>
            <a:off x="311700" y="947300"/>
            <a:ext cx="5681700" cy="4019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Case </a:t>
            </a:r>
            <a:r>
              <a:rPr lang="en"/>
              <a:t>surveillance</a:t>
            </a:r>
            <a:r>
              <a:rPr lang="en"/>
              <a:t> data from CDC was analyzed</a:t>
            </a:r>
            <a:endParaRPr/>
          </a:p>
          <a:p>
            <a:pPr indent="-317500" lvl="1" marL="914400" rtl="0" algn="l">
              <a:lnSpc>
                <a:spcPct val="100000"/>
              </a:lnSpc>
              <a:spcBef>
                <a:spcPts val="0"/>
              </a:spcBef>
              <a:spcAft>
                <a:spcPts val="0"/>
              </a:spcAft>
              <a:buSzPts val="1400"/>
              <a:buChar char="○"/>
            </a:pPr>
            <a:r>
              <a:rPr lang="en" sz="1800"/>
              <a:t>Data sized from 1,048,576 to just 328,977 rows</a:t>
            </a:r>
            <a:endParaRPr/>
          </a:p>
          <a:p>
            <a:pPr indent="-342900" lvl="0" marL="457200" rtl="0" algn="l">
              <a:lnSpc>
                <a:spcPct val="100000"/>
              </a:lnSpc>
              <a:spcBef>
                <a:spcPts val="1600"/>
              </a:spcBef>
              <a:spcAft>
                <a:spcPts val="0"/>
              </a:spcAft>
              <a:buSzPts val="1800"/>
              <a:buChar char="●"/>
            </a:pPr>
            <a:r>
              <a:rPr lang="en"/>
              <a:t>Logistic regression and MLP Classifier considered but they </a:t>
            </a:r>
            <a:r>
              <a:rPr lang="en"/>
              <a:t>didn't</a:t>
            </a:r>
            <a:r>
              <a:rPr lang="en"/>
              <a:t> agree with every</a:t>
            </a:r>
            <a:r>
              <a:rPr lang="en"/>
              <a:t> single</a:t>
            </a:r>
            <a:r>
              <a:rPr lang="en"/>
              <a:t> feature</a:t>
            </a:r>
            <a:endParaRPr/>
          </a:p>
          <a:p>
            <a:pPr indent="-342900" lvl="0" marL="457200" rtl="0" algn="l">
              <a:lnSpc>
                <a:spcPct val="100000"/>
              </a:lnSpc>
              <a:spcBef>
                <a:spcPts val="0"/>
              </a:spcBef>
              <a:spcAft>
                <a:spcPts val="0"/>
              </a:spcAft>
              <a:buSzPts val="1800"/>
              <a:buChar char="●"/>
            </a:pPr>
            <a:r>
              <a:rPr lang="en"/>
              <a:t>-Age is the biggest factor in for predicting low and high chance of death</a:t>
            </a:r>
            <a:endParaRPr/>
          </a:p>
          <a:p>
            <a:pPr indent="-342900" lvl="0" marL="457200" rtl="0" algn="l">
              <a:lnSpc>
                <a:spcPct val="100000"/>
              </a:lnSpc>
              <a:spcBef>
                <a:spcPts val="0"/>
              </a:spcBef>
              <a:spcAft>
                <a:spcPts val="0"/>
              </a:spcAft>
              <a:buSzPts val="1800"/>
              <a:buChar char="●"/>
            </a:pPr>
            <a:r>
              <a:rPr lang="en"/>
              <a:t>-Another interesting find is that males have lower mortality than females in MLP model, but higher mortality in logit</a:t>
            </a:r>
            <a:endParaRPr/>
          </a:p>
          <a:p>
            <a:pPr indent="-342900" lvl="0" marL="457200" rtl="0" algn="l">
              <a:lnSpc>
                <a:spcPct val="100000"/>
              </a:lnSpc>
              <a:spcBef>
                <a:spcPts val="0"/>
              </a:spcBef>
              <a:spcAft>
                <a:spcPts val="0"/>
              </a:spcAft>
              <a:buSzPts val="1800"/>
              <a:buChar char="●"/>
            </a:pPr>
            <a:r>
              <a:rPr lang="en"/>
              <a:t>- Being </a:t>
            </a:r>
            <a:r>
              <a:rPr lang="en"/>
              <a:t>admitted</a:t>
            </a:r>
            <a:r>
              <a:rPr lang="en"/>
              <a:t> to the hospital and ICU both increased your chances of </a:t>
            </a:r>
            <a:r>
              <a:rPr lang="en"/>
              <a:t>dying</a:t>
            </a:r>
            <a:r>
              <a:rPr lang="en"/>
              <a:t>.</a:t>
            </a:r>
            <a:endParaRPr/>
          </a:p>
          <a:p>
            <a:pPr indent="0" lvl="0" marL="0" rtl="0" algn="l">
              <a:lnSpc>
                <a:spcPct val="100000"/>
              </a:lnSpc>
              <a:spcBef>
                <a:spcPts val="1600"/>
              </a:spcBef>
              <a:spcAft>
                <a:spcPts val="1600"/>
              </a:spcAft>
              <a:buNone/>
            </a:pPr>
            <a:r>
              <a:t/>
            </a:r>
            <a:endParaRPr/>
          </a:p>
        </p:txBody>
      </p:sp>
      <p:pic>
        <p:nvPicPr>
          <p:cNvPr id="118" name="Google Shape;118;p19"/>
          <p:cNvPicPr preferRelativeResize="0"/>
          <p:nvPr/>
        </p:nvPicPr>
        <p:blipFill>
          <a:blip r:embed="rId3">
            <a:alphaModFix/>
          </a:blip>
          <a:stretch>
            <a:fillRect/>
          </a:stretch>
        </p:blipFill>
        <p:spPr>
          <a:xfrm>
            <a:off x="5880521" y="155646"/>
            <a:ext cx="2868550" cy="2498875"/>
          </a:xfrm>
          <a:prstGeom prst="rect">
            <a:avLst/>
          </a:prstGeom>
          <a:noFill/>
          <a:ln>
            <a:noFill/>
          </a:ln>
        </p:spPr>
      </p:pic>
      <p:pic>
        <p:nvPicPr>
          <p:cNvPr id="119" name="Google Shape;119;p19"/>
          <p:cNvPicPr preferRelativeResize="0"/>
          <p:nvPr/>
        </p:nvPicPr>
        <p:blipFill>
          <a:blip r:embed="rId4">
            <a:alphaModFix/>
          </a:blip>
          <a:stretch>
            <a:fillRect/>
          </a:stretch>
        </p:blipFill>
        <p:spPr>
          <a:xfrm>
            <a:off x="5993488" y="2532850"/>
            <a:ext cx="2642625" cy="223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2725700" y="1357675"/>
            <a:ext cx="3429600" cy="16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Any</a:t>
            </a:r>
            <a:endParaRPr sz="4800"/>
          </a:p>
          <a:p>
            <a:pPr indent="0" lvl="0" marL="0" rtl="0" algn="ctr">
              <a:spcBef>
                <a:spcPts val="0"/>
              </a:spcBef>
              <a:spcAft>
                <a:spcPts val="0"/>
              </a:spcAft>
              <a:buNone/>
            </a:pPr>
            <a:r>
              <a:rPr lang="en" sz="4800"/>
              <a:t>Questions?</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76325" y="10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0" name="Google Shape;130;p21"/>
          <p:cNvSpPr txBox="1"/>
          <p:nvPr>
            <p:ph idx="1" type="body"/>
          </p:nvPr>
        </p:nvSpPr>
        <p:spPr>
          <a:xfrm>
            <a:off x="276325" y="593550"/>
            <a:ext cx="8520600" cy="448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2D3B45"/>
                </a:solidFill>
              </a:rPr>
              <a:t>[1] M. S. Fabic, Y. Choi, D. Bishai, “Deaths among COVID Cases in the United States: Racial and Ethnic Disparities Persist,” </a:t>
            </a:r>
            <a:r>
              <a:rPr i="1" lang="en" sz="1200">
                <a:solidFill>
                  <a:srgbClr val="2D3B45"/>
                </a:solidFill>
              </a:rPr>
              <a:t>medRxiv</a:t>
            </a:r>
            <a:r>
              <a:rPr lang="en" sz="1200">
                <a:solidFill>
                  <a:srgbClr val="2D3B45"/>
                </a:solidFill>
              </a:rPr>
              <a:t>,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[2] M. S. Fabic and Y. Choi, “Trends in age distribution of COVID-19 cases, hospitalizations, and deaths by race in the United States”, 13-Aug-2020. [Online]. Available: osf.io/preprints/socarxiv/7edgu.</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[3] B. T. Rumain, M. Schneiderman, A. Geliebter, “Prevalence of Covid-19 in Adolescents and Youth Compared with Older Adults in States Experiencing Surges”, medRxiv, Oct.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[4] Centers for Disease Control and Prevention, "COVID-19 Case Surveillance Public Use DataCase Surveillance," 11 November 2020. [Online]. Available: https://data.cdc.gov/Case-Surveillance/COVID-19-Case-Surveillance-Public-Use-Data/vbim-akqf. [Accessed 16 November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[5] Statsmodels, [Online]. Available: https://www.statsmodels.org/stable/index.html. [Accessed 16 November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[6] scikit-learn, [Online]. Available: https://scikit-learn.org/stable/. [Accessed 16 November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[7] A. Patricio, R. S. Costa and R. Henriques, "COVID-19 in Portugal: predictability of hospitalization, ICU and respiratory-assistance needs," COVID-19 SARS-CoV-2 preprints from medRxiv and bioRxiv, vol. Preprint, pp. https://www.medrxiv.org/content/10.1101/2020.09.29.20203141v1.article-info,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[8] A. S. Yadaw, Y.-c. Li, S. Bose, R. Iyengar, S. Bunyavanich and S. Pandey, "Clinical features of COVID-19 mortality: development and validation of a clinical prediction model," Lancet Digital Health, vol. 2, p. e516–25, 2020. </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[9] Noam Barda, Dan Riesel, Amichay Akriv, et al., "Developing a COVID-19 mortality risk prediction model when individual-level data are not available," Nature Communications, Vols. 11, no. 4439, 2020.</a:t>
            </a:r>
            <a:endParaRPr sz="1200">
              <a:solidFill>
                <a:srgbClr val="2D3B45"/>
              </a:solidFill>
            </a:endParaRPr>
          </a:p>
          <a:p>
            <a:pPr indent="0" lvl="0" marL="0" rtl="0" algn="just">
              <a:spcBef>
                <a:spcPts val="0"/>
              </a:spcBef>
              <a:spcAft>
                <a:spcPts val="0"/>
              </a:spcAft>
              <a:buClr>
                <a:schemeClr val="dk1"/>
              </a:buClr>
              <a:buSzPts val="1100"/>
              <a:buFont typeface="Arial"/>
              <a:buNone/>
            </a:pPr>
            <a:r>
              <a:rPr lang="en" sz="1200">
                <a:solidFill>
                  <a:srgbClr val="2D3B45"/>
                </a:solidFill>
              </a:rPr>
              <a:t>[10] R. Bhatia, J. Klausner, “Estimating individual risks of COVID-19-associated hospitalization and death using publicly available data”, Cold Spring harbor Laboratory Press, 2020.</a:t>
            </a:r>
            <a:endParaRPr sz="1200">
              <a:solidFill>
                <a:srgbClr val="2D3B4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