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E2612-AC5A-4045-B5AD-B502B6FB0572}" v="1168" dt="2021-04-22T15:18:13.208"/>
    <p1510:client id="{DFD92A43-2DE9-9868-C467-80FEDB31664C}" v="20" dt="2021-04-22T02:10:11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326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4682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31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3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5E518B-B516-5844-9A36-986DC78C388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5404EF-19B0-314A-9CAB-1B388AF380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69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wawee/customer_churn" TargetMode="External"/><Relationship Id="rId2" Type="http://schemas.openxmlformats.org/officeDocument/2006/relationships/hyperlink" Target="https://gitlab.com/nickwawee/customer_chur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10B4-D633-FA49-AF24-8D4F34E2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74" y="1852608"/>
            <a:ext cx="8682335" cy="2098226"/>
          </a:xfrm>
        </p:spPr>
        <p:txBody>
          <a:bodyPr/>
          <a:lstStyle/>
          <a:p>
            <a:r>
              <a:rPr lang="en-US"/>
              <a:t>Customer churn – Financial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C2B4-976A-894A-A6F9-51EB5326D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Melissa Russell, Jonathan Voth, &amp; Nick </a:t>
            </a:r>
            <a:r>
              <a:rPr lang="en-US" err="1"/>
              <a:t>Wawee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931-7EB2-874C-9DA6-B926593A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041-1961-984C-901E-8021476B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08" y="2182756"/>
            <a:ext cx="3856936" cy="34109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/>
              <a:t>Predictions</a:t>
            </a:r>
            <a:r>
              <a:rPr lang="en-US" sz="2400"/>
              <a:t>:</a:t>
            </a:r>
          </a:p>
          <a:p>
            <a:pPr marL="0" indent="0">
              <a:buNone/>
            </a:pPr>
            <a:endParaRPr lang="en-US"/>
          </a:p>
          <a:p>
            <a:pPr marL="383540" indent="-383540"/>
            <a:r>
              <a:rPr lang="en-US"/>
              <a:t>Neural network, Random</a:t>
            </a:r>
            <a:r>
              <a:rPr lang="en-US" i="0"/>
              <a:t> Forest, &amp; ADABoost models will successfully predict customer churn.</a:t>
            </a:r>
            <a:endParaRPr lang="en-US" i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/>
          </a:p>
          <a:p>
            <a:pPr marL="383540" indent="-383540"/>
            <a:r>
              <a:rPr lang="en-US"/>
              <a:t>Age, marital status, and income will be the most significant features in predictingcustomer churn. </a:t>
            </a:r>
            <a:endParaRPr lang="en-US">
              <a:ea typeface="+mn-lt"/>
              <a:cs typeface="+mn-lt"/>
            </a:endParaRPr>
          </a:p>
          <a:p>
            <a:pPr marL="383540" indent="-383540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F38ACD-D6B2-427D-866C-ED8E9360DBDA}"/>
              </a:ext>
            </a:extLst>
          </p:cNvPr>
          <p:cNvSpPr txBox="1">
            <a:spLocks/>
          </p:cNvSpPr>
          <p:nvPr/>
        </p:nvSpPr>
        <p:spPr>
          <a:xfrm>
            <a:off x="6168352" y="2080433"/>
            <a:ext cx="5573058" cy="32976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/>
              <a:t>Results</a:t>
            </a:r>
            <a:r>
              <a:rPr lang="en-US" sz="2400"/>
              <a:t>:</a:t>
            </a:r>
          </a:p>
          <a:p>
            <a:pPr marL="0" indent="0">
              <a:buNone/>
            </a:pPr>
            <a:endParaRPr lang="en-US"/>
          </a:p>
          <a:p>
            <a:pPr marL="383540" indent="-383540"/>
            <a:r>
              <a:rPr lang="en-US"/>
              <a:t>Neural network, Random Forest, &amp; ADABoost models all successfully predict customer churn.</a:t>
            </a:r>
            <a:endParaRPr lang="en-US">
              <a:ea typeface="+mn-lt"/>
              <a:cs typeface="+mn-lt"/>
            </a:endParaRPr>
          </a:p>
          <a:p>
            <a:pPr lvl="1" indent="-383540"/>
            <a:r>
              <a:rPr lang="en-US" i="0"/>
              <a:t>NN Sensitivity: 0.90</a:t>
            </a:r>
          </a:p>
          <a:p>
            <a:pPr lvl="1" indent="-383540"/>
            <a:r>
              <a:rPr lang="en-US" i="0"/>
              <a:t>RF Sensitivity: 0.94</a:t>
            </a:r>
          </a:p>
          <a:p>
            <a:pPr lvl="1" indent="-383540"/>
            <a:r>
              <a:rPr lang="en-US" i="0"/>
              <a:t>ADA Sensitivity: 0.95</a:t>
            </a:r>
            <a:endParaRPr lang="en-US"/>
          </a:p>
          <a:p>
            <a:pPr marL="383540" indent="-383540"/>
            <a:r>
              <a:rPr lang="en-US"/>
              <a:t>The number of transactions and amount of transactions are the most significant features in predicting customer churn. </a:t>
            </a:r>
          </a:p>
        </p:txBody>
      </p:sp>
      <p:pic>
        <p:nvPicPr>
          <p:cNvPr id="6" name="Graphic 6" descr="Arrow Right outline">
            <a:extLst>
              <a:ext uri="{FF2B5EF4-FFF2-40B4-BE49-F238E27FC236}">
                <a16:creationId xmlns:a16="http://schemas.microsoft.com/office/drawing/2014/main" id="{D41058D7-BAB2-4FB2-94C1-7632AD9B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7299" y="2681037"/>
            <a:ext cx="914400" cy="914400"/>
          </a:xfrm>
          <a:prstGeom prst="rect">
            <a:avLst/>
          </a:prstGeom>
        </p:spPr>
      </p:pic>
      <p:pic>
        <p:nvPicPr>
          <p:cNvPr id="7" name="Graphic 6" descr="Arrow Right outline">
            <a:extLst>
              <a:ext uri="{FF2B5EF4-FFF2-40B4-BE49-F238E27FC236}">
                <a16:creationId xmlns:a16="http://schemas.microsoft.com/office/drawing/2014/main" id="{650DD153-72BD-4CD9-B07C-EC8A6CD1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7299" y="41047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F05-F547-2245-9119-C0EEDC3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8AE7-B58A-1D44-B5D7-10B38E16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73146"/>
          </a:xfrm>
        </p:spPr>
        <p:txBody>
          <a:bodyPr>
            <a:normAutofit/>
          </a:bodyPr>
          <a:lstStyle/>
          <a:p>
            <a:r>
              <a:rPr lang="en-US" b="1"/>
              <a:t>Limitations:</a:t>
            </a:r>
          </a:p>
          <a:p>
            <a:pPr lvl="1"/>
            <a:r>
              <a:rPr lang="en-US"/>
              <a:t>Lack of context, did not know about data collection process and which bank it came from</a:t>
            </a:r>
          </a:p>
          <a:p>
            <a:pPr lvl="1"/>
            <a:r>
              <a:rPr lang="en-US"/>
              <a:t>More features– some additional customer attributes may be more telling such as automatic debit transfers</a:t>
            </a:r>
          </a:p>
          <a:p>
            <a:r>
              <a:rPr lang="en-US" b="1"/>
              <a:t>Future Work:</a:t>
            </a:r>
          </a:p>
          <a:p>
            <a:pPr lvl="1"/>
            <a:r>
              <a:rPr lang="en-US"/>
              <a:t>Clustering analysis of </a:t>
            </a:r>
            <a:r>
              <a:rPr lang="en-US" err="1"/>
              <a:t>attrited</a:t>
            </a:r>
            <a:r>
              <a:rPr lang="en-US"/>
              <a:t> customers to define their characteristics</a:t>
            </a:r>
          </a:p>
          <a:p>
            <a:pPr lvl="1"/>
            <a:r>
              <a:rPr lang="en-US"/>
              <a:t>Dimensionality reduction prior to model fit</a:t>
            </a:r>
          </a:p>
          <a:p>
            <a:pPr lvl="1"/>
            <a:r>
              <a:rPr lang="en-US"/>
              <a:t>Usage of advanced down sampling (ENN) or oversampling techniques (SMOTE)</a:t>
            </a:r>
          </a:p>
          <a:p>
            <a:pPr lvl="1"/>
            <a:r>
              <a:rPr lang="en-US"/>
              <a:t>Generate profit models by simulating marketing costs and profit per customer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A20D-F952-704E-99B7-E8A14F9D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br>
              <a:rPr lang="en-US"/>
            </a:br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9FA12-F612-FB48-B82E-8D51BF5D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098226"/>
          </a:xfrm>
        </p:spPr>
        <p:txBody>
          <a:bodyPr>
            <a:normAutofit/>
          </a:bodyPr>
          <a:lstStyle/>
          <a:p>
            <a:r>
              <a:rPr lang="en-US"/>
              <a:t>Code Publicly Available:</a:t>
            </a:r>
          </a:p>
          <a:p>
            <a:r>
              <a:rPr lang="en-US" u="sng">
                <a:hlinkClick r:id="rId2"/>
              </a:rPr>
              <a:t>https://gitlab.com/nickwawee/customer_churn</a:t>
            </a:r>
            <a:endParaRPr lang="en-US" u="sng"/>
          </a:p>
          <a:p>
            <a:r>
              <a:rPr lang="en-US">
                <a:hlinkClick r:id="rId3"/>
              </a:rPr>
              <a:t>https://github.com/nickwawee/customer_churn</a:t>
            </a:r>
            <a:endParaRPr lang="en-US"/>
          </a:p>
          <a:p>
            <a:r>
              <a:rPr lang="en-US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3492F5-354A-784A-8F56-2122F132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88" y="4326396"/>
            <a:ext cx="1222673" cy="113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ogos Download">
            <a:extLst>
              <a:ext uri="{FF2B5EF4-FFF2-40B4-BE49-F238E27FC236}">
                <a16:creationId xmlns:a16="http://schemas.microsoft.com/office/drawing/2014/main" id="{E8281FE5-CFE6-6A4F-B42B-96350C52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57" y="3956279"/>
            <a:ext cx="1500187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4225-47C0-AD4D-B8B4-6AA0530E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9523-F1FC-E249-8ED7-A00962A6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3078078"/>
            <a:ext cx="5510463" cy="31001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b="1"/>
              <a:t>Problem</a:t>
            </a:r>
            <a:r>
              <a:rPr lang="en-US" sz="2400"/>
              <a:t>: Customer Churn</a:t>
            </a:r>
          </a:p>
          <a:p>
            <a:pPr marL="383540" indent="-383540"/>
            <a:r>
              <a:rPr lang="en-US" sz="2400" b="1"/>
              <a:t>Primary Goal</a:t>
            </a:r>
            <a:r>
              <a:rPr lang="en-US" sz="2400"/>
              <a:t>: Fit model(s) to the data that will successfully predict if a customer will churn or not.</a:t>
            </a:r>
          </a:p>
          <a:p>
            <a:pPr marL="383540" indent="-383540"/>
            <a:r>
              <a:rPr lang="en-US" sz="2400" b="1"/>
              <a:t>Secondary Goal</a:t>
            </a:r>
            <a:r>
              <a:rPr lang="en-US" sz="2400"/>
              <a:t>: Determine which features are most significant in predicting customer churn.</a:t>
            </a:r>
          </a:p>
          <a:p>
            <a:pPr marL="383540" indent="-383540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16521-C9FC-4B1B-9316-87B5604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44" y="155301"/>
            <a:ext cx="6703591" cy="238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03A3D-DAED-423D-A955-6AD07DF5EE49}"/>
              </a:ext>
            </a:extLst>
          </p:cNvPr>
          <p:cNvSpPr txBox="1"/>
          <p:nvPr/>
        </p:nvSpPr>
        <p:spPr>
          <a:xfrm>
            <a:off x="6699043" y="2799347"/>
            <a:ext cx="5190161" cy="34799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400" b="1">
                <a:ea typeface="+mn-lt"/>
                <a:cs typeface="+mn-lt"/>
              </a:rPr>
              <a:t>Predictions</a:t>
            </a:r>
            <a:r>
              <a:rPr lang="en-US" sz="2400">
                <a:ea typeface="+mn-lt"/>
                <a:cs typeface="+mn-lt"/>
              </a:rPr>
              <a:t>: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Neural network, Random Forest, &amp; ADABoost models will successfully predict customer churn.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Age, marital status, and income will be the most significant features in predicting customer churn. 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5D55-7ABC-9A4B-B312-8AF9C9A6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84" y="144379"/>
            <a:ext cx="9601200" cy="1485900"/>
          </a:xfrm>
        </p:spPr>
        <p:txBody>
          <a:bodyPr/>
          <a:lstStyle/>
          <a:p>
            <a:r>
              <a:rPr lang="en-US"/>
              <a:t>Dataset: </a:t>
            </a:r>
            <a:r>
              <a:rPr lang="en-US" i="1"/>
              <a:t>Credit Card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CC9F-6B58-3241-996A-91FDA540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0" y="2013122"/>
            <a:ext cx="3785937" cy="401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i="0"/>
              <a:t>Retrieved from Kaggle.com</a:t>
            </a:r>
            <a:endParaRPr lang="en-US"/>
          </a:p>
          <a:p>
            <a:pPr marL="383540" indent="-383540"/>
            <a:r>
              <a:rPr lang="en-US" i="0"/>
              <a:t>~10,000 customers of a bank</a:t>
            </a:r>
          </a:p>
          <a:p>
            <a:pPr marL="383540" indent="-383540"/>
            <a:r>
              <a:rPr lang="en-US"/>
              <a:t>Response variable is </a:t>
            </a:r>
            <a:r>
              <a:rPr lang="en-US" err="1"/>
              <a:t>attrition_flag</a:t>
            </a:r>
            <a:r>
              <a:rPr lang="en-US"/>
              <a:t> – if the customer has left or not </a:t>
            </a:r>
          </a:p>
          <a:p>
            <a:pPr marL="383540" indent="-383540"/>
            <a:r>
              <a:rPr lang="en-US"/>
              <a:t>16.07% of customers have churned</a:t>
            </a:r>
          </a:p>
          <a:p>
            <a:pPr marL="383540" indent="-383540"/>
            <a:r>
              <a:rPr lang="en-US"/>
              <a:t>18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69290-7D3D-4E2A-91C1-402894B9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42550"/>
              </p:ext>
            </p:extLst>
          </p:nvPr>
        </p:nvGraphicFramePr>
        <p:xfrm>
          <a:off x="4812631" y="1022684"/>
          <a:ext cx="7239541" cy="568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699">
                  <a:extLst>
                    <a:ext uri="{9D8B030D-6E8A-4147-A177-3AD203B41FA5}">
                      <a16:colId xmlns:a16="http://schemas.microsoft.com/office/drawing/2014/main" val="2074238326"/>
                    </a:ext>
                  </a:extLst>
                </a:gridCol>
                <a:gridCol w="1427921">
                  <a:extLst>
                    <a:ext uri="{9D8B030D-6E8A-4147-A177-3AD203B41FA5}">
                      <a16:colId xmlns:a16="http://schemas.microsoft.com/office/drawing/2014/main" val="3785827161"/>
                    </a:ext>
                  </a:extLst>
                </a:gridCol>
                <a:gridCol w="837786">
                  <a:extLst>
                    <a:ext uri="{9D8B030D-6E8A-4147-A177-3AD203B41FA5}">
                      <a16:colId xmlns:a16="http://schemas.microsoft.com/office/drawing/2014/main" val="981749555"/>
                    </a:ext>
                  </a:extLst>
                </a:gridCol>
                <a:gridCol w="2846135">
                  <a:extLst>
                    <a:ext uri="{9D8B030D-6E8A-4147-A177-3AD203B41FA5}">
                      <a16:colId xmlns:a16="http://schemas.microsoft.com/office/drawing/2014/main" val="4125897698"/>
                    </a:ext>
                  </a:extLst>
                </a:gridCol>
              </a:tblGrid>
              <a:tr h="280241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Name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Data Type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Type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Description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410971"/>
                  </a:ext>
                </a:extLst>
              </a:tr>
              <a:tr h="3803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Attrition_Flag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Categorical (2, 16% Flagged)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Response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Did the customer leave?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0626796"/>
                  </a:ext>
                </a:extLst>
              </a:tr>
              <a:tr h="2201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Customer_Age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Age in years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7379040"/>
                  </a:ext>
                </a:extLst>
              </a:tr>
              <a:tr h="2201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Gender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Categorical (2)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Male or Female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32532"/>
                  </a:ext>
                </a:extLst>
              </a:tr>
              <a:tr h="2902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Dependent_Count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How many dependents the customer has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7964966"/>
                  </a:ext>
                </a:extLst>
              </a:tr>
              <a:tr h="2902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Education_Level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Categorical (4)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How educated the customer is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0026896"/>
                  </a:ext>
                </a:extLst>
              </a:tr>
              <a:tr h="23019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Marital_Status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Categorical (3)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Marital Status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4277325"/>
                  </a:ext>
                </a:extLst>
              </a:tr>
              <a:tr h="3002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Income_Category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Categorical (4)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Income Bracket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7100192"/>
                  </a:ext>
                </a:extLst>
              </a:tr>
              <a:tr h="2101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Card_Category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Categorical (4)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What kind of card the customer posses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6353801"/>
                  </a:ext>
                </a:extLst>
              </a:tr>
              <a:tr h="4003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Months_on_book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How long the customer has had a relationship with the bank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0967843"/>
                  </a:ext>
                </a:extLst>
              </a:tr>
              <a:tr h="2602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Total_Relationship_Count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 number of products a customer has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5317262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Months_Inactive_12_mon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Number of inactive months within the last 12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700876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Contacts_Count_12_mon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How frequent the customer contacted the bank in the last 12 months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7914742"/>
                  </a:ext>
                </a:extLst>
              </a:tr>
              <a:tr h="2201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Credit_Limit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Credit limit in $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7167470"/>
                  </a:ext>
                </a:extLst>
              </a:tr>
              <a:tr h="2602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Total_Revolving_Bal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 balance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9889150"/>
                  </a:ext>
                </a:extLst>
              </a:tr>
              <a:tr h="2101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Avg_Open_To_Buy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Limit - Balance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1916487"/>
                  </a:ext>
                </a:extLst>
              </a:tr>
              <a:tr h="2602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Total_Amt_Chng_Q4_Q1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Float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Change in transaction amount in Q4/Q1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055495"/>
                  </a:ext>
                </a:extLst>
              </a:tr>
              <a:tr h="2702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Total_Trans_Amt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Integer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 transaction amount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3224768"/>
                  </a:ext>
                </a:extLst>
              </a:tr>
              <a:tr h="28024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Total_Ct_Chng_Q4_Q1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Float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Change in transaction count in Q4/Q1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8094580"/>
                  </a:ext>
                </a:extLst>
              </a:tr>
              <a:tr h="3002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Avg_Utilization_Ratio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Float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Feature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Balance / Limit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94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094-8611-854B-9472-40737E3B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68EF-5DCE-3342-80F4-CDC0EBC1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48352"/>
            <a:ext cx="9601200" cy="4206240"/>
          </a:xfrm>
        </p:spPr>
        <p:txBody>
          <a:bodyPr>
            <a:normAutofit/>
          </a:bodyPr>
          <a:lstStyle/>
          <a:p>
            <a:r>
              <a:rPr lang="en-US"/>
              <a:t>Preprocess and clean the data</a:t>
            </a:r>
          </a:p>
          <a:p>
            <a:pPr lvl="1"/>
            <a:r>
              <a:rPr lang="en-US"/>
              <a:t>Remove unknown values and card category feature</a:t>
            </a:r>
          </a:p>
          <a:p>
            <a:r>
              <a:rPr lang="en-US"/>
              <a:t>Response variable contained 15.7% customer attrition</a:t>
            </a:r>
          </a:p>
          <a:p>
            <a:r>
              <a:rPr lang="en-US"/>
              <a:t>Partition data 70:30</a:t>
            </a:r>
          </a:p>
          <a:p>
            <a:r>
              <a:rPr lang="en-US"/>
              <a:t>Logistic regression, classification tree, nearest neighbor, and neural network</a:t>
            </a:r>
          </a:p>
          <a:p>
            <a:r>
              <a:rPr lang="en-US"/>
              <a:t>Ensemble methods (Random Forest and </a:t>
            </a:r>
            <a:r>
              <a:rPr lang="en-US" err="1"/>
              <a:t>ADABoost</a:t>
            </a:r>
            <a:r>
              <a:rPr lang="en-US"/>
              <a:t>)</a:t>
            </a:r>
          </a:p>
          <a:p>
            <a:r>
              <a:rPr lang="en-US"/>
              <a:t>Under-sampling was used to address the uneven distribution in the response variable</a:t>
            </a:r>
          </a:p>
          <a:p>
            <a:r>
              <a:rPr lang="en-US"/>
              <a:t>Evaluation metrics: accuracy, kappa, sensitivity, and specificity</a:t>
            </a:r>
          </a:p>
          <a:p>
            <a:pPr lvl="1"/>
            <a:r>
              <a:rPr lang="en-US"/>
              <a:t>Focus on sensitivity as customer attrition was considered “positive”</a:t>
            </a:r>
          </a:p>
        </p:txBody>
      </p:sp>
    </p:spTree>
    <p:extLst>
      <p:ext uri="{BB962C8B-B14F-4D97-AF65-F5344CB8AC3E}">
        <p14:creationId xmlns:p14="http://schemas.microsoft.com/office/powerpoint/2010/main" val="284291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0FD-FC08-9F4B-B641-B6A70E8A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Performance Metrics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BBC2A12-2119-0D47-9037-2D1FC200B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30" y="1428750"/>
            <a:ext cx="7564706" cy="504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1F49B-1452-2D4B-9580-14BA8EBC1E47}"/>
              </a:ext>
            </a:extLst>
          </p:cNvPr>
          <p:cNvSpPr txBox="1"/>
          <p:nvPr/>
        </p:nvSpPr>
        <p:spPr>
          <a:xfrm>
            <a:off x="1344516" y="1533465"/>
            <a:ext cx="31066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Under sampled models were chosen because of they had overall a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ADABoost</a:t>
            </a:r>
            <a:r>
              <a:rPr lang="en-US" sz="2000"/>
              <a:t> and Random Forest performed the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Sensitivity and Specificity in the mid-90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Stepwise logistic regression used to interpret customer attributes relationship to attrition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046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29F2-B5C3-E542-95A6-DC5F2772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b="1"/>
              <a:t>Lift Chart Performance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14A697B-B9A7-844A-9D42-AFE1EFB2DE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" y="640080"/>
            <a:ext cx="6700108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5BE1-EAD1-C747-AE71-D6E8414E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230426" cy="4695568"/>
          </a:xfrm>
        </p:spPr>
        <p:txBody>
          <a:bodyPr>
            <a:normAutofit/>
          </a:bodyPr>
          <a:lstStyle/>
          <a:p>
            <a:r>
              <a:rPr lang="en-US"/>
              <a:t>Down sampling had little impact on performance</a:t>
            </a:r>
          </a:p>
          <a:p>
            <a:r>
              <a:rPr lang="en-US"/>
              <a:t>Ensemble tree models clearly outperforms the logit model</a:t>
            </a:r>
          </a:p>
          <a:p>
            <a:pPr lvl="1"/>
            <a:r>
              <a:rPr lang="en-US"/>
              <a:t>Tree model: Top 25% </a:t>
            </a:r>
          </a:p>
          <a:p>
            <a:pPr lvl="1"/>
            <a:r>
              <a:rPr lang="en-US"/>
              <a:t>Logit: Top 60%</a:t>
            </a:r>
          </a:p>
          <a:p>
            <a:pPr lvl="1"/>
            <a:r>
              <a:rPr lang="en-US"/>
              <a:t>Ensembles would aid in decreasing marketing costs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463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FD50-654E-7949-A913-14456D2A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4C31-EB28-F54C-BE22-F5E4FF56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3282694" cy="4361935"/>
          </a:xfrm>
        </p:spPr>
        <p:txBody>
          <a:bodyPr>
            <a:normAutofit/>
          </a:bodyPr>
          <a:lstStyle/>
          <a:p>
            <a:r>
              <a:rPr lang="en-US" sz="2400"/>
              <a:t>Low number of FN in comparison to TP </a:t>
            </a:r>
            <a:r>
              <a:rPr lang="en-US" sz="2400">
                <a:sym typeface="Wingdings" pitchFamily="2" charset="2"/>
              </a:rPr>
              <a:t> high sensitivity</a:t>
            </a:r>
          </a:p>
          <a:p>
            <a:r>
              <a:rPr lang="en-US" sz="2400">
                <a:sym typeface="Wingdings" pitchFamily="2" charset="2"/>
              </a:rPr>
              <a:t>Low number of FP in comparison to TN  high specificity</a:t>
            </a:r>
            <a:endParaRPr lang="en-US" sz="2400"/>
          </a:p>
          <a:p>
            <a:r>
              <a:rPr lang="en-US" sz="2400"/>
              <a:t>Logit model has twice the number of false negatives and positives</a:t>
            </a:r>
          </a:p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93AED-A4EF-AA42-B6F5-D942988A5F28}"/>
              </a:ext>
            </a:extLst>
          </p:cNvPr>
          <p:cNvGrpSpPr>
            <a:grpSpLocks noChangeAspect="1"/>
          </p:cNvGrpSpPr>
          <p:nvPr/>
        </p:nvGrpSpPr>
        <p:grpSpPr>
          <a:xfrm>
            <a:off x="4808133" y="1165347"/>
            <a:ext cx="7383867" cy="4863978"/>
            <a:chOff x="0" y="0"/>
            <a:chExt cx="5822738" cy="3835400"/>
          </a:xfrm>
        </p:grpSpPr>
        <p:pic>
          <p:nvPicPr>
            <p:cNvPr id="5" name="Picture 4" descr="Chart, treemap chart&#10;&#10;Description automatically generated">
              <a:extLst>
                <a:ext uri="{FF2B5EF4-FFF2-40B4-BE49-F238E27FC236}">
                  <a16:creationId xmlns:a16="http://schemas.microsoft.com/office/drawing/2014/main" id="{6ADB338A-8753-A04B-A8E7-331DCBDFF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180"/>
            <a:stretch/>
          </p:blipFill>
          <p:spPr bwMode="auto">
            <a:xfrm>
              <a:off x="1303866" y="2006600"/>
              <a:ext cx="291020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Chart, treemap chart&#10;&#10;Description automatically generated">
              <a:extLst>
                <a:ext uri="{FF2B5EF4-FFF2-40B4-BE49-F238E27FC236}">
                  <a16:creationId xmlns:a16="http://schemas.microsoft.com/office/drawing/2014/main" id="{BD813010-C188-4744-AA58-079E80606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180"/>
            <a:stretch/>
          </p:blipFill>
          <p:spPr bwMode="auto">
            <a:xfrm>
              <a:off x="2912533" y="0"/>
              <a:ext cx="291020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Chart, treemap chart&#10;&#10;Description automatically generated">
              <a:extLst>
                <a:ext uri="{FF2B5EF4-FFF2-40B4-BE49-F238E27FC236}">
                  <a16:creationId xmlns:a16="http://schemas.microsoft.com/office/drawing/2014/main" id="{4E41B613-FCA2-E342-80AC-DE3D7191E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180"/>
            <a:stretch/>
          </p:blipFill>
          <p:spPr bwMode="auto">
            <a:xfrm>
              <a:off x="0" y="0"/>
              <a:ext cx="291020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EEAC45-DB68-F644-9BB0-07C11B003912}"/>
              </a:ext>
            </a:extLst>
          </p:cNvPr>
          <p:cNvSpPr txBox="1">
            <a:spLocks/>
          </p:cNvSpPr>
          <p:nvPr/>
        </p:nvSpPr>
        <p:spPr>
          <a:xfrm>
            <a:off x="10160272" y="3710077"/>
            <a:ext cx="1934906" cy="231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err="1"/>
              <a:t>ADABoost</a:t>
            </a:r>
            <a:r>
              <a:rPr lang="en-US" sz="1600" b="1" i="1"/>
              <a:t> Optimal Parameters:</a:t>
            </a:r>
          </a:p>
          <a:p>
            <a:pPr marL="0" indent="0" algn="ctr">
              <a:buNone/>
            </a:pPr>
            <a:r>
              <a:rPr lang="en-US" sz="1600"/>
              <a:t>Iterations = 150 </a:t>
            </a:r>
          </a:p>
          <a:p>
            <a:pPr marL="0" indent="0" algn="ctr">
              <a:buNone/>
            </a:pPr>
            <a:r>
              <a:rPr lang="en-US" sz="1600"/>
              <a:t>Maximum Tree Depth = 6</a:t>
            </a:r>
          </a:p>
          <a:p>
            <a:pPr marL="0" indent="0" algn="ctr">
              <a:buNone/>
            </a:pPr>
            <a:r>
              <a:rPr lang="en-US" sz="1600"/>
              <a:t>Learning Rate = 0.15</a:t>
            </a:r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EA83B9-EBF5-BF4F-BB63-8A41AFBFEB86}"/>
              </a:ext>
            </a:extLst>
          </p:cNvPr>
          <p:cNvSpPr txBox="1">
            <a:spLocks/>
          </p:cNvSpPr>
          <p:nvPr/>
        </p:nvSpPr>
        <p:spPr>
          <a:xfrm>
            <a:off x="4729736" y="3901953"/>
            <a:ext cx="1848182" cy="212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/>
              <a:t>RF Optimal Parameters:</a:t>
            </a:r>
          </a:p>
          <a:p>
            <a:pPr marL="0" indent="0" algn="ctr">
              <a:buNone/>
            </a:pPr>
            <a:r>
              <a:rPr lang="en-US" sz="1600"/>
              <a:t>Number of Predictors = 8 </a:t>
            </a:r>
          </a:p>
          <a:p>
            <a:pPr marL="0" indent="0" algn="ctr">
              <a:buNone/>
            </a:pPr>
            <a:r>
              <a:rPr lang="en-US" sz="1600"/>
              <a:t>Number of Trees = 50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9A7B3-4467-4249-9681-1E667A38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Ensemble Variable Importance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08F5ECE-2B03-DC4A-BB84-4315A1729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96" y="0"/>
            <a:ext cx="4559643" cy="6856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6B05-392A-1147-A471-565695E1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/>
              <a:t>Total transaction Number and Amount, Revolving Balance  </a:t>
            </a:r>
            <a:r>
              <a:rPr lang="en-US">
                <a:sym typeface="Wingdings" pitchFamily="2" charset="2"/>
              </a:rPr>
              <a:t> M</a:t>
            </a:r>
            <a:r>
              <a:rPr lang="en-US"/>
              <a:t>ost Important</a:t>
            </a:r>
          </a:p>
          <a:p>
            <a:r>
              <a:rPr lang="en-US"/>
              <a:t>Several variables are more important in </a:t>
            </a:r>
            <a:r>
              <a:rPr lang="en-US" err="1"/>
              <a:t>ADABoost</a:t>
            </a:r>
            <a:r>
              <a:rPr lang="en-US"/>
              <a:t> compared to RF</a:t>
            </a:r>
          </a:p>
          <a:p>
            <a:r>
              <a:rPr lang="en-US"/>
              <a:t>Age is somewhat important in RF but not in </a:t>
            </a:r>
            <a:r>
              <a:rPr lang="en-US" err="1"/>
              <a:t>ADABoost</a:t>
            </a:r>
            <a:endParaRPr lang="en-US"/>
          </a:p>
          <a:p>
            <a:endParaRPr lang="en-US" sz="16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43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65D9933-113A-FB46-927F-8F84AA3EDC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6" y="1826085"/>
            <a:ext cx="6900380" cy="4606004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92ED-F868-524A-8DFD-01A99A4F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91" y="730300"/>
            <a:ext cx="6751152" cy="942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Logit Variable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60A3F-444C-D84E-AD21-9BACCA95810C}"/>
              </a:ext>
            </a:extLst>
          </p:cNvPr>
          <p:cNvSpPr txBox="1"/>
          <p:nvPr/>
        </p:nvSpPr>
        <p:spPr>
          <a:xfrm>
            <a:off x="1914393" y="6432089"/>
            <a:ext cx="46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Attrited</a:t>
            </a:r>
            <a:r>
              <a:rPr lang="en-US"/>
              <a:t> Customer = 1, Existing Customer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C2DCB-56CC-8C43-BE8C-CD32C636F7DA}"/>
              </a:ext>
            </a:extLst>
          </p:cNvPr>
          <p:cNvSpPr txBox="1"/>
          <p:nvPr/>
        </p:nvSpPr>
        <p:spPr>
          <a:xfrm>
            <a:off x="8340811" y="1025611"/>
            <a:ext cx="37594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Inactivity within the past twelve months and total transaction amount increase odds ratio (OR) of attrition to existing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Characteristics that decrease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Transaction count ratio Q4/Q1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Balance /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Male 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Married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Total #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Total # of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Four predictors that had questionable significance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Total Amount Change Q1 – Q4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Wingdings" pitchFamily="2" charset="2"/>
              </a:rPr>
              <a:t>Doctorate Education Level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Wingdings" pitchFamily="2" charset="2"/>
              </a:rPr>
              <a:t>$40K - $60K Income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Wingdings" pitchFamily="2" charset="2"/>
              </a:rPr>
              <a:t>Customer Age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9344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{F97CFAF9-7ED6-5C46-B018-3B94430D26E7}tf10001072</Template>
  <TotalTime>0</TotalTime>
  <Words>916</Words>
  <Application>Microsoft Macintosh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Customer churn – Financial Services</vt:lpstr>
      <vt:lpstr>Introduction</vt:lpstr>
      <vt:lpstr>Dataset: Credit Card Customers</vt:lpstr>
      <vt:lpstr>Methods</vt:lpstr>
      <vt:lpstr>Results – Performance Metrics</vt:lpstr>
      <vt:lpstr>Lift Chart Performance </vt:lpstr>
      <vt:lpstr>Confusion Matrices</vt:lpstr>
      <vt:lpstr>Ensemble Variable Importance</vt:lpstr>
      <vt:lpstr>Logit Variable Impact</vt:lpstr>
      <vt:lpstr>Discussion</vt:lpstr>
      <vt:lpstr>Limitations &amp; Future Work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Jonathan Isaac Voth</dc:creator>
  <cp:lastModifiedBy>Nick Wawee</cp:lastModifiedBy>
  <cp:revision>2</cp:revision>
  <dcterms:created xsi:type="dcterms:W3CDTF">2021-04-11T20:30:57Z</dcterms:created>
  <dcterms:modified xsi:type="dcterms:W3CDTF">2021-04-22T19:42:09Z</dcterms:modified>
</cp:coreProperties>
</file>