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3" r:id="rId7"/>
    <p:sldId id="269" r:id="rId8"/>
    <p:sldId id="267" r:id="rId9"/>
    <p:sldId id="262" r:id="rId10"/>
    <p:sldId id="261"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582"/>
  </p:normalViewPr>
  <p:slideViewPr>
    <p:cSldViewPr snapToGrid="0" snapToObjects="1">
      <p:cViewPr varScale="1">
        <p:scale>
          <a:sx n="115" d="100"/>
          <a:sy n="115" d="100"/>
        </p:scale>
        <p:origin x="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solidFill>
              <a:latin typeface="League Gothic" pitchFamily="2" charset="0"/>
              <a:ea typeface="+mn-ea"/>
              <a:cs typeface="+mn-cs"/>
            </a:defRPr>
          </a:pPr>
          <a:endParaRPr lang="en-US"/>
        </a:p>
      </c:txPr>
    </c:title>
    <c:autoTitleDeleted val="0"/>
    <c:plotArea>
      <c:layout/>
      <c:pieChart>
        <c:varyColors val="1"/>
        <c:ser>
          <c:idx val="0"/>
          <c:order val="0"/>
          <c:tx>
            <c:strRef>
              <c:f>Sheet1!$B$1</c:f>
              <c:strCache>
                <c:ptCount val="1"/>
                <c:pt idx="0">
                  <c:v>3,019 Observations</c:v>
                </c:pt>
              </c:strCache>
            </c:strRef>
          </c:tx>
          <c:spPr>
            <a:solidFill>
              <a:schemeClr val="bg1"/>
            </a:solidFill>
          </c:spPr>
          <c:dPt>
            <c:idx val="0"/>
            <c:bubble3D val="0"/>
            <c:spPr>
              <a:solidFill>
                <a:schemeClr val="tx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DC4-0F43-8B45-83AF0F131394}"/>
              </c:ext>
            </c:extLst>
          </c:dPt>
          <c:dPt>
            <c:idx val="1"/>
            <c:bubble3D val="0"/>
            <c:spPr>
              <a:solidFill>
                <a:schemeClr val="bg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ADC4-0F43-8B45-83AF0F131394}"/>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solidFill>
                      <a:latin typeface="League Gothic" pitchFamily="2" charset="0"/>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DC4-0F43-8B45-83AF0F131394}"/>
                </c:ext>
              </c:extLst>
            </c:dLbl>
            <c:dLbl>
              <c:idx val="1"/>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tx1"/>
                      </a:solidFill>
                      <a:latin typeface="League Gothic" pitchFamily="2" charset="0"/>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ADC4-0F43-8B45-83AF0F131394}"/>
                </c:ext>
              </c:extLst>
            </c:dLbl>
            <c:spPr>
              <a:noFill/>
              <a:ln>
                <a:no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Training</c:v>
                </c:pt>
                <c:pt idx="1">
                  <c:v>Test</c:v>
                </c:pt>
              </c:strCache>
            </c:strRef>
          </c:cat>
          <c:val>
            <c:numRef>
              <c:f>Sheet1!$B$2:$B$3</c:f>
              <c:numCache>
                <c:formatCode>General</c:formatCode>
                <c:ptCount val="2"/>
                <c:pt idx="0">
                  <c:v>2113</c:v>
                </c:pt>
                <c:pt idx="1">
                  <c:v>906</c:v>
                </c:pt>
              </c:numCache>
            </c:numRef>
          </c:val>
          <c:extLst>
            <c:ext xmlns:c16="http://schemas.microsoft.com/office/drawing/2014/chart" uri="{C3380CC4-5D6E-409C-BE32-E72D297353CC}">
              <c16:uniqueId val="{00000000-ADC4-0F43-8B45-83AF0F131394}"/>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www.googleapis.com/youtube/v3/playlist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googleapis.com/youtube/v3/playlis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76FE9-9FC5-3246-96CA-7B63F16DB839}"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21916852-C17F-2447-950E-D4825F4B95D5}">
      <dgm:prSet phldrT="[Text]"/>
      <dgm:spPr>
        <a:solidFill>
          <a:schemeClr val="tx1"/>
        </a:solidFill>
      </dgm:spPr>
      <dgm:t>
        <a:bodyPr/>
        <a:lstStyle/>
        <a:p>
          <a:r>
            <a:rPr lang="en-US" dirty="0">
              <a:latin typeface="League Gothic" pitchFamily="2" charset="0"/>
            </a:rPr>
            <a:t>Get YouTube Playlist IDs</a:t>
          </a:r>
        </a:p>
      </dgm:t>
    </dgm:pt>
    <dgm:pt modelId="{132221F5-A6EE-5B4A-9A8B-C5B19166CC04}" type="parTrans" cxnId="{2DCC58DA-46E0-6F4F-A5F9-4F039392D093}">
      <dgm:prSet/>
      <dgm:spPr/>
      <dgm:t>
        <a:bodyPr/>
        <a:lstStyle/>
        <a:p>
          <a:endParaRPr lang="en-US"/>
        </a:p>
      </dgm:t>
    </dgm:pt>
    <dgm:pt modelId="{03269A1B-1270-F247-88D1-3C9A94DE6B85}" type="sibTrans" cxnId="{2DCC58DA-46E0-6F4F-A5F9-4F039392D093}">
      <dgm:prSet/>
      <dgm:spPr/>
      <dgm:t>
        <a:bodyPr/>
        <a:lstStyle/>
        <a:p>
          <a:endParaRPr lang="en-US"/>
        </a:p>
      </dgm:t>
    </dgm:pt>
    <dgm:pt modelId="{78A56DDD-3600-0B40-BD1D-AAB41EDFEDEE}">
      <dgm:prSet phldrT="[Text]"/>
      <dgm:spPr>
        <a:solidFill>
          <a:schemeClr val="tx1"/>
        </a:solidFill>
      </dgm:spPr>
      <dgm:t>
        <a:bodyPr/>
        <a:lstStyle/>
        <a:p>
          <a:r>
            <a:rPr lang="en-US" dirty="0">
              <a:latin typeface="League Gothic" pitchFamily="2" charset="0"/>
            </a:rPr>
            <a:t>Get YouTube Playlist Items</a:t>
          </a:r>
        </a:p>
      </dgm:t>
    </dgm:pt>
    <dgm:pt modelId="{EDCB76F5-7F92-1547-9A5C-B7AF1ECFC277}" type="parTrans" cxnId="{8A37F237-DF97-724E-812C-9A3E26E5BE55}">
      <dgm:prSet/>
      <dgm:spPr/>
      <dgm:t>
        <a:bodyPr/>
        <a:lstStyle/>
        <a:p>
          <a:endParaRPr lang="en-US"/>
        </a:p>
      </dgm:t>
    </dgm:pt>
    <dgm:pt modelId="{062E6380-7D1A-9542-8E96-6E9ECCC6D3CD}" type="sibTrans" cxnId="{8A37F237-DF97-724E-812C-9A3E26E5BE55}">
      <dgm:prSet/>
      <dgm:spPr/>
      <dgm:t>
        <a:bodyPr/>
        <a:lstStyle/>
        <a:p>
          <a:endParaRPr lang="en-US"/>
        </a:p>
      </dgm:t>
    </dgm:pt>
    <dgm:pt modelId="{9E053CAB-1404-CF42-8F07-11B4AAA3435F}">
      <dgm:prSet phldrT="[Text]" custT="1"/>
      <dgm:spPr/>
      <dgm:t>
        <a:bodyPr/>
        <a:lstStyle/>
        <a:p>
          <a:pPr marL="57150" lvl="1" indent="-57150" algn="l" defTabSz="40005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www.googleapis.com</a:t>
          </a:r>
          <a:r>
            <a:rPr lang="en-US" sz="1400" kern="1200" dirty="0">
              <a:solidFill>
                <a:prstClr val="black">
                  <a:hueOff val="0"/>
                  <a:satOff val="0"/>
                  <a:lumOff val="0"/>
                  <a:alphaOff val="0"/>
                </a:prstClr>
              </a:solidFill>
              <a:latin typeface="League Gothic" pitchFamily="2" charset="0"/>
              <a:ea typeface="+mn-ea"/>
              <a:cs typeface="+mn-cs"/>
            </a:rPr>
            <a:t>/</a:t>
          </a:r>
          <a:r>
            <a:rPr lang="en-US" sz="1400" kern="1200" dirty="0" err="1">
              <a:solidFill>
                <a:prstClr val="black">
                  <a:hueOff val="0"/>
                  <a:satOff val="0"/>
                  <a:lumOff val="0"/>
                  <a:alphaOff val="0"/>
                </a:prstClr>
              </a:solidFill>
              <a:latin typeface="League Gothic" pitchFamily="2" charset="0"/>
              <a:ea typeface="+mn-ea"/>
              <a:cs typeface="+mn-cs"/>
            </a:rPr>
            <a:t>youtube</a:t>
          </a:r>
          <a:r>
            <a:rPr lang="en-US" sz="1400" kern="1200" dirty="0">
              <a:solidFill>
                <a:prstClr val="black">
                  <a:hueOff val="0"/>
                  <a:satOff val="0"/>
                  <a:lumOff val="0"/>
                  <a:alphaOff val="0"/>
                </a:prstClr>
              </a:solidFill>
              <a:latin typeface="League Gothic" pitchFamily="2" charset="0"/>
              <a:ea typeface="+mn-ea"/>
              <a:cs typeface="+mn-cs"/>
            </a:rPr>
            <a:t>/v3/</a:t>
          </a:r>
          <a:r>
            <a:rPr lang="en-US" sz="1400" kern="1200" dirty="0" err="1">
              <a:solidFill>
                <a:prstClr val="black">
                  <a:hueOff val="0"/>
                  <a:satOff val="0"/>
                  <a:lumOff val="0"/>
                  <a:alphaOff val="0"/>
                </a:prstClr>
              </a:solidFill>
              <a:latin typeface="League Gothic" pitchFamily="2" charset="0"/>
              <a:ea typeface="+mn-ea"/>
              <a:cs typeface="+mn-cs"/>
            </a:rPr>
            <a:t>playlistItems</a:t>
          </a:r>
          <a:endParaRPr lang="en-US" sz="1400" kern="1200" dirty="0">
            <a:solidFill>
              <a:prstClr val="black">
                <a:hueOff val="0"/>
                <a:satOff val="0"/>
                <a:lumOff val="0"/>
                <a:alphaOff val="0"/>
              </a:prstClr>
            </a:solidFill>
            <a:latin typeface="League Gothic" pitchFamily="2" charset="0"/>
            <a:ea typeface="+mn-ea"/>
            <a:cs typeface="+mn-cs"/>
          </a:endParaRPr>
        </a:p>
      </dgm:t>
    </dgm:pt>
    <dgm:pt modelId="{1B733685-C2B1-0847-B5DD-902484143CD9}" type="parTrans" cxnId="{961B733D-1F23-F84A-9A7F-220C49C61D0E}">
      <dgm:prSet/>
      <dgm:spPr/>
      <dgm:t>
        <a:bodyPr/>
        <a:lstStyle/>
        <a:p>
          <a:endParaRPr lang="en-US"/>
        </a:p>
      </dgm:t>
    </dgm:pt>
    <dgm:pt modelId="{4AB5B011-C6C0-1A48-9BBD-82802A5108B6}" type="sibTrans" cxnId="{961B733D-1F23-F84A-9A7F-220C49C61D0E}">
      <dgm:prSet/>
      <dgm:spPr/>
      <dgm:t>
        <a:bodyPr/>
        <a:lstStyle/>
        <a:p>
          <a:endParaRPr lang="en-US"/>
        </a:p>
      </dgm:t>
    </dgm:pt>
    <dgm:pt modelId="{C6EA29A3-C237-6B43-BE19-5ACB78CA92DE}">
      <dgm:prSet phldrT="[Text]"/>
      <dgm:spPr>
        <a:solidFill>
          <a:schemeClr val="tx1"/>
        </a:solidFill>
      </dgm:spPr>
      <dgm:t>
        <a:bodyPr/>
        <a:lstStyle/>
        <a:p>
          <a:r>
            <a:rPr lang="en-US" dirty="0">
              <a:latin typeface="League Gothic" pitchFamily="2" charset="0"/>
            </a:rPr>
            <a:t>Search Spotify</a:t>
          </a:r>
        </a:p>
      </dgm:t>
    </dgm:pt>
    <dgm:pt modelId="{04B3445B-ECC3-B044-88B9-98661A7601D0}" type="parTrans" cxnId="{963809CA-A57F-334B-9906-BF648D720844}">
      <dgm:prSet/>
      <dgm:spPr/>
      <dgm:t>
        <a:bodyPr/>
        <a:lstStyle/>
        <a:p>
          <a:endParaRPr lang="en-US"/>
        </a:p>
      </dgm:t>
    </dgm:pt>
    <dgm:pt modelId="{99B7B949-BA93-F54F-A1A8-6EB33B55001B}" type="sibTrans" cxnId="{963809CA-A57F-334B-9906-BF648D720844}">
      <dgm:prSet/>
      <dgm:spPr/>
      <dgm:t>
        <a:bodyPr/>
        <a:lstStyle/>
        <a:p>
          <a:endParaRPr lang="en-US"/>
        </a:p>
      </dgm:t>
    </dgm:pt>
    <dgm:pt modelId="{91E1C8F6-7E98-CB46-83A4-D2083E772610}">
      <dgm:prSet phldrT="[Text]" custT="1"/>
      <dgm:spPr/>
      <dgm:t>
        <a:bodyPr/>
        <a:lstStyle/>
        <a:p>
          <a:r>
            <a:rPr lang="en-US" sz="1400" kern="1200" dirty="0">
              <a:solidFill>
                <a:prstClr val="black">
                  <a:hueOff val="0"/>
                  <a:satOff val="0"/>
                  <a:lumOff val="0"/>
                  <a:alphaOff val="0"/>
                </a:prstClr>
              </a:solidFill>
              <a:latin typeface="League Gothic" pitchFamily="2" charset="0"/>
              <a:ea typeface="+mn-ea"/>
              <a:cs typeface="+mn-cs"/>
            </a:rPr>
            <a:t>Next, we need to get the Spotify Song Identifier (URI) from Spotify. So, we use Song Name and Artist to search. </a:t>
          </a:r>
        </a:p>
      </dgm:t>
    </dgm:pt>
    <dgm:pt modelId="{DBCD9D30-7678-E444-870C-394C62AA86EC}" type="parTrans" cxnId="{8B775401-D619-CD4A-AE08-04C0F1FD1092}">
      <dgm:prSet/>
      <dgm:spPr/>
      <dgm:t>
        <a:bodyPr/>
        <a:lstStyle/>
        <a:p>
          <a:endParaRPr lang="en-US"/>
        </a:p>
      </dgm:t>
    </dgm:pt>
    <dgm:pt modelId="{4B88AD05-0FEB-504E-997D-F31FF303E714}" type="sibTrans" cxnId="{8B775401-D619-CD4A-AE08-04C0F1FD1092}">
      <dgm:prSet/>
      <dgm:spPr/>
      <dgm:t>
        <a:bodyPr/>
        <a:lstStyle/>
        <a:p>
          <a:endParaRPr lang="en-US"/>
        </a:p>
      </dgm:t>
    </dgm:pt>
    <dgm:pt modelId="{C1372D06-BE23-8F4D-9DC2-E2A6E6406EEF}">
      <dgm:prSet phldrT="[Text]" custT="1"/>
      <dgm:spPr/>
      <dgm:t>
        <a:bodyPr/>
        <a:lstStyle/>
        <a:p>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api.spotify.com</a:t>
          </a:r>
          <a:r>
            <a:rPr lang="en-US" sz="1400" kern="1200" dirty="0">
              <a:solidFill>
                <a:prstClr val="black">
                  <a:hueOff val="0"/>
                  <a:satOff val="0"/>
                  <a:lumOff val="0"/>
                  <a:alphaOff val="0"/>
                </a:prstClr>
              </a:solidFill>
              <a:latin typeface="League Gothic" pitchFamily="2" charset="0"/>
              <a:ea typeface="+mn-ea"/>
              <a:cs typeface="+mn-cs"/>
            </a:rPr>
            <a:t>/v1/search</a:t>
          </a:r>
        </a:p>
      </dgm:t>
    </dgm:pt>
    <dgm:pt modelId="{23250B93-799C-6E4F-9DD2-463AE78C7A59}" type="parTrans" cxnId="{93F463F7-C0B9-A54C-8870-D71CDA76762F}">
      <dgm:prSet/>
      <dgm:spPr/>
      <dgm:t>
        <a:bodyPr/>
        <a:lstStyle/>
        <a:p>
          <a:endParaRPr lang="en-US"/>
        </a:p>
      </dgm:t>
    </dgm:pt>
    <dgm:pt modelId="{D5E51223-7E6D-D34E-BE76-FC3F9D7BDE99}" type="sibTrans" cxnId="{93F463F7-C0B9-A54C-8870-D71CDA76762F}">
      <dgm:prSet/>
      <dgm:spPr/>
      <dgm:t>
        <a:bodyPr/>
        <a:lstStyle/>
        <a:p>
          <a:endParaRPr lang="en-US"/>
        </a:p>
      </dgm:t>
    </dgm:pt>
    <dgm:pt modelId="{3E82EE15-2F60-974A-9E9B-327C0A54CDB3}">
      <dgm:prSet phldrT="[Text]" custT="1"/>
      <dgm:spPr/>
      <dgm:t>
        <a:bodyPr/>
        <a:lstStyle/>
        <a:p>
          <a:pPr marL="57150" lvl="1" indent="-57150" algn="l" defTabSz="40005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After we have all the playlist items (videos) we must extract the song names and score form the video description. We combine Title, Artist, and Score into an object.</a:t>
          </a:r>
        </a:p>
      </dgm:t>
    </dgm:pt>
    <dgm:pt modelId="{DAE281C7-54BE-B74B-8850-95C2FCFCE3A7}" type="parTrans" cxnId="{C7F91873-D693-8848-BE6C-E46A94A5D4C2}">
      <dgm:prSet/>
      <dgm:spPr/>
      <dgm:t>
        <a:bodyPr/>
        <a:lstStyle/>
        <a:p>
          <a:endParaRPr lang="en-US"/>
        </a:p>
      </dgm:t>
    </dgm:pt>
    <dgm:pt modelId="{9AC06A76-44C6-8A4C-B29F-582FB2C63D5D}" type="sibTrans" cxnId="{C7F91873-D693-8848-BE6C-E46A94A5D4C2}">
      <dgm:prSet/>
      <dgm:spPr/>
      <dgm:t>
        <a:bodyPr/>
        <a:lstStyle/>
        <a:p>
          <a:endParaRPr lang="en-US"/>
        </a:p>
      </dgm:t>
    </dgm:pt>
    <dgm:pt modelId="{E81B6738-52FE-124B-BF14-69BA14D77419}">
      <dgm:prSet phldrT="[Text]"/>
      <dgm:spPr/>
      <dgm:t>
        <a:bodyPr/>
        <a:lstStyle/>
        <a:p>
          <a:r>
            <a:rPr lang="en-US" dirty="0">
              <a:latin typeface="League Gothic" pitchFamily="2" charset="0"/>
              <a:hlinkClick xmlns:r="http://schemas.openxmlformats.org/officeDocument/2006/relationships" r:id="rId1"/>
            </a:rPr>
            <a:t>https://www.googleapis.com/youtube/v3/playlists</a:t>
          </a:r>
          <a:endParaRPr lang="en-US" dirty="0">
            <a:latin typeface="League Gothic" pitchFamily="2" charset="0"/>
          </a:endParaRPr>
        </a:p>
      </dgm:t>
    </dgm:pt>
    <dgm:pt modelId="{B3A05D58-83A9-8842-9E4B-F9B94ECF1A35}" type="parTrans" cxnId="{EE720ED3-9432-284B-8857-1D3AF8842758}">
      <dgm:prSet/>
      <dgm:spPr/>
      <dgm:t>
        <a:bodyPr/>
        <a:lstStyle/>
        <a:p>
          <a:endParaRPr lang="en-US"/>
        </a:p>
      </dgm:t>
    </dgm:pt>
    <dgm:pt modelId="{8BB0E506-ACDB-4242-877E-3C13B3AFE664}" type="sibTrans" cxnId="{EE720ED3-9432-284B-8857-1D3AF8842758}">
      <dgm:prSet/>
      <dgm:spPr/>
      <dgm:t>
        <a:bodyPr/>
        <a:lstStyle/>
        <a:p>
          <a:endParaRPr lang="en-US"/>
        </a:p>
      </dgm:t>
    </dgm:pt>
    <dgm:pt modelId="{32DB598F-1865-524B-AFAF-230852AEA521}">
      <dgm:prSet phldrT="[Text]"/>
      <dgm:spPr/>
      <dgm:t>
        <a:bodyPr/>
        <a:lstStyle/>
        <a:p>
          <a:r>
            <a:rPr lang="en-US" dirty="0">
              <a:latin typeface="League Gothic" pitchFamily="2" charset="0"/>
            </a:rPr>
            <a:t>After we have all the playlist IDs and Titles. We have to find the playlist called “Weekly Track Roundup“ and return that Playlist ID</a:t>
          </a:r>
        </a:p>
      </dgm:t>
    </dgm:pt>
    <dgm:pt modelId="{8D3D7CEC-230C-404C-86FB-62023C7CAF76}" type="parTrans" cxnId="{7F8812B6-A351-D043-9EE3-E3B01EC2D957}">
      <dgm:prSet/>
      <dgm:spPr/>
      <dgm:t>
        <a:bodyPr/>
        <a:lstStyle/>
        <a:p>
          <a:endParaRPr lang="en-US"/>
        </a:p>
      </dgm:t>
    </dgm:pt>
    <dgm:pt modelId="{6EBBD8D1-62A9-3C4E-B409-F7AC28568B96}" type="sibTrans" cxnId="{7F8812B6-A351-D043-9EE3-E3B01EC2D957}">
      <dgm:prSet/>
      <dgm:spPr/>
      <dgm:t>
        <a:bodyPr/>
        <a:lstStyle/>
        <a:p>
          <a:endParaRPr lang="en-US"/>
        </a:p>
      </dgm:t>
    </dgm:pt>
    <dgm:pt modelId="{48C5169F-3A22-6B46-B1D1-189C12AF82D2}">
      <dgm:prSet phldrT="[Text]"/>
      <dgm:spPr>
        <a:solidFill>
          <a:schemeClr val="tx1"/>
        </a:solidFill>
      </dgm:spPr>
      <dgm:t>
        <a:bodyPr/>
        <a:lstStyle/>
        <a:p>
          <a:r>
            <a:rPr lang="en-US" dirty="0">
              <a:latin typeface="League Gothic" pitchFamily="2" charset="0"/>
            </a:rPr>
            <a:t>Get Spotify Audio Features</a:t>
          </a:r>
        </a:p>
      </dgm:t>
    </dgm:pt>
    <dgm:pt modelId="{2EB1D468-7ADF-5849-A7C2-4E0457152197}" type="parTrans" cxnId="{B1481019-35A8-F243-9BD6-C70971D5CD6D}">
      <dgm:prSet/>
      <dgm:spPr/>
      <dgm:t>
        <a:bodyPr/>
        <a:lstStyle/>
        <a:p>
          <a:endParaRPr lang="en-US"/>
        </a:p>
      </dgm:t>
    </dgm:pt>
    <dgm:pt modelId="{5F525C7F-6928-3347-9E0B-48F238D1231D}" type="sibTrans" cxnId="{B1481019-35A8-F243-9BD6-C70971D5CD6D}">
      <dgm:prSet/>
      <dgm:spPr/>
      <dgm:t>
        <a:bodyPr/>
        <a:lstStyle/>
        <a:p>
          <a:endParaRPr lang="en-US"/>
        </a:p>
      </dgm:t>
    </dgm:pt>
    <dgm:pt modelId="{A61D3A34-CD2F-554F-9DDE-BC23FE432BAE}">
      <dgm:prSet phldrT="[Text]" custT="1"/>
      <dgm:spPr/>
      <dgm:t>
        <a:bodyPr/>
        <a:lstStyle/>
        <a:p>
          <a:r>
            <a:rPr lang="en-US" sz="1400" kern="1200" dirty="0">
              <a:solidFill>
                <a:prstClr val="black">
                  <a:hueOff val="0"/>
                  <a:satOff val="0"/>
                  <a:lumOff val="0"/>
                  <a:alphaOff val="0"/>
                </a:prstClr>
              </a:solidFill>
              <a:latin typeface="League Gothic" pitchFamily="2" charset="0"/>
              <a:ea typeface="+mn-ea"/>
              <a:cs typeface="+mn-cs"/>
            </a:rPr>
            <a:t>We get the audio features of the song using the URI and get 14 points of data and combine them with the score. Lastly, we write them all to a csv.</a:t>
          </a:r>
        </a:p>
      </dgm:t>
    </dgm:pt>
    <dgm:pt modelId="{45BF87BE-5762-6A49-BCB2-E65427D4B14B}" type="parTrans" cxnId="{1550F16D-255A-F447-B269-1DD4A87A3818}">
      <dgm:prSet/>
      <dgm:spPr/>
      <dgm:t>
        <a:bodyPr/>
        <a:lstStyle/>
        <a:p>
          <a:endParaRPr lang="en-US"/>
        </a:p>
      </dgm:t>
    </dgm:pt>
    <dgm:pt modelId="{262F972F-8CED-E448-BD67-E416B05CF963}" type="sibTrans" cxnId="{1550F16D-255A-F447-B269-1DD4A87A3818}">
      <dgm:prSet/>
      <dgm:spPr/>
      <dgm:t>
        <a:bodyPr/>
        <a:lstStyle/>
        <a:p>
          <a:endParaRPr lang="en-US"/>
        </a:p>
      </dgm:t>
    </dgm:pt>
    <dgm:pt modelId="{76727B06-FB3D-7740-9C02-AEFE19769643}">
      <dgm:prSet phldrT="[Text]" custT="1"/>
      <dgm:spPr/>
      <dgm:t>
        <a:bodyPr/>
        <a:lstStyle/>
        <a:p>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api.spotify.com</a:t>
          </a:r>
          <a:r>
            <a:rPr lang="en-US" sz="1400" kern="1200" dirty="0">
              <a:solidFill>
                <a:prstClr val="black">
                  <a:hueOff val="0"/>
                  <a:satOff val="0"/>
                  <a:lumOff val="0"/>
                  <a:alphaOff val="0"/>
                </a:prstClr>
              </a:solidFill>
              <a:latin typeface="League Gothic" pitchFamily="2" charset="0"/>
              <a:ea typeface="+mn-ea"/>
              <a:cs typeface="+mn-cs"/>
            </a:rPr>
            <a:t>/v1/audio-features</a:t>
          </a:r>
        </a:p>
      </dgm:t>
    </dgm:pt>
    <dgm:pt modelId="{9C520472-8FBF-AD47-A262-98808479D7A8}" type="parTrans" cxnId="{07BFB8A1-2A25-7D45-9FD3-57FF757EEFB9}">
      <dgm:prSet/>
      <dgm:spPr/>
      <dgm:t>
        <a:bodyPr/>
        <a:lstStyle/>
        <a:p>
          <a:endParaRPr lang="en-US"/>
        </a:p>
      </dgm:t>
    </dgm:pt>
    <dgm:pt modelId="{10662593-A5F0-4440-A330-33CC977FF5B4}" type="sibTrans" cxnId="{07BFB8A1-2A25-7D45-9FD3-57FF757EEFB9}">
      <dgm:prSet/>
      <dgm:spPr/>
      <dgm:t>
        <a:bodyPr/>
        <a:lstStyle/>
        <a:p>
          <a:endParaRPr lang="en-US"/>
        </a:p>
      </dgm:t>
    </dgm:pt>
    <dgm:pt modelId="{371D0934-A6B8-B54C-8DAD-C835391CE8FB}" type="pres">
      <dgm:prSet presAssocID="{3E676FE9-9FC5-3246-96CA-7B63F16DB839}" presName="linearFlow" presStyleCnt="0">
        <dgm:presLayoutVars>
          <dgm:dir/>
          <dgm:animLvl val="lvl"/>
          <dgm:resizeHandles val="exact"/>
        </dgm:presLayoutVars>
      </dgm:prSet>
      <dgm:spPr/>
    </dgm:pt>
    <dgm:pt modelId="{13397CB9-20DA-374D-88A1-67DA51D986F8}" type="pres">
      <dgm:prSet presAssocID="{21916852-C17F-2447-950E-D4825F4B95D5}" presName="composite" presStyleCnt="0"/>
      <dgm:spPr/>
    </dgm:pt>
    <dgm:pt modelId="{242DA4A0-2D2F-274E-A8E2-93D6A57267A0}" type="pres">
      <dgm:prSet presAssocID="{21916852-C17F-2447-950E-D4825F4B95D5}" presName="parentText" presStyleLbl="alignNode1" presStyleIdx="0" presStyleCnt="4">
        <dgm:presLayoutVars>
          <dgm:chMax val="1"/>
          <dgm:bulletEnabled val="1"/>
        </dgm:presLayoutVars>
      </dgm:prSet>
      <dgm:spPr/>
    </dgm:pt>
    <dgm:pt modelId="{20740666-E213-874A-BFC1-755A371672E0}" type="pres">
      <dgm:prSet presAssocID="{21916852-C17F-2447-950E-D4825F4B95D5}" presName="descendantText" presStyleLbl="alignAcc1" presStyleIdx="0" presStyleCnt="4">
        <dgm:presLayoutVars>
          <dgm:bulletEnabled val="1"/>
        </dgm:presLayoutVars>
      </dgm:prSet>
      <dgm:spPr/>
    </dgm:pt>
    <dgm:pt modelId="{F374B1FF-E318-7C4B-A0D5-AD3B2FC3A024}" type="pres">
      <dgm:prSet presAssocID="{03269A1B-1270-F247-88D1-3C9A94DE6B85}" presName="sp" presStyleCnt="0"/>
      <dgm:spPr/>
    </dgm:pt>
    <dgm:pt modelId="{8C0E520B-6616-504D-AEBD-CE6C6AD56871}" type="pres">
      <dgm:prSet presAssocID="{78A56DDD-3600-0B40-BD1D-AAB41EDFEDEE}" presName="composite" presStyleCnt="0"/>
      <dgm:spPr/>
    </dgm:pt>
    <dgm:pt modelId="{C2BEB73A-8C00-C844-AA27-5763F8E68FC0}" type="pres">
      <dgm:prSet presAssocID="{78A56DDD-3600-0B40-BD1D-AAB41EDFEDEE}" presName="parentText" presStyleLbl="alignNode1" presStyleIdx="1" presStyleCnt="4">
        <dgm:presLayoutVars>
          <dgm:chMax val="1"/>
          <dgm:bulletEnabled val="1"/>
        </dgm:presLayoutVars>
      </dgm:prSet>
      <dgm:spPr/>
    </dgm:pt>
    <dgm:pt modelId="{0EF33192-3781-3A4A-AB8B-D039C3BA1BED}" type="pres">
      <dgm:prSet presAssocID="{78A56DDD-3600-0B40-BD1D-AAB41EDFEDEE}" presName="descendantText" presStyleLbl="alignAcc1" presStyleIdx="1" presStyleCnt="4">
        <dgm:presLayoutVars>
          <dgm:bulletEnabled val="1"/>
        </dgm:presLayoutVars>
      </dgm:prSet>
      <dgm:spPr/>
    </dgm:pt>
    <dgm:pt modelId="{94CD259A-EE3E-EF40-9B03-580578B768B7}" type="pres">
      <dgm:prSet presAssocID="{062E6380-7D1A-9542-8E96-6E9ECCC6D3CD}" presName="sp" presStyleCnt="0"/>
      <dgm:spPr/>
    </dgm:pt>
    <dgm:pt modelId="{600838E3-4E96-3341-983D-0D46F6866520}" type="pres">
      <dgm:prSet presAssocID="{C6EA29A3-C237-6B43-BE19-5ACB78CA92DE}" presName="composite" presStyleCnt="0"/>
      <dgm:spPr/>
    </dgm:pt>
    <dgm:pt modelId="{17D8F2B0-1E26-D34C-9521-4A8FD7191BDC}" type="pres">
      <dgm:prSet presAssocID="{C6EA29A3-C237-6B43-BE19-5ACB78CA92DE}" presName="parentText" presStyleLbl="alignNode1" presStyleIdx="2" presStyleCnt="4">
        <dgm:presLayoutVars>
          <dgm:chMax val="1"/>
          <dgm:bulletEnabled val="1"/>
        </dgm:presLayoutVars>
      </dgm:prSet>
      <dgm:spPr/>
    </dgm:pt>
    <dgm:pt modelId="{1F499380-A363-4349-81F7-009C6A6A233B}" type="pres">
      <dgm:prSet presAssocID="{C6EA29A3-C237-6B43-BE19-5ACB78CA92DE}" presName="descendantText" presStyleLbl="alignAcc1" presStyleIdx="2" presStyleCnt="4">
        <dgm:presLayoutVars>
          <dgm:bulletEnabled val="1"/>
        </dgm:presLayoutVars>
      </dgm:prSet>
      <dgm:spPr/>
    </dgm:pt>
    <dgm:pt modelId="{14C55A32-6338-0441-806D-5BCD7BAE6D97}" type="pres">
      <dgm:prSet presAssocID="{99B7B949-BA93-F54F-A1A8-6EB33B55001B}" presName="sp" presStyleCnt="0"/>
      <dgm:spPr/>
    </dgm:pt>
    <dgm:pt modelId="{25672D13-0944-4046-BF4C-EEB6F18E52CB}" type="pres">
      <dgm:prSet presAssocID="{48C5169F-3A22-6B46-B1D1-189C12AF82D2}" presName="composite" presStyleCnt="0"/>
      <dgm:spPr/>
    </dgm:pt>
    <dgm:pt modelId="{60407C35-9BF6-7443-805F-DA931A48525F}" type="pres">
      <dgm:prSet presAssocID="{48C5169F-3A22-6B46-B1D1-189C12AF82D2}" presName="parentText" presStyleLbl="alignNode1" presStyleIdx="3" presStyleCnt="4">
        <dgm:presLayoutVars>
          <dgm:chMax val="1"/>
          <dgm:bulletEnabled val="1"/>
        </dgm:presLayoutVars>
      </dgm:prSet>
      <dgm:spPr/>
    </dgm:pt>
    <dgm:pt modelId="{C86021EC-AB08-424D-AF76-7FB641CBCD5D}" type="pres">
      <dgm:prSet presAssocID="{48C5169F-3A22-6B46-B1D1-189C12AF82D2}" presName="descendantText" presStyleLbl="alignAcc1" presStyleIdx="3" presStyleCnt="4">
        <dgm:presLayoutVars>
          <dgm:bulletEnabled val="1"/>
        </dgm:presLayoutVars>
      </dgm:prSet>
      <dgm:spPr/>
    </dgm:pt>
  </dgm:ptLst>
  <dgm:cxnLst>
    <dgm:cxn modelId="{8B775401-D619-CD4A-AE08-04C0F1FD1092}" srcId="{C6EA29A3-C237-6B43-BE19-5ACB78CA92DE}" destId="{91E1C8F6-7E98-CB46-83A4-D2083E772610}" srcOrd="0" destOrd="0" parTransId="{DBCD9D30-7678-E444-870C-394C62AA86EC}" sibTransId="{4B88AD05-0FEB-504E-997D-F31FF303E714}"/>
    <dgm:cxn modelId="{5F86DC18-6C02-0346-8299-FCEE7FA78293}" type="presOf" srcId="{E81B6738-52FE-124B-BF14-69BA14D77419}" destId="{20740666-E213-874A-BFC1-755A371672E0}" srcOrd="0" destOrd="1" presId="urn:microsoft.com/office/officeart/2005/8/layout/chevron2"/>
    <dgm:cxn modelId="{B1481019-35A8-F243-9BD6-C70971D5CD6D}" srcId="{3E676FE9-9FC5-3246-96CA-7B63F16DB839}" destId="{48C5169F-3A22-6B46-B1D1-189C12AF82D2}" srcOrd="3" destOrd="0" parTransId="{2EB1D468-7ADF-5849-A7C2-4E0457152197}" sibTransId="{5F525C7F-6928-3347-9E0B-48F238D1231D}"/>
    <dgm:cxn modelId="{9ED0871C-5FD3-5A42-B0E0-E95EE633E94B}" type="presOf" srcId="{3E676FE9-9FC5-3246-96CA-7B63F16DB839}" destId="{371D0934-A6B8-B54C-8DAD-C835391CE8FB}" srcOrd="0" destOrd="0" presId="urn:microsoft.com/office/officeart/2005/8/layout/chevron2"/>
    <dgm:cxn modelId="{4C85B92A-C9CC-3C49-83EA-354C3392B025}" type="presOf" srcId="{78A56DDD-3600-0B40-BD1D-AAB41EDFEDEE}" destId="{C2BEB73A-8C00-C844-AA27-5763F8E68FC0}" srcOrd="0" destOrd="0" presId="urn:microsoft.com/office/officeart/2005/8/layout/chevron2"/>
    <dgm:cxn modelId="{8A37F237-DF97-724E-812C-9A3E26E5BE55}" srcId="{3E676FE9-9FC5-3246-96CA-7B63F16DB839}" destId="{78A56DDD-3600-0B40-BD1D-AAB41EDFEDEE}" srcOrd="1" destOrd="0" parTransId="{EDCB76F5-7F92-1547-9A5C-B7AF1ECFC277}" sibTransId="{062E6380-7D1A-9542-8E96-6E9ECCC6D3CD}"/>
    <dgm:cxn modelId="{961B733D-1F23-F84A-9A7F-220C49C61D0E}" srcId="{78A56DDD-3600-0B40-BD1D-AAB41EDFEDEE}" destId="{9E053CAB-1404-CF42-8F07-11B4AAA3435F}" srcOrd="1" destOrd="0" parTransId="{1B733685-C2B1-0847-B5DD-902484143CD9}" sibTransId="{4AB5B011-C6C0-1A48-9BBD-82802A5108B6}"/>
    <dgm:cxn modelId="{9A1F7755-D1B8-FD47-9C5F-A101C44E80BF}" type="presOf" srcId="{C6EA29A3-C237-6B43-BE19-5ACB78CA92DE}" destId="{17D8F2B0-1E26-D34C-9521-4A8FD7191BDC}" srcOrd="0" destOrd="0" presId="urn:microsoft.com/office/officeart/2005/8/layout/chevron2"/>
    <dgm:cxn modelId="{8597BC5B-E593-584E-94BD-E2BFAC6B8DB3}" type="presOf" srcId="{21916852-C17F-2447-950E-D4825F4B95D5}" destId="{242DA4A0-2D2F-274E-A8E2-93D6A57267A0}" srcOrd="0" destOrd="0" presId="urn:microsoft.com/office/officeart/2005/8/layout/chevron2"/>
    <dgm:cxn modelId="{179B545E-BFFD-BD43-AF79-AA9D7BB183EC}" type="presOf" srcId="{A61D3A34-CD2F-554F-9DDE-BC23FE432BAE}" destId="{C86021EC-AB08-424D-AF76-7FB641CBCD5D}" srcOrd="0" destOrd="0" presId="urn:microsoft.com/office/officeart/2005/8/layout/chevron2"/>
    <dgm:cxn modelId="{50CF2B61-3F42-4F4A-9A3E-4FBF6FFD282A}" type="presOf" srcId="{91E1C8F6-7E98-CB46-83A4-D2083E772610}" destId="{1F499380-A363-4349-81F7-009C6A6A233B}" srcOrd="0" destOrd="0" presId="urn:microsoft.com/office/officeart/2005/8/layout/chevron2"/>
    <dgm:cxn modelId="{1550F16D-255A-F447-B269-1DD4A87A3818}" srcId="{48C5169F-3A22-6B46-B1D1-189C12AF82D2}" destId="{A61D3A34-CD2F-554F-9DDE-BC23FE432BAE}" srcOrd="0" destOrd="0" parTransId="{45BF87BE-5762-6A49-BCB2-E65427D4B14B}" sibTransId="{262F972F-8CED-E448-BD67-E416B05CF963}"/>
    <dgm:cxn modelId="{C7F91873-D693-8848-BE6C-E46A94A5D4C2}" srcId="{78A56DDD-3600-0B40-BD1D-AAB41EDFEDEE}" destId="{3E82EE15-2F60-974A-9E9B-327C0A54CDB3}" srcOrd="0" destOrd="0" parTransId="{DAE281C7-54BE-B74B-8850-95C2FCFCE3A7}" sibTransId="{9AC06A76-44C6-8A4C-B29F-582FB2C63D5D}"/>
    <dgm:cxn modelId="{07BFB8A1-2A25-7D45-9FD3-57FF757EEFB9}" srcId="{48C5169F-3A22-6B46-B1D1-189C12AF82D2}" destId="{76727B06-FB3D-7740-9C02-AEFE19769643}" srcOrd="1" destOrd="0" parTransId="{9C520472-8FBF-AD47-A262-98808479D7A8}" sibTransId="{10662593-A5F0-4440-A330-33CC977FF5B4}"/>
    <dgm:cxn modelId="{16FE80AC-EFFF-D641-A785-BA3F3642625B}" type="presOf" srcId="{48C5169F-3A22-6B46-B1D1-189C12AF82D2}" destId="{60407C35-9BF6-7443-805F-DA931A48525F}" srcOrd="0" destOrd="0" presId="urn:microsoft.com/office/officeart/2005/8/layout/chevron2"/>
    <dgm:cxn modelId="{7F8812B6-A351-D043-9EE3-E3B01EC2D957}" srcId="{21916852-C17F-2447-950E-D4825F4B95D5}" destId="{32DB598F-1865-524B-AFAF-230852AEA521}" srcOrd="0" destOrd="0" parTransId="{8D3D7CEC-230C-404C-86FB-62023C7CAF76}" sibTransId="{6EBBD8D1-62A9-3C4E-B409-F7AC28568B96}"/>
    <dgm:cxn modelId="{963809CA-A57F-334B-9906-BF648D720844}" srcId="{3E676FE9-9FC5-3246-96CA-7B63F16DB839}" destId="{C6EA29A3-C237-6B43-BE19-5ACB78CA92DE}" srcOrd="2" destOrd="0" parTransId="{04B3445B-ECC3-B044-88B9-98661A7601D0}" sibTransId="{99B7B949-BA93-F54F-A1A8-6EB33B55001B}"/>
    <dgm:cxn modelId="{98E4B5CB-714C-074F-85DA-7469CE97575D}" type="presOf" srcId="{3E82EE15-2F60-974A-9E9B-327C0A54CDB3}" destId="{0EF33192-3781-3A4A-AB8B-D039C3BA1BED}" srcOrd="0" destOrd="0" presId="urn:microsoft.com/office/officeart/2005/8/layout/chevron2"/>
    <dgm:cxn modelId="{EE720ED3-9432-284B-8857-1D3AF8842758}" srcId="{21916852-C17F-2447-950E-D4825F4B95D5}" destId="{E81B6738-52FE-124B-BF14-69BA14D77419}" srcOrd="1" destOrd="0" parTransId="{B3A05D58-83A9-8842-9E4B-F9B94ECF1A35}" sibTransId="{8BB0E506-ACDB-4242-877E-3C13B3AFE664}"/>
    <dgm:cxn modelId="{F1804EDA-CEBE-A443-AB1F-CC023957D291}" type="presOf" srcId="{9E053CAB-1404-CF42-8F07-11B4AAA3435F}" destId="{0EF33192-3781-3A4A-AB8B-D039C3BA1BED}" srcOrd="0" destOrd="1" presId="urn:microsoft.com/office/officeart/2005/8/layout/chevron2"/>
    <dgm:cxn modelId="{2DCC58DA-46E0-6F4F-A5F9-4F039392D093}" srcId="{3E676FE9-9FC5-3246-96CA-7B63F16DB839}" destId="{21916852-C17F-2447-950E-D4825F4B95D5}" srcOrd="0" destOrd="0" parTransId="{132221F5-A6EE-5B4A-9A8B-C5B19166CC04}" sibTransId="{03269A1B-1270-F247-88D1-3C9A94DE6B85}"/>
    <dgm:cxn modelId="{ADC83FDC-D96C-1C40-9614-DBCF5791DDC8}" type="presOf" srcId="{C1372D06-BE23-8F4D-9DC2-E2A6E6406EEF}" destId="{1F499380-A363-4349-81F7-009C6A6A233B}" srcOrd="0" destOrd="1" presId="urn:microsoft.com/office/officeart/2005/8/layout/chevron2"/>
    <dgm:cxn modelId="{F3072CF0-EC94-494B-8729-74C746F6A14A}" type="presOf" srcId="{32DB598F-1865-524B-AFAF-230852AEA521}" destId="{20740666-E213-874A-BFC1-755A371672E0}" srcOrd="0" destOrd="0" presId="urn:microsoft.com/office/officeart/2005/8/layout/chevron2"/>
    <dgm:cxn modelId="{0AF4FFF1-0243-1B4B-B1B0-11DAB12361DD}" type="presOf" srcId="{76727B06-FB3D-7740-9C02-AEFE19769643}" destId="{C86021EC-AB08-424D-AF76-7FB641CBCD5D}" srcOrd="0" destOrd="1" presId="urn:microsoft.com/office/officeart/2005/8/layout/chevron2"/>
    <dgm:cxn modelId="{93F463F7-C0B9-A54C-8870-D71CDA76762F}" srcId="{C6EA29A3-C237-6B43-BE19-5ACB78CA92DE}" destId="{C1372D06-BE23-8F4D-9DC2-E2A6E6406EEF}" srcOrd="1" destOrd="0" parTransId="{23250B93-799C-6E4F-9DD2-463AE78C7A59}" sibTransId="{D5E51223-7E6D-D34E-BE76-FC3F9D7BDE99}"/>
    <dgm:cxn modelId="{A9B1F23D-80D6-724E-AEBB-15EFDB9743F6}" type="presParOf" srcId="{371D0934-A6B8-B54C-8DAD-C835391CE8FB}" destId="{13397CB9-20DA-374D-88A1-67DA51D986F8}" srcOrd="0" destOrd="0" presId="urn:microsoft.com/office/officeart/2005/8/layout/chevron2"/>
    <dgm:cxn modelId="{76A658D2-E3F6-DE4E-BBF9-F7CB5E727C89}" type="presParOf" srcId="{13397CB9-20DA-374D-88A1-67DA51D986F8}" destId="{242DA4A0-2D2F-274E-A8E2-93D6A57267A0}" srcOrd="0" destOrd="0" presId="urn:microsoft.com/office/officeart/2005/8/layout/chevron2"/>
    <dgm:cxn modelId="{11C3DF36-8E55-8941-AA33-E95B74DB933C}" type="presParOf" srcId="{13397CB9-20DA-374D-88A1-67DA51D986F8}" destId="{20740666-E213-874A-BFC1-755A371672E0}" srcOrd="1" destOrd="0" presId="urn:microsoft.com/office/officeart/2005/8/layout/chevron2"/>
    <dgm:cxn modelId="{5FC9387F-3903-E440-869B-F54C7ABBC663}" type="presParOf" srcId="{371D0934-A6B8-B54C-8DAD-C835391CE8FB}" destId="{F374B1FF-E318-7C4B-A0D5-AD3B2FC3A024}" srcOrd="1" destOrd="0" presId="urn:microsoft.com/office/officeart/2005/8/layout/chevron2"/>
    <dgm:cxn modelId="{5A4A052E-D7DF-EF42-8113-2968139A61E2}" type="presParOf" srcId="{371D0934-A6B8-B54C-8DAD-C835391CE8FB}" destId="{8C0E520B-6616-504D-AEBD-CE6C6AD56871}" srcOrd="2" destOrd="0" presId="urn:microsoft.com/office/officeart/2005/8/layout/chevron2"/>
    <dgm:cxn modelId="{524307FD-F24A-7340-91E3-10FE038963E3}" type="presParOf" srcId="{8C0E520B-6616-504D-AEBD-CE6C6AD56871}" destId="{C2BEB73A-8C00-C844-AA27-5763F8E68FC0}" srcOrd="0" destOrd="0" presId="urn:microsoft.com/office/officeart/2005/8/layout/chevron2"/>
    <dgm:cxn modelId="{BBF324EF-3802-D942-8C9A-C7625903B913}" type="presParOf" srcId="{8C0E520B-6616-504D-AEBD-CE6C6AD56871}" destId="{0EF33192-3781-3A4A-AB8B-D039C3BA1BED}" srcOrd="1" destOrd="0" presId="urn:microsoft.com/office/officeart/2005/8/layout/chevron2"/>
    <dgm:cxn modelId="{D524F3B2-1892-E245-A4CE-9B765C3BD1CE}" type="presParOf" srcId="{371D0934-A6B8-B54C-8DAD-C835391CE8FB}" destId="{94CD259A-EE3E-EF40-9B03-580578B768B7}" srcOrd="3" destOrd="0" presId="urn:microsoft.com/office/officeart/2005/8/layout/chevron2"/>
    <dgm:cxn modelId="{5192F291-58E0-8140-BAE3-50CF35B528C5}" type="presParOf" srcId="{371D0934-A6B8-B54C-8DAD-C835391CE8FB}" destId="{600838E3-4E96-3341-983D-0D46F6866520}" srcOrd="4" destOrd="0" presId="urn:microsoft.com/office/officeart/2005/8/layout/chevron2"/>
    <dgm:cxn modelId="{6747551B-25CD-714A-9D08-CC3A1B2000CF}" type="presParOf" srcId="{600838E3-4E96-3341-983D-0D46F6866520}" destId="{17D8F2B0-1E26-D34C-9521-4A8FD7191BDC}" srcOrd="0" destOrd="0" presId="urn:microsoft.com/office/officeart/2005/8/layout/chevron2"/>
    <dgm:cxn modelId="{B4254A52-6797-1D43-B190-52453C5361DE}" type="presParOf" srcId="{600838E3-4E96-3341-983D-0D46F6866520}" destId="{1F499380-A363-4349-81F7-009C6A6A233B}" srcOrd="1" destOrd="0" presId="urn:microsoft.com/office/officeart/2005/8/layout/chevron2"/>
    <dgm:cxn modelId="{EFB3AF28-BF19-8B46-B1EA-848613D3D025}" type="presParOf" srcId="{371D0934-A6B8-B54C-8DAD-C835391CE8FB}" destId="{14C55A32-6338-0441-806D-5BCD7BAE6D97}" srcOrd="5" destOrd="0" presId="urn:microsoft.com/office/officeart/2005/8/layout/chevron2"/>
    <dgm:cxn modelId="{628D24A1-1A1D-0E48-AB99-7C97B8110779}" type="presParOf" srcId="{371D0934-A6B8-B54C-8DAD-C835391CE8FB}" destId="{25672D13-0944-4046-BF4C-EEB6F18E52CB}" srcOrd="6" destOrd="0" presId="urn:microsoft.com/office/officeart/2005/8/layout/chevron2"/>
    <dgm:cxn modelId="{7FE4CFB0-787E-9F43-9C40-0897E8A9CF31}" type="presParOf" srcId="{25672D13-0944-4046-BF4C-EEB6F18E52CB}" destId="{60407C35-9BF6-7443-805F-DA931A48525F}" srcOrd="0" destOrd="0" presId="urn:microsoft.com/office/officeart/2005/8/layout/chevron2"/>
    <dgm:cxn modelId="{064BCAD0-C5C1-754E-9124-4370901D2070}" type="presParOf" srcId="{25672D13-0944-4046-BF4C-EEB6F18E52CB}" destId="{C86021EC-AB08-424D-AF76-7FB641CBCD5D}"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DA4A0-2D2F-274E-A8E2-93D6A57267A0}">
      <dsp:nvSpPr>
        <dsp:cNvPr id="0" name=""/>
        <dsp:cNvSpPr/>
      </dsp:nvSpPr>
      <dsp:spPr>
        <a:xfrm rot="5400000">
          <a:off x="-252387" y="253676"/>
          <a:ext cx="1682582" cy="1177807"/>
        </a:xfrm>
        <a:prstGeom prst="chevron">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League Gothic" pitchFamily="2" charset="0"/>
            </a:rPr>
            <a:t>Get YouTube Playlist IDs</a:t>
          </a:r>
        </a:p>
      </dsp:txBody>
      <dsp:txXfrm rot="-5400000">
        <a:off x="1" y="590193"/>
        <a:ext cx="1177807" cy="504775"/>
      </dsp:txXfrm>
    </dsp:sp>
    <dsp:sp modelId="{20740666-E213-874A-BFC1-755A371672E0}">
      <dsp:nvSpPr>
        <dsp:cNvPr id="0" name=""/>
        <dsp:cNvSpPr/>
      </dsp:nvSpPr>
      <dsp:spPr>
        <a:xfrm rot="5400000">
          <a:off x="2543464" y="-1364367"/>
          <a:ext cx="1093678" cy="38249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League Gothic" pitchFamily="2" charset="0"/>
            </a:rPr>
            <a:t>After we have all the playlist IDs and Titles. We have to find the playlist called “Weekly Track Roundup“ and return that Playlist ID</a:t>
          </a:r>
        </a:p>
        <a:p>
          <a:pPr marL="114300" lvl="1" indent="-114300" algn="l" defTabSz="622300">
            <a:lnSpc>
              <a:spcPct val="90000"/>
            </a:lnSpc>
            <a:spcBef>
              <a:spcPct val="0"/>
            </a:spcBef>
            <a:spcAft>
              <a:spcPct val="15000"/>
            </a:spcAft>
            <a:buChar char="•"/>
          </a:pPr>
          <a:r>
            <a:rPr lang="en-US" sz="1400" kern="1200" dirty="0">
              <a:latin typeface="League Gothic" pitchFamily="2" charset="0"/>
              <a:hlinkClick xmlns:r="http://schemas.openxmlformats.org/officeDocument/2006/relationships" r:id="rId1"/>
            </a:rPr>
            <a:t>https://www.googleapis.com/youtube/v3/playlists</a:t>
          </a:r>
          <a:endParaRPr lang="en-US" sz="1400" kern="1200" dirty="0">
            <a:latin typeface="League Gothic" pitchFamily="2" charset="0"/>
          </a:endParaRPr>
        </a:p>
      </dsp:txBody>
      <dsp:txXfrm rot="-5400000">
        <a:off x="1177808" y="54678"/>
        <a:ext cx="3771602" cy="986900"/>
      </dsp:txXfrm>
    </dsp:sp>
    <dsp:sp modelId="{C2BEB73A-8C00-C844-AA27-5763F8E68FC0}">
      <dsp:nvSpPr>
        <dsp:cNvPr id="0" name=""/>
        <dsp:cNvSpPr/>
      </dsp:nvSpPr>
      <dsp:spPr>
        <a:xfrm rot="5400000">
          <a:off x="-252387" y="1786121"/>
          <a:ext cx="1682582" cy="1177807"/>
        </a:xfrm>
        <a:prstGeom prst="chevron">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League Gothic" pitchFamily="2" charset="0"/>
            </a:rPr>
            <a:t>Get YouTube Playlist Items</a:t>
          </a:r>
        </a:p>
      </dsp:txBody>
      <dsp:txXfrm rot="-5400000">
        <a:off x="1" y="2122638"/>
        <a:ext cx="1177807" cy="504775"/>
      </dsp:txXfrm>
    </dsp:sp>
    <dsp:sp modelId="{0EF33192-3781-3A4A-AB8B-D039C3BA1BED}">
      <dsp:nvSpPr>
        <dsp:cNvPr id="0" name=""/>
        <dsp:cNvSpPr/>
      </dsp:nvSpPr>
      <dsp:spPr>
        <a:xfrm rot="5400000">
          <a:off x="2543464" y="168077"/>
          <a:ext cx="1093678" cy="38249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57150" lvl="1" indent="-57150" algn="l" defTabSz="40005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After we have all the playlist items (videos) we must extract the song names and score form the video description. We combine Title, Artist, and Score into an object.</a:t>
          </a:r>
        </a:p>
        <a:p>
          <a:pPr marL="57150" lvl="1" indent="-57150" algn="l" defTabSz="40005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www.googleapis.com</a:t>
          </a:r>
          <a:r>
            <a:rPr lang="en-US" sz="1400" kern="1200" dirty="0">
              <a:solidFill>
                <a:prstClr val="black">
                  <a:hueOff val="0"/>
                  <a:satOff val="0"/>
                  <a:lumOff val="0"/>
                  <a:alphaOff val="0"/>
                </a:prstClr>
              </a:solidFill>
              <a:latin typeface="League Gothic" pitchFamily="2" charset="0"/>
              <a:ea typeface="+mn-ea"/>
              <a:cs typeface="+mn-cs"/>
            </a:rPr>
            <a:t>/</a:t>
          </a:r>
          <a:r>
            <a:rPr lang="en-US" sz="1400" kern="1200" dirty="0" err="1">
              <a:solidFill>
                <a:prstClr val="black">
                  <a:hueOff val="0"/>
                  <a:satOff val="0"/>
                  <a:lumOff val="0"/>
                  <a:alphaOff val="0"/>
                </a:prstClr>
              </a:solidFill>
              <a:latin typeface="League Gothic" pitchFamily="2" charset="0"/>
              <a:ea typeface="+mn-ea"/>
              <a:cs typeface="+mn-cs"/>
            </a:rPr>
            <a:t>youtube</a:t>
          </a:r>
          <a:r>
            <a:rPr lang="en-US" sz="1400" kern="1200" dirty="0">
              <a:solidFill>
                <a:prstClr val="black">
                  <a:hueOff val="0"/>
                  <a:satOff val="0"/>
                  <a:lumOff val="0"/>
                  <a:alphaOff val="0"/>
                </a:prstClr>
              </a:solidFill>
              <a:latin typeface="League Gothic" pitchFamily="2" charset="0"/>
              <a:ea typeface="+mn-ea"/>
              <a:cs typeface="+mn-cs"/>
            </a:rPr>
            <a:t>/v3/</a:t>
          </a:r>
          <a:r>
            <a:rPr lang="en-US" sz="1400" kern="1200" dirty="0" err="1">
              <a:solidFill>
                <a:prstClr val="black">
                  <a:hueOff val="0"/>
                  <a:satOff val="0"/>
                  <a:lumOff val="0"/>
                  <a:alphaOff val="0"/>
                </a:prstClr>
              </a:solidFill>
              <a:latin typeface="League Gothic" pitchFamily="2" charset="0"/>
              <a:ea typeface="+mn-ea"/>
              <a:cs typeface="+mn-cs"/>
            </a:rPr>
            <a:t>playlistItems</a:t>
          </a:r>
          <a:endParaRPr lang="en-US" sz="1400" kern="1200" dirty="0">
            <a:solidFill>
              <a:prstClr val="black">
                <a:hueOff val="0"/>
                <a:satOff val="0"/>
                <a:lumOff val="0"/>
                <a:alphaOff val="0"/>
              </a:prstClr>
            </a:solidFill>
            <a:latin typeface="League Gothic" pitchFamily="2" charset="0"/>
            <a:ea typeface="+mn-ea"/>
            <a:cs typeface="+mn-cs"/>
          </a:endParaRPr>
        </a:p>
      </dsp:txBody>
      <dsp:txXfrm rot="-5400000">
        <a:off x="1177808" y="1587123"/>
        <a:ext cx="3771602" cy="986900"/>
      </dsp:txXfrm>
    </dsp:sp>
    <dsp:sp modelId="{17D8F2B0-1E26-D34C-9521-4A8FD7191BDC}">
      <dsp:nvSpPr>
        <dsp:cNvPr id="0" name=""/>
        <dsp:cNvSpPr/>
      </dsp:nvSpPr>
      <dsp:spPr>
        <a:xfrm rot="5400000">
          <a:off x="-252387" y="3318566"/>
          <a:ext cx="1682582" cy="1177807"/>
        </a:xfrm>
        <a:prstGeom prst="chevron">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League Gothic" pitchFamily="2" charset="0"/>
            </a:rPr>
            <a:t>Search Spotify</a:t>
          </a:r>
        </a:p>
      </dsp:txBody>
      <dsp:txXfrm rot="-5400000">
        <a:off x="1" y="3655083"/>
        <a:ext cx="1177807" cy="504775"/>
      </dsp:txXfrm>
    </dsp:sp>
    <dsp:sp modelId="{1F499380-A363-4349-81F7-009C6A6A233B}">
      <dsp:nvSpPr>
        <dsp:cNvPr id="0" name=""/>
        <dsp:cNvSpPr/>
      </dsp:nvSpPr>
      <dsp:spPr>
        <a:xfrm rot="5400000">
          <a:off x="2543464" y="1700522"/>
          <a:ext cx="1093678" cy="38249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Next, we need to get the Spotify Song Identifier (URI) from Spotify. So, we use Song Name and Artist to search. </a:t>
          </a:r>
        </a:p>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api.spotify.com</a:t>
          </a:r>
          <a:r>
            <a:rPr lang="en-US" sz="1400" kern="1200" dirty="0">
              <a:solidFill>
                <a:prstClr val="black">
                  <a:hueOff val="0"/>
                  <a:satOff val="0"/>
                  <a:lumOff val="0"/>
                  <a:alphaOff val="0"/>
                </a:prstClr>
              </a:solidFill>
              <a:latin typeface="League Gothic" pitchFamily="2" charset="0"/>
              <a:ea typeface="+mn-ea"/>
              <a:cs typeface="+mn-cs"/>
            </a:rPr>
            <a:t>/v1/search</a:t>
          </a:r>
        </a:p>
      </dsp:txBody>
      <dsp:txXfrm rot="-5400000">
        <a:off x="1177808" y="3119568"/>
        <a:ext cx="3771602" cy="986900"/>
      </dsp:txXfrm>
    </dsp:sp>
    <dsp:sp modelId="{60407C35-9BF6-7443-805F-DA931A48525F}">
      <dsp:nvSpPr>
        <dsp:cNvPr id="0" name=""/>
        <dsp:cNvSpPr/>
      </dsp:nvSpPr>
      <dsp:spPr>
        <a:xfrm rot="5400000">
          <a:off x="-252387" y="4851011"/>
          <a:ext cx="1682582" cy="1177807"/>
        </a:xfrm>
        <a:prstGeom prst="chevron">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League Gothic" pitchFamily="2" charset="0"/>
            </a:rPr>
            <a:t>Get Spotify Audio Features</a:t>
          </a:r>
        </a:p>
      </dsp:txBody>
      <dsp:txXfrm rot="-5400000">
        <a:off x="1" y="5187528"/>
        <a:ext cx="1177807" cy="504775"/>
      </dsp:txXfrm>
    </dsp:sp>
    <dsp:sp modelId="{C86021EC-AB08-424D-AF76-7FB641CBCD5D}">
      <dsp:nvSpPr>
        <dsp:cNvPr id="0" name=""/>
        <dsp:cNvSpPr/>
      </dsp:nvSpPr>
      <dsp:spPr>
        <a:xfrm rot="5400000">
          <a:off x="2543464" y="3232967"/>
          <a:ext cx="1093678" cy="38249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We get the audio features of the song using the URI and get 14 points of data and combine them with the score. Lastly, we write them all to a csv.</a:t>
          </a:r>
        </a:p>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League Gothic" pitchFamily="2" charset="0"/>
              <a:ea typeface="+mn-ea"/>
              <a:cs typeface="+mn-cs"/>
            </a:rPr>
            <a:t>https://</a:t>
          </a:r>
          <a:r>
            <a:rPr lang="en-US" sz="1400" kern="1200" dirty="0" err="1">
              <a:solidFill>
                <a:prstClr val="black">
                  <a:hueOff val="0"/>
                  <a:satOff val="0"/>
                  <a:lumOff val="0"/>
                  <a:alphaOff val="0"/>
                </a:prstClr>
              </a:solidFill>
              <a:latin typeface="League Gothic" pitchFamily="2" charset="0"/>
              <a:ea typeface="+mn-ea"/>
              <a:cs typeface="+mn-cs"/>
            </a:rPr>
            <a:t>api.spotify.com</a:t>
          </a:r>
          <a:r>
            <a:rPr lang="en-US" sz="1400" kern="1200" dirty="0">
              <a:solidFill>
                <a:prstClr val="black">
                  <a:hueOff val="0"/>
                  <a:satOff val="0"/>
                  <a:lumOff val="0"/>
                  <a:alphaOff val="0"/>
                </a:prstClr>
              </a:solidFill>
              <a:latin typeface="League Gothic" pitchFamily="2" charset="0"/>
              <a:ea typeface="+mn-ea"/>
              <a:cs typeface="+mn-cs"/>
            </a:rPr>
            <a:t>/v1/audio-features</a:t>
          </a:r>
        </a:p>
      </dsp:txBody>
      <dsp:txXfrm rot="-5400000">
        <a:off x="1177808" y="4652013"/>
        <a:ext cx="3771602" cy="9869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50C39-ACB0-DE43-A0F3-67835A64C0C9}" type="datetimeFigureOut">
              <a:rPr lang="en-US" smtClean="0"/>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E22D-E3F4-2441-B648-70511469B38A}" type="slidenum">
              <a:rPr lang="en-US" smtClean="0"/>
              <a:t>‹#›</a:t>
            </a:fld>
            <a:endParaRPr lang="en-US"/>
          </a:p>
        </p:txBody>
      </p:sp>
    </p:spTree>
    <p:extLst>
      <p:ext uri="{BB962C8B-B14F-4D97-AF65-F5344CB8AC3E}">
        <p14:creationId xmlns:p14="http://schemas.microsoft.com/office/powerpoint/2010/main" val="381583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4EE22D-E3F4-2441-B648-70511469B38A}" type="slidenum">
              <a:rPr lang="en-US" smtClean="0"/>
              <a:t>11</a:t>
            </a:fld>
            <a:endParaRPr lang="en-US"/>
          </a:p>
        </p:txBody>
      </p:sp>
    </p:spTree>
    <p:extLst>
      <p:ext uri="{BB962C8B-B14F-4D97-AF65-F5344CB8AC3E}">
        <p14:creationId xmlns:p14="http://schemas.microsoft.com/office/powerpoint/2010/main" val="409200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82E2-80B1-9040-9DC9-416894481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56A89D-AAAE-2848-A334-DA72E8B73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37287-4D19-5E49-BD51-8E4D8E4B8DA1}"/>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317D0BB4-21FA-6144-8AC2-CA934BF9F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F0480-1022-7F41-B432-D746C8FB50B5}"/>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398329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D13F-C61E-F64E-9747-E6062C2126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596249-C0BB-6C49-9EE9-21E31E988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716C6-6634-EC47-9595-BB92CF019BF7}"/>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5C84B697-E8A4-0741-89A9-2856B50A7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8DA8A-E860-8943-9D96-351999FF1F9F}"/>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39116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92724D-FACD-A24C-A581-4B21C30631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99192-7C1D-1F41-8416-41FCAAAA9D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258EF-DC0D-5949-9C39-5B723E7C1A3C}"/>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F8934AED-3527-AD4F-87EC-15DE1F946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BB824-BD2D-934F-B35B-C84227C9C31A}"/>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231349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FA83-F120-5B46-AE0D-E8B777E973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40DFC-17B5-CE4A-890A-D6F0D0203E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B1C80-A531-ED43-B606-10C4520F8063}"/>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0B8B83A8-F326-6843-8C05-73AEEF6A0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21B0F-52B0-4748-A1B2-4C6807002B9E}"/>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150365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9CDA-2104-384E-B6B8-EC12E2379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FEF43C-EDD0-594D-BFFF-B8627613C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B0E593-E9D0-5647-B1B2-7DB5923B0F99}"/>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8586C651-C40E-FD4D-835F-833712D72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24FD8-D5D5-9A46-A9F7-6B8EA5D8048B}"/>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364495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25F3-5562-F047-88F6-79C32B7F3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6D310-45CB-BA43-A3EE-93F4FD3089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CC56F1-B40F-5249-B567-AE523187D1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0767AC-7BBD-FB4D-8143-DAFF838FEEE7}"/>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6" name="Footer Placeholder 5">
            <a:extLst>
              <a:ext uri="{FF2B5EF4-FFF2-40B4-BE49-F238E27FC236}">
                <a16:creationId xmlns:a16="http://schemas.microsoft.com/office/drawing/2014/main" id="{76CB8BD5-26C3-714F-9B6C-CDE0F0D13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C36BB-6349-6C4B-8743-9C60CECCD62F}"/>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326333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5E8E-E3BF-D048-A1FE-025C3A39A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663AC-3458-3745-BCD6-44BC910A2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DC1391-2D08-8D4F-95DE-F1C598CD60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EF7C5-1981-FE44-A7E2-5EBFEC6D2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79DD-21BF-1143-9249-C3E44B0F2C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31CC0D-4691-B94D-B3BB-04497DB6D57E}"/>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8" name="Footer Placeholder 7">
            <a:extLst>
              <a:ext uri="{FF2B5EF4-FFF2-40B4-BE49-F238E27FC236}">
                <a16:creationId xmlns:a16="http://schemas.microsoft.com/office/drawing/2014/main" id="{19AC530D-0890-4947-8D4F-4C2B633C00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ECF2C-CF74-AE4D-8970-0C29ED0DF18C}"/>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36757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B179-0138-9643-8C82-91DE610893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6BD44-578C-6E43-B516-D036E574FB47}"/>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4" name="Footer Placeholder 3">
            <a:extLst>
              <a:ext uri="{FF2B5EF4-FFF2-40B4-BE49-F238E27FC236}">
                <a16:creationId xmlns:a16="http://schemas.microsoft.com/office/drawing/2014/main" id="{0D038119-4FA7-F449-B142-3E6255CDDF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A0C40-C00A-6D47-8848-3FB0C6A98860}"/>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124276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C21AB-AF76-F54A-80AB-0239F56A19C2}"/>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3" name="Footer Placeholder 2">
            <a:extLst>
              <a:ext uri="{FF2B5EF4-FFF2-40B4-BE49-F238E27FC236}">
                <a16:creationId xmlns:a16="http://schemas.microsoft.com/office/drawing/2014/main" id="{3F3D7514-94F4-9C45-B57B-3A41006F21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954CE-164A-E748-872C-A5EC7B795914}"/>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426609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737A-EEC2-B44E-B27F-57773BF41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A76F09-921C-6A4A-920C-D412BF396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8E436-CA11-EF48-9B95-4424D35DF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C5C5D1-264A-8142-811D-5FFBE22AAF07}"/>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6" name="Footer Placeholder 5">
            <a:extLst>
              <a:ext uri="{FF2B5EF4-FFF2-40B4-BE49-F238E27FC236}">
                <a16:creationId xmlns:a16="http://schemas.microsoft.com/office/drawing/2014/main" id="{71E9144F-551B-A449-B271-4D068C883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A57A2-C16F-394F-B89D-DBE631E32D24}"/>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13895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E645-DB21-D446-881C-7584FA650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C67BCB-7101-0D4F-A71B-F0A313824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070108-8904-BE41-9416-0435DBD7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EE2ECD-0CEF-3F4D-BABE-5FF8AF9DB8E4}"/>
              </a:ext>
            </a:extLst>
          </p:cNvPr>
          <p:cNvSpPr>
            <a:spLocks noGrp="1"/>
          </p:cNvSpPr>
          <p:nvPr>
            <p:ph type="dt" sz="half" idx="10"/>
          </p:nvPr>
        </p:nvSpPr>
        <p:spPr/>
        <p:txBody>
          <a:bodyPr/>
          <a:lstStyle/>
          <a:p>
            <a:fld id="{C17DC48F-6526-E243-8C4A-F5C143925D90}" type="datetimeFigureOut">
              <a:rPr lang="en-US" smtClean="0"/>
              <a:t>4/28/22</a:t>
            </a:fld>
            <a:endParaRPr lang="en-US"/>
          </a:p>
        </p:txBody>
      </p:sp>
      <p:sp>
        <p:nvSpPr>
          <p:cNvPr id="6" name="Footer Placeholder 5">
            <a:extLst>
              <a:ext uri="{FF2B5EF4-FFF2-40B4-BE49-F238E27FC236}">
                <a16:creationId xmlns:a16="http://schemas.microsoft.com/office/drawing/2014/main" id="{74B8C72A-94B1-794A-95D5-72568C838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403C0-294F-E246-B0B9-85B3E454A50C}"/>
              </a:ext>
            </a:extLst>
          </p:cNvPr>
          <p:cNvSpPr>
            <a:spLocks noGrp="1"/>
          </p:cNvSpPr>
          <p:nvPr>
            <p:ph type="sldNum" sz="quarter" idx="12"/>
          </p:nvPr>
        </p:nvSpPr>
        <p:spPr/>
        <p:txBody>
          <a:bodyPr/>
          <a:lstStyle/>
          <a:p>
            <a:fld id="{CA3551F1-21DB-5C47-B557-02A7D4924E2B}" type="slidenum">
              <a:rPr lang="en-US" smtClean="0"/>
              <a:t>‹#›</a:t>
            </a:fld>
            <a:endParaRPr lang="en-US"/>
          </a:p>
        </p:txBody>
      </p:sp>
    </p:spTree>
    <p:extLst>
      <p:ext uri="{BB962C8B-B14F-4D97-AF65-F5344CB8AC3E}">
        <p14:creationId xmlns:p14="http://schemas.microsoft.com/office/powerpoint/2010/main" val="42816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28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82CB-6829-0E45-8D67-4A5BF8563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F764FA-3954-E846-B396-0C9FDEA7B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0B512-21C0-BF4C-8EAA-8ADFA5800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DC48F-6526-E243-8C4A-F5C143925D90}" type="datetimeFigureOut">
              <a:rPr lang="en-US" smtClean="0"/>
              <a:t>4/28/22</a:t>
            </a:fld>
            <a:endParaRPr lang="en-US"/>
          </a:p>
        </p:txBody>
      </p:sp>
      <p:sp>
        <p:nvSpPr>
          <p:cNvPr id="5" name="Footer Placeholder 4">
            <a:extLst>
              <a:ext uri="{FF2B5EF4-FFF2-40B4-BE49-F238E27FC236}">
                <a16:creationId xmlns:a16="http://schemas.microsoft.com/office/drawing/2014/main" id="{DAF51B18-9CD7-834D-AA7D-05A4A5409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4C1121-3B23-C84D-BCC7-E0B8854E1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551F1-21DB-5C47-B557-02A7D4924E2B}" type="slidenum">
              <a:rPr lang="en-US" smtClean="0"/>
              <a:t>‹#›</a:t>
            </a:fld>
            <a:endParaRPr lang="en-US"/>
          </a:p>
        </p:txBody>
      </p:sp>
    </p:spTree>
    <p:extLst>
      <p:ext uri="{BB962C8B-B14F-4D97-AF65-F5344CB8AC3E}">
        <p14:creationId xmlns:p14="http://schemas.microsoft.com/office/powerpoint/2010/main" val="102583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googleapis.com/youtube/v3/playlists"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en.wikipedia.org/wiki/Pitch_cla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8FC-9150-DB4C-B50A-B77444787EB2}"/>
              </a:ext>
            </a:extLst>
          </p:cNvPr>
          <p:cNvSpPr>
            <a:spLocks noGrp="1"/>
          </p:cNvSpPr>
          <p:nvPr>
            <p:ph type="ctrTitle"/>
          </p:nvPr>
        </p:nvSpPr>
        <p:spPr/>
        <p:txBody>
          <a:bodyPr/>
          <a:lstStyle/>
          <a:p>
            <a:r>
              <a:rPr lang="en-US" dirty="0">
                <a:latin typeface="League Gothic" pitchFamily="2" charset="0"/>
                <a:ea typeface="Cambria Math" panose="02040503050406030204" pitchFamily="18" charset="0"/>
              </a:rPr>
              <a:t>The Needle Drop Rating Predictor</a:t>
            </a:r>
          </a:p>
        </p:txBody>
      </p:sp>
      <p:sp>
        <p:nvSpPr>
          <p:cNvPr id="3" name="Subtitle 2">
            <a:extLst>
              <a:ext uri="{FF2B5EF4-FFF2-40B4-BE49-F238E27FC236}">
                <a16:creationId xmlns:a16="http://schemas.microsoft.com/office/drawing/2014/main" id="{B7758799-02DD-FE4C-96A7-29411D40BD78}"/>
              </a:ext>
            </a:extLst>
          </p:cNvPr>
          <p:cNvSpPr>
            <a:spLocks noGrp="1"/>
          </p:cNvSpPr>
          <p:nvPr>
            <p:ph type="subTitle" idx="1"/>
          </p:nvPr>
        </p:nvSpPr>
        <p:spPr/>
        <p:txBody>
          <a:bodyPr/>
          <a:lstStyle/>
          <a:p>
            <a:r>
              <a:rPr lang="en-US" dirty="0">
                <a:latin typeface="League Gothic" pitchFamily="2" charset="0"/>
              </a:rPr>
              <a:t>Nicholas Farkas</a:t>
            </a:r>
          </a:p>
        </p:txBody>
      </p:sp>
    </p:spTree>
    <p:extLst>
      <p:ext uri="{BB962C8B-B14F-4D97-AF65-F5344CB8AC3E}">
        <p14:creationId xmlns:p14="http://schemas.microsoft.com/office/powerpoint/2010/main" val="297227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E154-3B50-874B-8C2F-8037D0EB24A1}"/>
              </a:ext>
            </a:extLst>
          </p:cNvPr>
          <p:cNvSpPr>
            <a:spLocks noGrp="1"/>
          </p:cNvSpPr>
          <p:nvPr>
            <p:ph type="title"/>
          </p:nvPr>
        </p:nvSpPr>
        <p:spPr/>
        <p:txBody>
          <a:bodyPr/>
          <a:lstStyle/>
          <a:p>
            <a:r>
              <a:rPr lang="en-US" dirty="0">
                <a:latin typeface="League Gothic" pitchFamily="2" charset="0"/>
              </a:rPr>
              <a:t>Model: Random Forest</a:t>
            </a:r>
          </a:p>
        </p:txBody>
      </p:sp>
      <p:sp>
        <p:nvSpPr>
          <p:cNvPr id="4" name="Content Placeholder 3">
            <a:extLst>
              <a:ext uri="{FF2B5EF4-FFF2-40B4-BE49-F238E27FC236}">
                <a16:creationId xmlns:a16="http://schemas.microsoft.com/office/drawing/2014/main" id="{43F24E73-D478-0E4F-9749-06E916A181DB}"/>
              </a:ext>
            </a:extLst>
          </p:cNvPr>
          <p:cNvSpPr>
            <a:spLocks noGrp="1"/>
          </p:cNvSpPr>
          <p:nvPr>
            <p:ph sz="half" idx="1"/>
          </p:nvPr>
        </p:nvSpPr>
        <p:spPr>
          <a:xfrm>
            <a:off x="838200" y="1825625"/>
            <a:ext cx="5181600" cy="1168214"/>
          </a:xfrm>
        </p:spPr>
        <p:txBody>
          <a:bodyPr>
            <a:normAutofit/>
          </a:bodyPr>
          <a:lstStyle/>
          <a:p>
            <a:r>
              <a:rPr lang="en-US" dirty="0">
                <a:latin typeface="League Gothic" pitchFamily="2" charset="0"/>
              </a:rPr>
              <a:t>Overall Accuracy: 0.5298</a:t>
            </a:r>
          </a:p>
          <a:p>
            <a:r>
              <a:rPr lang="en-US" dirty="0">
                <a:latin typeface="League Gothic" pitchFamily="2" charset="0"/>
              </a:rPr>
              <a:t>Optimal Split: 2</a:t>
            </a:r>
          </a:p>
        </p:txBody>
      </p:sp>
      <p:graphicFrame>
        <p:nvGraphicFramePr>
          <p:cNvPr id="8" name="Table 7">
            <a:extLst>
              <a:ext uri="{FF2B5EF4-FFF2-40B4-BE49-F238E27FC236}">
                <a16:creationId xmlns:a16="http://schemas.microsoft.com/office/drawing/2014/main" id="{1C1B9FBB-AD80-AA4C-8151-72E954C75635}"/>
              </a:ext>
            </a:extLst>
          </p:cNvPr>
          <p:cNvGraphicFramePr>
            <a:graphicFrameLocks noGrp="1"/>
          </p:cNvGraphicFramePr>
          <p:nvPr>
            <p:extLst>
              <p:ext uri="{D42A27DB-BD31-4B8C-83A1-F6EECF244321}">
                <p14:modId xmlns:p14="http://schemas.microsoft.com/office/powerpoint/2010/main" val="1226833698"/>
              </p:ext>
            </p:extLst>
          </p:nvPr>
        </p:nvGraphicFramePr>
        <p:xfrm>
          <a:off x="838200" y="3128776"/>
          <a:ext cx="5257800" cy="1828800"/>
        </p:xfrm>
        <a:graphic>
          <a:graphicData uri="http://schemas.openxmlformats.org/drawingml/2006/table">
            <a:tbl>
              <a:tblPr firstRow="1" firstCol="1" bandRow="1">
                <a:tableStyleId>{073A0DAA-6AF3-43AB-8588-CEC1D06C72B9}</a:tableStyleId>
              </a:tblPr>
              <a:tblGrid>
                <a:gridCol w="1314450">
                  <a:extLst>
                    <a:ext uri="{9D8B030D-6E8A-4147-A177-3AD203B41FA5}">
                      <a16:colId xmlns:a16="http://schemas.microsoft.com/office/drawing/2014/main" val="2953823014"/>
                    </a:ext>
                  </a:extLst>
                </a:gridCol>
                <a:gridCol w="1314450">
                  <a:extLst>
                    <a:ext uri="{9D8B030D-6E8A-4147-A177-3AD203B41FA5}">
                      <a16:colId xmlns:a16="http://schemas.microsoft.com/office/drawing/2014/main" val="3303272999"/>
                    </a:ext>
                  </a:extLst>
                </a:gridCol>
                <a:gridCol w="1314450">
                  <a:extLst>
                    <a:ext uri="{9D8B030D-6E8A-4147-A177-3AD203B41FA5}">
                      <a16:colId xmlns:a16="http://schemas.microsoft.com/office/drawing/2014/main" val="3318458483"/>
                    </a:ext>
                  </a:extLst>
                </a:gridCol>
                <a:gridCol w="1314450">
                  <a:extLst>
                    <a:ext uri="{9D8B030D-6E8A-4147-A177-3AD203B41FA5}">
                      <a16:colId xmlns:a16="http://schemas.microsoft.com/office/drawing/2014/main" val="2864082610"/>
                    </a:ext>
                  </a:extLst>
                </a:gridCol>
              </a:tblGrid>
              <a:tr h="370840">
                <a:tc>
                  <a:txBody>
                    <a:bodyPr/>
                    <a:lstStyle/>
                    <a:p>
                      <a:r>
                        <a:rPr lang="en-US" sz="2400" u="sng" dirty="0">
                          <a:latin typeface="League Gothic" pitchFamily="2" charset="0"/>
                        </a:rPr>
                        <a:t>Prediction </a:t>
                      </a:r>
                    </a:p>
                  </a:txBody>
                  <a:tcPr/>
                </a:tc>
                <a:tc>
                  <a:txBody>
                    <a:bodyPr/>
                    <a:lstStyle/>
                    <a:p>
                      <a:r>
                        <a:rPr lang="en-US" sz="2400" dirty="0">
                          <a:latin typeface="League Gothic" pitchFamily="2" charset="0"/>
                        </a:rPr>
                        <a:t>Good</a:t>
                      </a:r>
                    </a:p>
                  </a:txBody>
                  <a:tcPr/>
                </a:tc>
                <a:tc>
                  <a:txBody>
                    <a:bodyPr/>
                    <a:lstStyle/>
                    <a:p>
                      <a:r>
                        <a:rPr lang="en-US" sz="2400" dirty="0">
                          <a:latin typeface="League Gothic" pitchFamily="2" charset="0"/>
                        </a:rPr>
                        <a:t>Meh</a:t>
                      </a:r>
                    </a:p>
                  </a:txBody>
                  <a:tcPr/>
                </a:tc>
                <a:tc>
                  <a:txBody>
                    <a:bodyPr/>
                    <a:lstStyle/>
                    <a:p>
                      <a:r>
                        <a:rPr lang="en-US" sz="2400" dirty="0">
                          <a:latin typeface="League Gothic" pitchFamily="2" charset="0"/>
                        </a:rPr>
                        <a:t>Not Good</a:t>
                      </a:r>
                    </a:p>
                  </a:txBody>
                  <a:tcPr/>
                </a:tc>
                <a:extLst>
                  <a:ext uri="{0D108BD9-81ED-4DB2-BD59-A6C34878D82A}">
                    <a16:rowId xmlns:a16="http://schemas.microsoft.com/office/drawing/2014/main" val="1832892572"/>
                  </a:ext>
                </a:extLst>
              </a:tr>
              <a:tr h="370840">
                <a:tc>
                  <a:txBody>
                    <a:bodyPr/>
                    <a:lstStyle/>
                    <a:p>
                      <a:r>
                        <a:rPr lang="en-US" sz="2400" dirty="0">
                          <a:latin typeface="League Gothic" pitchFamily="2" charset="0"/>
                        </a:rPr>
                        <a:t>Good</a:t>
                      </a:r>
                    </a:p>
                  </a:txBody>
                  <a:tcPr/>
                </a:tc>
                <a:tc>
                  <a:txBody>
                    <a:bodyPr/>
                    <a:lstStyle/>
                    <a:p>
                      <a:r>
                        <a:rPr lang="en-US" sz="2400" dirty="0">
                          <a:latin typeface="League Gothic" pitchFamily="2" charset="0"/>
                        </a:rPr>
                        <a:t>446</a:t>
                      </a:r>
                    </a:p>
                  </a:txBody>
                  <a:tcPr/>
                </a:tc>
                <a:tc>
                  <a:txBody>
                    <a:bodyPr/>
                    <a:lstStyle/>
                    <a:p>
                      <a:r>
                        <a:rPr lang="en-US" sz="2400" dirty="0">
                          <a:latin typeface="League Gothic" pitchFamily="2" charset="0"/>
                        </a:rPr>
                        <a:t>259</a:t>
                      </a:r>
                    </a:p>
                  </a:txBody>
                  <a:tcPr/>
                </a:tc>
                <a:tc>
                  <a:txBody>
                    <a:bodyPr/>
                    <a:lstStyle/>
                    <a:p>
                      <a:r>
                        <a:rPr lang="en-US" sz="2400" dirty="0">
                          <a:latin typeface="League Gothic" pitchFamily="2" charset="0"/>
                        </a:rPr>
                        <a:t>108</a:t>
                      </a:r>
                    </a:p>
                  </a:txBody>
                  <a:tcPr/>
                </a:tc>
                <a:extLst>
                  <a:ext uri="{0D108BD9-81ED-4DB2-BD59-A6C34878D82A}">
                    <a16:rowId xmlns:a16="http://schemas.microsoft.com/office/drawing/2014/main" val="2703073292"/>
                  </a:ext>
                </a:extLst>
              </a:tr>
              <a:tr h="370840">
                <a:tc>
                  <a:txBody>
                    <a:bodyPr/>
                    <a:lstStyle/>
                    <a:p>
                      <a:r>
                        <a:rPr lang="en-US" sz="2400" dirty="0">
                          <a:latin typeface="League Gothic" pitchFamily="2" charset="0"/>
                        </a:rPr>
                        <a:t>Meh</a:t>
                      </a:r>
                    </a:p>
                  </a:txBody>
                  <a:tcPr/>
                </a:tc>
                <a:tc>
                  <a:txBody>
                    <a:bodyPr/>
                    <a:lstStyle/>
                    <a:p>
                      <a:r>
                        <a:rPr lang="en-US" sz="2400" dirty="0">
                          <a:latin typeface="League Gothic" pitchFamily="2" charset="0"/>
                        </a:rPr>
                        <a:t>37</a:t>
                      </a:r>
                    </a:p>
                  </a:txBody>
                  <a:tcPr/>
                </a:tc>
                <a:tc>
                  <a:txBody>
                    <a:bodyPr/>
                    <a:lstStyle/>
                    <a:p>
                      <a:r>
                        <a:rPr lang="en-US" sz="2400" dirty="0">
                          <a:latin typeface="League Gothic" pitchFamily="2" charset="0"/>
                        </a:rPr>
                        <a:t>31</a:t>
                      </a:r>
                    </a:p>
                  </a:txBody>
                  <a:tcPr/>
                </a:tc>
                <a:tc>
                  <a:txBody>
                    <a:bodyPr/>
                    <a:lstStyle/>
                    <a:p>
                      <a:r>
                        <a:rPr lang="en-US" sz="2400" dirty="0">
                          <a:latin typeface="League Gothic" pitchFamily="2" charset="0"/>
                        </a:rPr>
                        <a:t>19</a:t>
                      </a:r>
                    </a:p>
                  </a:txBody>
                  <a:tcPr/>
                </a:tc>
                <a:extLst>
                  <a:ext uri="{0D108BD9-81ED-4DB2-BD59-A6C34878D82A}">
                    <a16:rowId xmlns:a16="http://schemas.microsoft.com/office/drawing/2014/main" val="1580400289"/>
                  </a:ext>
                </a:extLst>
              </a:tr>
              <a:tr h="370840">
                <a:tc>
                  <a:txBody>
                    <a:bodyPr/>
                    <a:lstStyle/>
                    <a:p>
                      <a:r>
                        <a:rPr lang="en-US" sz="2400" dirty="0">
                          <a:latin typeface="League Gothic" pitchFamily="2" charset="0"/>
                        </a:rPr>
                        <a:t>Not Good</a:t>
                      </a:r>
                    </a:p>
                  </a:txBody>
                  <a:tcPr/>
                </a:tc>
                <a:tc>
                  <a:txBody>
                    <a:bodyPr/>
                    <a:lstStyle/>
                    <a:p>
                      <a:r>
                        <a:rPr lang="en-US" sz="2400" dirty="0">
                          <a:latin typeface="League Gothic" pitchFamily="2" charset="0"/>
                        </a:rPr>
                        <a:t>2</a:t>
                      </a:r>
                    </a:p>
                  </a:txBody>
                  <a:tcPr/>
                </a:tc>
                <a:tc>
                  <a:txBody>
                    <a:bodyPr/>
                    <a:lstStyle/>
                    <a:p>
                      <a:r>
                        <a:rPr lang="en-US" sz="2400" dirty="0">
                          <a:latin typeface="League Gothic" pitchFamily="2" charset="0"/>
                        </a:rPr>
                        <a:t>1</a:t>
                      </a:r>
                    </a:p>
                  </a:txBody>
                  <a:tcPr/>
                </a:tc>
                <a:tc>
                  <a:txBody>
                    <a:bodyPr/>
                    <a:lstStyle/>
                    <a:p>
                      <a:r>
                        <a:rPr lang="en-US" sz="2400" dirty="0">
                          <a:latin typeface="League Gothic" pitchFamily="2" charset="0"/>
                        </a:rPr>
                        <a:t>3</a:t>
                      </a:r>
                    </a:p>
                  </a:txBody>
                  <a:tcPr/>
                </a:tc>
                <a:extLst>
                  <a:ext uri="{0D108BD9-81ED-4DB2-BD59-A6C34878D82A}">
                    <a16:rowId xmlns:a16="http://schemas.microsoft.com/office/drawing/2014/main" val="1894519023"/>
                  </a:ext>
                </a:extLst>
              </a:tr>
            </a:tbl>
          </a:graphicData>
        </a:graphic>
      </p:graphicFrame>
      <p:graphicFrame>
        <p:nvGraphicFramePr>
          <p:cNvPr id="10" name="Table 9">
            <a:extLst>
              <a:ext uri="{FF2B5EF4-FFF2-40B4-BE49-F238E27FC236}">
                <a16:creationId xmlns:a16="http://schemas.microsoft.com/office/drawing/2014/main" id="{F8F1F02B-CDA7-F748-8F41-C468ED62167D}"/>
              </a:ext>
            </a:extLst>
          </p:cNvPr>
          <p:cNvGraphicFramePr>
            <a:graphicFrameLocks noGrp="1"/>
          </p:cNvGraphicFramePr>
          <p:nvPr>
            <p:extLst>
              <p:ext uri="{D42A27DB-BD31-4B8C-83A1-F6EECF244321}">
                <p14:modId xmlns:p14="http://schemas.microsoft.com/office/powerpoint/2010/main" val="354587166"/>
              </p:ext>
            </p:extLst>
          </p:nvPr>
        </p:nvGraphicFramePr>
        <p:xfrm>
          <a:off x="838200" y="5092513"/>
          <a:ext cx="5257800" cy="914400"/>
        </p:xfrm>
        <a:graphic>
          <a:graphicData uri="http://schemas.openxmlformats.org/drawingml/2006/table">
            <a:tbl>
              <a:tblPr firstRow="1" bandRow="1">
                <a:tableStyleId>{073A0DAA-6AF3-43AB-8588-CEC1D06C72B9}</a:tableStyleId>
              </a:tblPr>
              <a:tblGrid>
                <a:gridCol w="1314450">
                  <a:extLst>
                    <a:ext uri="{9D8B030D-6E8A-4147-A177-3AD203B41FA5}">
                      <a16:colId xmlns:a16="http://schemas.microsoft.com/office/drawing/2014/main" val="3262971097"/>
                    </a:ext>
                  </a:extLst>
                </a:gridCol>
                <a:gridCol w="1314450">
                  <a:extLst>
                    <a:ext uri="{9D8B030D-6E8A-4147-A177-3AD203B41FA5}">
                      <a16:colId xmlns:a16="http://schemas.microsoft.com/office/drawing/2014/main" val="3772602326"/>
                    </a:ext>
                  </a:extLst>
                </a:gridCol>
                <a:gridCol w="1314450">
                  <a:extLst>
                    <a:ext uri="{9D8B030D-6E8A-4147-A177-3AD203B41FA5}">
                      <a16:colId xmlns:a16="http://schemas.microsoft.com/office/drawing/2014/main" val="738842817"/>
                    </a:ext>
                  </a:extLst>
                </a:gridCol>
                <a:gridCol w="1314450">
                  <a:extLst>
                    <a:ext uri="{9D8B030D-6E8A-4147-A177-3AD203B41FA5}">
                      <a16:colId xmlns:a16="http://schemas.microsoft.com/office/drawing/2014/main" val="2596933920"/>
                    </a:ext>
                  </a:extLst>
                </a:gridCol>
              </a:tblGrid>
              <a:tr h="370840">
                <a:tc>
                  <a:txBody>
                    <a:bodyPr/>
                    <a:lstStyle/>
                    <a:p>
                      <a:endParaRPr lang="en-US" sz="2400" dirty="0">
                        <a:latin typeface="League Gothic" pitchFamily="2" charset="0"/>
                      </a:endParaRPr>
                    </a:p>
                  </a:txBody>
                  <a:tcPr/>
                </a:tc>
                <a:tc>
                  <a:txBody>
                    <a:bodyPr/>
                    <a:lstStyle/>
                    <a:p>
                      <a:r>
                        <a:rPr lang="en-US" sz="2400" dirty="0">
                          <a:latin typeface="League Gothic" pitchFamily="2" charset="0"/>
                        </a:rPr>
                        <a:t>Good</a:t>
                      </a:r>
                    </a:p>
                  </a:txBody>
                  <a:tcPr/>
                </a:tc>
                <a:tc>
                  <a:txBody>
                    <a:bodyPr/>
                    <a:lstStyle/>
                    <a:p>
                      <a:r>
                        <a:rPr lang="en-US" sz="2400" dirty="0">
                          <a:latin typeface="League Gothic" pitchFamily="2" charset="0"/>
                        </a:rPr>
                        <a:t>Meh</a:t>
                      </a:r>
                    </a:p>
                  </a:txBody>
                  <a:tcPr/>
                </a:tc>
                <a:tc>
                  <a:txBody>
                    <a:bodyPr/>
                    <a:lstStyle/>
                    <a:p>
                      <a:r>
                        <a:rPr lang="en-US" sz="2400" dirty="0">
                          <a:latin typeface="League Gothic" pitchFamily="2" charset="0"/>
                        </a:rPr>
                        <a:t>Not Good</a:t>
                      </a:r>
                    </a:p>
                  </a:txBody>
                  <a:tcPr/>
                </a:tc>
                <a:extLst>
                  <a:ext uri="{0D108BD9-81ED-4DB2-BD59-A6C34878D82A}">
                    <a16:rowId xmlns:a16="http://schemas.microsoft.com/office/drawing/2014/main" val="875133952"/>
                  </a:ext>
                </a:extLst>
              </a:tr>
              <a:tr h="370840">
                <a:tc>
                  <a:txBody>
                    <a:bodyPr/>
                    <a:lstStyle/>
                    <a:p>
                      <a:r>
                        <a:rPr lang="en-US" sz="2400" dirty="0">
                          <a:latin typeface="League Gothic" pitchFamily="2" charset="0"/>
                        </a:rPr>
                        <a:t>Sensitivity </a:t>
                      </a:r>
                    </a:p>
                  </a:txBody>
                  <a:tcPr/>
                </a:tc>
                <a:tc>
                  <a:txBody>
                    <a:bodyPr/>
                    <a:lstStyle/>
                    <a:p>
                      <a:r>
                        <a:rPr lang="en-US" sz="2400" dirty="0">
                          <a:latin typeface="League Gothic" pitchFamily="2" charset="0"/>
                        </a:rPr>
                        <a:t>.9196</a:t>
                      </a:r>
                    </a:p>
                  </a:txBody>
                  <a:tcPr/>
                </a:tc>
                <a:tc>
                  <a:txBody>
                    <a:bodyPr/>
                    <a:lstStyle/>
                    <a:p>
                      <a:r>
                        <a:rPr lang="en-US" sz="2400" dirty="0">
                          <a:latin typeface="League Gothic" pitchFamily="2" charset="0"/>
                        </a:rPr>
                        <a:t>.1065</a:t>
                      </a:r>
                    </a:p>
                  </a:txBody>
                  <a:tcPr/>
                </a:tc>
                <a:tc>
                  <a:txBody>
                    <a:bodyPr/>
                    <a:lstStyle/>
                    <a:p>
                      <a:r>
                        <a:rPr lang="en-US" sz="2400" dirty="0">
                          <a:latin typeface="League Gothic" pitchFamily="2" charset="0"/>
                        </a:rPr>
                        <a:t>.0231</a:t>
                      </a:r>
                    </a:p>
                  </a:txBody>
                  <a:tcPr/>
                </a:tc>
                <a:extLst>
                  <a:ext uri="{0D108BD9-81ED-4DB2-BD59-A6C34878D82A}">
                    <a16:rowId xmlns:a16="http://schemas.microsoft.com/office/drawing/2014/main" val="275764291"/>
                  </a:ext>
                </a:extLst>
              </a:tr>
            </a:tbl>
          </a:graphicData>
        </a:graphic>
      </p:graphicFrame>
      <p:pic>
        <p:nvPicPr>
          <p:cNvPr id="9" name="Content Placeholder 8">
            <a:extLst>
              <a:ext uri="{FF2B5EF4-FFF2-40B4-BE49-F238E27FC236}">
                <a16:creationId xmlns:a16="http://schemas.microsoft.com/office/drawing/2014/main" id="{ADD71CB5-F2C7-2044-8EE8-3D28CFBE8BA4}"/>
              </a:ext>
            </a:extLst>
          </p:cNvPr>
          <p:cNvPicPr>
            <a:picLocks noGrp="1" noChangeAspect="1"/>
          </p:cNvPicPr>
          <p:nvPr>
            <p:ph sz="half" idx="2"/>
          </p:nvPr>
        </p:nvPicPr>
        <p:blipFill>
          <a:blip r:embed="rId2"/>
          <a:stretch>
            <a:fillRect/>
          </a:stretch>
        </p:blipFill>
        <p:spPr>
          <a:xfrm>
            <a:off x="6172200" y="1995675"/>
            <a:ext cx="5181600" cy="4011238"/>
          </a:xfrm>
        </p:spPr>
      </p:pic>
    </p:spTree>
    <p:extLst>
      <p:ext uri="{BB962C8B-B14F-4D97-AF65-F5344CB8AC3E}">
        <p14:creationId xmlns:p14="http://schemas.microsoft.com/office/powerpoint/2010/main" val="36001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E154-3B50-874B-8C2F-8037D0EB24A1}"/>
              </a:ext>
            </a:extLst>
          </p:cNvPr>
          <p:cNvSpPr>
            <a:spLocks noGrp="1"/>
          </p:cNvSpPr>
          <p:nvPr>
            <p:ph type="title"/>
          </p:nvPr>
        </p:nvSpPr>
        <p:spPr/>
        <p:txBody>
          <a:bodyPr/>
          <a:lstStyle/>
          <a:p>
            <a:r>
              <a:rPr lang="en-US" dirty="0">
                <a:latin typeface="League Gothic" pitchFamily="2" charset="0"/>
              </a:rPr>
              <a:t>Model: Neural Network</a:t>
            </a:r>
          </a:p>
        </p:txBody>
      </p:sp>
      <p:sp>
        <p:nvSpPr>
          <p:cNvPr id="4" name="Content Placeholder 3">
            <a:extLst>
              <a:ext uri="{FF2B5EF4-FFF2-40B4-BE49-F238E27FC236}">
                <a16:creationId xmlns:a16="http://schemas.microsoft.com/office/drawing/2014/main" id="{43F24E73-D478-0E4F-9749-06E916A181DB}"/>
              </a:ext>
            </a:extLst>
          </p:cNvPr>
          <p:cNvSpPr>
            <a:spLocks noGrp="1"/>
          </p:cNvSpPr>
          <p:nvPr>
            <p:ph sz="half" idx="1"/>
          </p:nvPr>
        </p:nvSpPr>
        <p:spPr>
          <a:xfrm>
            <a:off x="838200" y="1825625"/>
            <a:ext cx="5181600" cy="1828800"/>
          </a:xfrm>
        </p:spPr>
        <p:txBody>
          <a:bodyPr>
            <a:normAutofit/>
          </a:bodyPr>
          <a:lstStyle/>
          <a:p>
            <a:r>
              <a:rPr lang="en-US" dirty="0">
                <a:latin typeface="League Gothic" pitchFamily="2" charset="0"/>
              </a:rPr>
              <a:t>Hidden Layers: 1</a:t>
            </a:r>
          </a:p>
          <a:p>
            <a:r>
              <a:rPr lang="en-US" dirty="0">
                <a:latin typeface="League Gothic" pitchFamily="2" charset="0"/>
              </a:rPr>
              <a:t>Neurons: 8</a:t>
            </a:r>
          </a:p>
          <a:p>
            <a:r>
              <a:rPr lang="en-US" dirty="0">
                <a:latin typeface="League Gothic" pitchFamily="2" charset="0"/>
              </a:rPr>
              <a:t>Repeated: 5</a:t>
            </a:r>
          </a:p>
        </p:txBody>
      </p:sp>
      <p:graphicFrame>
        <p:nvGraphicFramePr>
          <p:cNvPr id="8" name="Table 7">
            <a:extLst>
              <a:ext uri="{FF2B5EF4-FFF2-40B4-BE49-F238E27FC236}">
                <a16:creationId xmlns:a16="http://schemas.microsoft.com/office/drawing/2014/main" id="{1C1B9FBB-AD80-AA4C-8151-72E954C75635}"/>
              </a:ext>
            </a:extLst>
          </p:cNvPr>
          <p:cNvGraphicFramePr>
            <a:graphicFrameLocks noGrp="1"/>
          </p:cNvGraphicFramePr>
          <p:nvPr>
            <p:extLst>
              <p:ext uri="{D42A27DB-BD31-4B8C-83A1-F6EECF244321}">
                <p14:modId xmlns:p14="http://schemas.microsoft.com/office/powerpoint/2010/main" val="2571102909"/>
              </p:ext>
            </p:extLst>
          </p:nvPr>
        </p:nvGraphicFramePr>
        <p:xfrm>
          <a:off x="838200" y="4236244"/>
          <a:ext cx="5257800" cy="1828800"/>
        </p:xfrm>
        <a:graphic>
          <a:graphicData uri="http://schemas.openxmlformats.org/drawingml/2006/table">
            <a:tbl>
              <a:tblPr firstRow="1" firstCol="1" bandRow="1">
                <a:tableStyleId>{073A0DAA-6AF3-43AB-8588-CEC1D06C72B9}</a:tableStyleId>
              </a:tblPr>
              <a:tblGrid>
                <a:gridCol w="1314450">
                  <a:extLst>
                    <a:ext uri="{9D8B030D-6E8A-4147-A177-3AD203B41FA5}">
                      <a16:colId xmlns:a16="http://schemas.microsoft.com/office/drawing/2014/main" val="2953823014"/>
                    </a:ext>
                  </a:extLst>
                </a:gridCol>
                <a:gridCol w="1314450">
                  <a:extLst>
                    <a:ext uri="{9D8B030D-6E8A-4147-A177-3AD203B41FA5}">
                      <a16:colId xmlns:a16="http://schemas.microsoft.com/office/drawing/2014/main" val="3303272999"/>
                    </a:ext>
                  </a:extLst>
                </a:gridCol>
                <a:gridCol w="1314450">
                  <a:extLst>
                    <a:ext uri="{9D8B030D-6E8A-4147-A177-3AD203B41FA5}">
                      <a16:colId xmlns:a16="http://schemas.microsoft.com/office/drawing/2014/main" val="3318458483"/>
                    </a:ext>
                  </a:extLst>
                </a:gridCol>
                <a:gridCol w="1314450">
                  <a:extLst>
                    <a:ext uri="{9D8B030D-6E8A-4147-A177-3AD203B41FA5}">
                      <a16:colId xmlns:a16="http://schemas.microsoft.com/office/drawing/2014/main" val="2864082610"/>
                    </a:ext>
                  </a:extLst>
                </a:gridCol>
              </a:tblGrid>
              <a:tr h="370840">
                <a:tc>
                  <a:txBody>
                    <a:bodyPr/>
                    <a:lstStyle/>
                    <a:p>
                      <a:r>
                        <a:rPr lang="en-US" sz="2400" u="sng" dirty="0">
                          <a:latin typeface="League Gothic" pitchFamily="2" charset="0"/>
                        </a:rPr>
                        <a:t>Prediction </a:t>
                      </a:r>
                    </a:p>
                  </a:txBody>
                  <a:tcPr/>
                </a:tc>
                <a:tc>
                  <a:txBody>
                    <a:bodyPr/>
                    <a:lstStyle/>
                    <a:p>
                      <a:r>
                        <a:rPr lang="en-US" sz="2400" dirty="0">
                          <a:latin typeface="League Gothic" pitchFamily="2" charset="0"/>
                        </a:rPr>
                        <a:t>Good</a:t>
                      </a:r>
                    </a:p>
                  </a:txBody>
                  <a:tcPr/>
                </a:tc>
                <a:tc>
                  <a:txBody>
                    <a:bodyPr/>
                    <a:lstStyle/>
                    <a:p>
                      <a:r>
                        <a:rPr lang="en-US" sz="2400" dirty="0">
                          <a:latin typeface="League Gothic" pitchFamily="2" charset="0"/>
                        </a:rPr>
                        <a:t>Meh</a:t>
                      </a:r>
                    </a:p>
                  </a:txBody>
                  <a:tcPr/>
                </a:tc>
                <a:tc>
                  <a:txBody>
                    <a:bodyPr/>
                    <a:lstStyle/>
                    <a:p>
                      <a:r>
                        <a:rPr lang="en-US" sz="2400" dirty="0">
                          <a:latin typeface="League Gothic" pitchFamily="2" charset="0"/>
                        </a:rPr>
                        <a:t>Not Good</a:t>
                      </a:r>
                    </a:p>
                  </a:txBody>
                  <a:tcPr/>
                </a:tc>
                <a:extLst>
                  <a:ext uri="{0D108BD9-81ED-4DB2-BD59-A6C34878D82A}">
                    <a16:rowId xmlns:a16="http://schemas.microsoft.com/office/drawing/2014/main" val="1832892572"/>
                  </a:ext>
                </a:extLst>
              </a:tr>
              <a:tr h="370840">
                <a:tc>
                  <a:txBody>
                    <a:bodyPr/>
                    <a:lstStyle/>
                    <a:p>
                      <a:r>
                        <a:rPr lang="en-US" sz="2400" dirty="0">
                          <a:latin typeface="League Gothic" pitchFamily="2" charset="0"/>
                        </a:rPr>
                        <a:t>Good</a:t>
                      </a:r>
                    </a:p>
                  </a:txBody>
                  <a:tcPr/>
                </a:tc>
                <a:tc>
                  <a:txBody>
                    <a:bodyPr/>
                    <a:lstStyle/>
                    <a:p>
                      <a:r>
                        <a:rPr lang="en-US" sz="2400" dirty="0">
                          <a:latin typeface="League Gothic" pitchFamily="2" charset="0"/>
                        </a:rPr>
                        <a:t>354</a:t>
                      </a:r>
                    </a:p>
                  </a:txBody>
                  <a:tcPr/>
                </a:tc>
                <a:tc>
                  <a:txBody>
                    <a:bodyPr/>
                    <a:lstStyle/>
                    <a:p>
                      <a:r>
                        <a:rPr lang="en-US" sz="2400" dirty="0">
                          <a:latin typeface="League Gothic" pitchFamily="2" charset="0"/>
                        </a:rPr>
                        <a:t>205</a:t>
                      </a:r>
                    </a:p>
                  </a:txBody>
                  <a:tcPr/>
                </a:tc>
                <a:tc>
                  <a:txBody>
                    <a:bodyPr/>
                    <a:lstStyle/>
                    <a:p>
                      <a:r>
                        <a:rPr lang="en-US" sz="2400" dirty="0">
                          <a:latin typeface="League Gothic" pitchFamily="2" charset="0"/>
                        </a:rPr>
                        <a:t>93</a:t>
                      </a:r>
                    </a:p>
                  </a:txBody>
                  <a:tcPr/>
                </a:tc>
                <a:extLst>
                  <a:ext uri="{0D108BD9-81ED-4DB2-BD59-A6C34878D82A}">
                    <a16:rowId xmlns:a16="http://schemas.microsoft.com/office/drawing/2014/main" val="2703073292"/>
                  </a:ext>
                </a:extLst>
              </a:tr>
              <a:tr h="370840">
                <a:tc>
                  <a:txBody>
                    <a:bodyPr/>
                    <a:lstStyle/>
                    <a:p>
                      <a:r>
                        <a:rPr lang="en-US" sz="2400" dirty="0">
                          <a:latin typeface="League Gothic" pitchFamily="2" charset="0"/>
                        </a:rPr>
                        <a:t>Meh</a:t>
                      </a:r>
                    </a:p>
                  </a:txBody>
                  <a:tcPr/>
                </a:tc>
                <a:tc>
                  <a:txBody>
                    <a:bodyPr/>
                    <a:lstStyle/>
                    <a:p>
                      <a:r>
                        <a:rPr lang="en-US" sz="2400" dirty="0">
                          <a:latin typeface="League Gothic" pitchFamily="2" charset="0"/>
                        </a:rPr>
                        <a:t>109</a:t>
                      </a:r>
                    </a:p>
                  </a:txBody>
                  <a:tcPr/>
                </a:tc>
                <a:tc>
                  <a:txBody>
                    <a:bodyPr/>
                    <a:lstStyle/>
                    <a:p>
                      <a:r>
                        <a:rPr lang="en-US" sz="2400" dirty="0">
                          <a:latin typeface="League Gothic" pitchFamily="2" charset="0"/>
                        </a:rPr>
                        <a:t>72</a:t>
                      </a:r>
                    </a:p>
                  </a:txBody>
                  <a:tcPr/>
                </a:tc>
                <a:tc>
                  <a:txBody>
                    <a:bodyPr/>
                    <a:lstStyle/>
                    <a:p>
                      <a:r>
                        <a:rPr lang="en-US" sz="2400" dirty="0">
                          <a:latin typeface="League Gothic" pitchFamily="2" charset="0"/>
                        </a:rPr>
                        <a:t>28</a:t>
                      </a:r>
                    </a:p>
                  </a:txBody>
                  <a:tcPr/>
                </a:tc>
                <a:extLst>
                  <a:ext uri="{0D108BD9-81ED-4DB2-BD59-A6C34878D82A}">
                    <a16:rowId xmlns:a16="http://schemas.microsoft.com/office/drawing/2014/main" val="1580400289"/>
                  </a:ext>
                </a:extLst>
              </a:tr>
              <a:tr h="370840">
                <a:tc>
                  <a:txBody>
                    <a:bodyPr/>
                    <a:lstStyle/>
                    <a:p>
                      <a:r>
                        <a:rPr lang="en-US" sz="2400" dirty="0">
                          <a:latin typeface="League Gothic" pitchFamily="2" charset="0"/>
                        </a:rPr>
                        <a:t>Not Good</a:t>
                      </a:r>
                    </a:p>
                  </a:txBody>
                  <a:tcPr/>
                </a:tc>
                <a:tc>
                  <a:txBody>
                    <a:bodyPr/>
                    <a:lstStyle/>
                    <a:p>
                      <a:r>
                        <a:rPr lang="en-US" sz="2400" dirty="0">
                          <a:latin typeface="League Gothic" pitchFamily="2" charset="0"/>
                        </a:rPr>
                        <a:t>22</a:t>
                      </a:r>
                    </a:p>
                  </a:txBody>
                  <a:tcPr/>
                </a:tc>
                <a:tc>
                  <a:txBody>
                    <a:bodyPr/>
                    <a:lstStyle/>
                    <a:p>
                      <a:r>
                        <a:rPr lang="en-US" sz="2400" dirty="0">
                          <a:latin typeface="League Gothic" pitchFamily="2" charset="0"/>
                        </a:rPr>
                        <a:t>14</a:t>
                      </a:r>
                    </a:p>
                  </a:txBody>
                  <a:tcPr/>
                </a:tc>
                <a:tc>
                  <a:txBody>
                    <a:bodyPr/>
                    <a:lstStyle/>
                    <a:p>
                      <a:r>
                        <a:rPr lang="en-US" sz="2400" dirty="0">
                          <a:latin typeface="League Gothic" pitchFamily="2" charset="0"/>
                        </a:rPr>
                        <a:t>9</a:t>
                      </a:r>
                    </a:p>
                  </a:txBody>
                  <a:tcPr/>
                </a:tc>
                <a:extLst>
                  <a:ext uri="{0D108BD9-81ED-4DB2-BD59-A6C34878D82A}">
                    <a16:rowId xmlns:a16="http://schemas.microsoft.com/office/drawing/2014/main" val="1894519023"/>
                  </a:ext>
                </a:extLst>
              </a:tr>
            </a:tbl>
          </a:graphicData>
        </a:graphic>
      </p:graphicFrame>
      <p:pic>
        <p:nvPicPr>
          <p:cNvPr id="14" name="Content Placeholder 13">
            <a:extLst>
              <a:ext uri="{FF2B5EF4-FFF2-40B4-BE49-F238E27FC236}">
                <a16:creationId xmlns:a16="http://schemas.microsoft.com/office/drawing/2014/main" id="{FABF1C1C-E745-8B42-A3F6-5712BB15D047}"/>
              </a:ext>
            </a:extLst>
          </p:cNvPr>
          <p:cNvPicPr>
            <a:picLocks noGrp="1" noChangeAspect="1"/>
          </p:cNvPicPr>
          <p:nvPr>
            <p:ph sz="half" idx="2"/>
          </p:nvPr>
        </p:nvPicPr>
        <p:blipFill>
          <a:blip r:embed="rId3"/>
          <a:stretch>
            <a:fillRect/>
          </a:stretch>
        </p:blipFill>
        <p:spPr>
          <a:xfrm>
            <a:off x="6699250" y="1937544"/>
            <a:ext cx="4127500" cy="4127500"/>
          </a:xfrm>
        </p:spPr>
      </p:pic>
    </p:spTree>
    <p:extLst>
      <p:ext uri="{BB962C8B-B14F-4D97-AF65-F5344CB8AC3E}">
        <p14:creationId xmlns:p14="http://schemas.microsoft.com/office/powerpoint/2010/main" val="294563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154CF-C8A6-2E4F-B296-481D4B3D0A11}"/>
              </a:ext>
            </a:extLst>
          </p:cNvPr>
          <p:cNvSpPr>
            <a:spLocks noGrp="1"/>
          </p:cNvSpPr>
          <p:nvPr>
            <p:ph type="title"/>
          </p:nvPr>
        </p:nvSpPr>
        <p:spPr/>
        <p:txBody>
          <a:bodyPr/>
          <a:lstStyle/>
          <a:p>
            <a:r>
              <a:rPr lang="en-US" dirty="0">
                <a:latin typeface="League Gothic" pitchFamily="2" charset="0"/>
              </a:rPr>
              <a:t>Comparison</a:t>
            </a:r>
          </a:p>
        </p:txBody>
      </p:sp>
      <p:graphicFrame>
        <p:nvGraphicFramePr>
          <p:cNvPr id="7" name="Content Placeholder 6">
            <a:extLst>
              <a:ext uri="{FF2B5EF4-FFF2-40B4-BE49-F238E27FC236}">
                <a16:creationId xmlns:a16="http://schemas.microsoft.com/office/drawing/2014/main" id="{A11E9829-C661-7B48-A531-304C3DA5C02F}"/>
              </a:ext>
            </a:extLst>
          </p:cNvPr>
          <p:cNvGraphicFramePr>
            <a:graphicFrameLocks noGrp="1"/>
          </p:cNvGraphicFramePr>
          <p:nvPr>
            <p:ph idx="1"/>
            <p:extLst>
              <p:ext uri="{D42A27DB-BD31-4B8C-83A1-F6EECF244321}">
                <p14:modId xmlns:p14="http://schemas.microsoft.com/office/powerpoint/2010/main" val="3339915044"/>
              </p:ext>
            </p:extLst>
          </p:nvPr>
        </p:nvGraphicFramePr>
        <p:xfrm>
          <a:off x="2292261" y="1825624"/>
          <a:ext cx="8054238" cy="4667252"/>
        </p:xfrm>
        <a:graphic>
          <a:graphicData uri="http://schemas.openxmlformats.org/drawingml/2006/table">
            <a:tbl>
              <a:tblPr firstRow="1" bandRow="1">
                <a:tableStyleId>{073A0DAA-6AF3-43AB-8588-CEC1D06C72B9}</a:tableStyleId>
              </a:tblPr>
              <a:tblGrid>
                <a:gridCol w="2684746">
                  <a:extLst>
                    <a:ext uri="{9D8B030D-6E8A-4147-A177-3AD203B41FA5}">
                      <a16:colId xmlns:a16="http://schemas.microsoft.com/office/drawing/2014/main" val="2542032980"/>
                    </a:ext>
                  </a:extLst>
                </a:gridCol>
                <a:gridCol w="2684746">
                  <a:extLst>
                    <a:ext uri="{9D8B030D-6E8A-4147-A177-3AD203B41FA5}">
                      <a16:colId xmlns:a16="http://schemas.microsoft.com/office/drawing/2014/main" val="3851865073"/>
                    </a:ext>
                  </a:extLst>
                </a:gridCol>
                <a:gridCol w="2684746">
                  <a:extLst>
                    <a:ext uri="{9D8B030D-6E8A-4147-A177-3AD203B41FA5}">
                      <a16:colId xmlns:a16="http://schemas.microsoft.com/office/drawing/2014/main" val="792852519"/>
                    </a:ext>
                  </a:extLst>
                </a:gridCol>
              </a:tblGrid>
              <a:tr h="1166813">
                <a:tc>
                  <a:txBody>
                    <a:bodyPr/>
                    <a:lstStyle/>
                    <a:p>
                      <a:pPr algn="ctr"/>
                      <a:r>
                        <a:rPr lang="en-US" sz="2400" dirty="0">
                          <a:latin typeface="League Gothic" pitchFamily="2" charset="0"/>
                        </a:rPr>
                        <a:t>Model Name</a:t>
                      </a:r>
                    </a:p>
                  </a:txBody>
                  <a:tcPr anchor="ctr"/>
                </a:tc>
                <a:tc>
                  <a:txBody>
                    <a:bodyPr/>
                    <a:lstStyle/>
                    <a:p>
                      <a:pPr algn="ctr"/>
                      <a:r>
                        <a:rPr lang="en-US" sz="2400" dirty="0">
                          <a:latin typeface="League Gothic" pitchFamily="2" charset="0"/>
                        </a:rPr>
                        <a:t>Validation Technique</a:t>
                      </a:r>
                    </a:p>
                  </a:txBody>
                  <a:tcPr anchor="ctr"/>
                </a:tc>
                <a:tc>
                  <a:txBody>
                    <a:bodyPr/>
                    <a:lstStyle/>
                    <a:p>
                      <a:pPr algn="ctr"/>
                      <a:r>
                        <a:rPr lang="en-US" sz="2400" dirty="0">
                          <a:latin typeface="League Gothic" pitchFamily="2" charset="0"/>
                        </a:rPr>
                        <a:t>Test Accuracy</a:t>
                      </a:r>
                    </a:p>
                  </a:txBody>
                  <a:tcPr anchor="ctr"/>
                </a:tc>
                <a:extLst>
                  <a:ext uri="{0D108BD9-81ED-4DB2-BD59-A6C34878D82A}">
                    <a16:rowId xmlns:a16="http://schemas.microsoft.com/office/drawing/2014/main" val="467562258"/>
                  </a:ext>
                </a:extLst>
              </a:tr>
              <a:tr h="1166813">
                <a:tc>
                  <a:txBody>
                    <a:bodyPr/>
                    <a:lstStyle/>
                    <a:p>
                      <a:pPr algn="ctr"/>
                      <a:r>
                        <a:rPr lang="en-US" sz="2400" dirty="0">
                          <a:latin typeface="League Gothic" pitchFamily="2" charset="0"/>
                        </a:rPr>
                        <a:t>K-Nearest Neighborhood</a:t>
                      </a:r>
                    </a:p>
                  </a:txBody>
                  <a:tcPr anchor="ctr"/>
                </a:tc>
                <a:tc>
                  <a:txBody>
                    <a:bodyPr/>
                    <a:lstStyle/>
                    <a:p>
                      <a:pPr algn="ctr"/>
                      <a:r>
                        <a:rPr lang="en-US" sz="2400" dirty="0">
                          <a:latin typeface="League Gothic" pitchFamily="2" charset="0"/>
                        </a:rPr>
                        <a:t>10-Fold Cross Validation</a:t>
                      </a:r>
                    </a:p>
                  </a:txBody>
                  <a:tcPr anchor="ctr"/>
                </a:tc>
                <a:tc>
                  <a:txBody>
                    <a:bodyPr/>
                    <a:lstStyle/>
                    <a:p>
                      <a:pPr algn="ctr"/>
                      <a:r>
                        <a:rPr lang="en-US" sz="2400" dirty="0">
                          <a:latin typeface="League Gothic" pitchFamily="2" charset="0"/>
                        </a:rPr>
                        <a:t>0.5386</a:t>
                      </a:r>
                    </a:p>
                  </a:txBody>
                  <a:tcPr anchor="ctr"/>
                </a:tc>
                <a:extLst>
                  <a:ext uri="{0D108BD9-81ED-4DB2-BD59-A6C34878D82A}">
                    <a16:rowId xmlns:a16="http://schemas.microsoft.com/office/drawing/2014/main" val="2838861988"/>
                  </a:ext>
                </a:extLst>
              </a:tr>
              <a:tr h="1166813">
                <a:tc>
                  <a:txBody>
                    <a:bodyPr/>
                    <a:lstStyle/>
                    <a:p>
                      <a:pPr algn="ctr"/>
                      <a:r>
                        <a:rPr lang="en-US" sz="2400" dirty="0">
                          <a:latin typeface="League Gothic" pitchFamily="2" charset="0"/>
                        </a:rPr>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League Gothic" pitchFamily="2" charset="0"/>
                        </a:rPr>
                        <a:t>10-Fold Cross Validation</a:t>
                      </a:r>
                    </a:p>
                  </a:txBody>
                  <a:tcPr anchor="ctr"/>
                </a:tc>
                <a:tc>
                  <a:txBody>
                    <a:bodyPr/>
                    <a:lstStyle/>
                    <a:p>
                      <a:pPr algn="ctr"/>
                      <a:r>
                        <a:rPr lang="en-US" sz="2400" dirty="0">
                          <a:latin typeface="League Gothic" pitchFamily="2" charset="0"/>
                        </a:rPr>
                        <a:t>0.5298</a:t>
                      </a:r>
                    </a:p>
                  </a:txBody>
                  <a:tcPr anchor="ctr"/>
                </a:tc>
                <a:extLst>
                  <a:ext uri="{0D108BD9-81ED-4DB2-BD59-A6C34878D82A}">
                    <a16:rowId xmlns:a16="http://schemas.microsoft.com/office/drawing/2014/main" val="3779672387"/>
                  </a:ext>
                </a:extLst>
              </a:tr>
              <a:tr h="1166813">
                <a:tc>
                  <a:txBody>
                    <a:bodyPr/>
                    <a:lstStyle/>
                    <a:p>
                      <a:pPr algn="ctr"/>
                      <a:r>
                        <a:rPr lang="en-US" sz="2400" dirty="0">
                          <a:latin typeface="League Gothic" pitchFamily="2" charset="0"/>
                        </a:rPr>
                        <a:t>Neural Network</a:t>
                      </a:r>
                    </a:p>
                  </a:txBody>
                  <a:tcPr anchor="ctr"/>
                </a:tc>
                <a:tc>
                  <a:txBody>
                    <a:bodyPr/>
                    <a:lstStyle/>
                    <a:p>
                      <a:pPr algn="ctr"/>
                      <a:r>
                        <a:rPr lang="en-US" sz="2400" dirty="0">
                          <a:latin typeface="League Gothic" pitchFamily="2" charset="0"/>
                        </a:rPr>
                        <a:t>Confusion Matrix</a:t>
                      </a:r>
                    </a:p>
                  </a:txBody>
                  <a:tcPr anchor="ctr"/>
                </a:tc>
                <a:tc>
                  <a:txBody>
                    <a:bodyPr/>
                    <a:lstStyle/>
                    <a:p>
                      <a:pPr algn="ctr"/>
                      <a:r>
                        <a:rPr lang="en-US" sz="2400" dirty="0">
                          <a:latin typeface="League Gothic" pitchFamily="2" charset="0"/>
                        </a:rPr>
                        <a:t>0.4801</a:t>
                      </a:r>
                    </a:p>
                  </a:txBody>
                  <a:tcPr anchor="ctr"/>
                </a:tc>
                <a:extLst>
                  <a:ext uri="{0D108BD9-81ED-4DB2-BD59-A6C34878D82A}">
                    <a16:rowId xmlns:a16="http://schemas.microsoft.com/office/drawing/2014/main" val="4210144474"/>
                  </a:ext>
                </a:extLst>
              </a:tr>
            </a:tbl>
          </a:graphicData>
        </a:graphic>
      </p:graphicFrame>
    </p:spTree>
    <p:extLst>
      <p:ext uri="{BB962C8B-B14F-4D97-AF65-F5344CB8AC3E}">
        <p14:creationId xmlns:p14="http://schemas.microsoft.com/office/powerpoint/2010/main" val="301510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FEF8-5E64-C240-BBB9-2B74158F5B3B}"/>
              </a:ext>
            </a:extLst>
          </p:cNvPr>
          <p:cNvSpPr>
            <a:spLocks noGrp="1"/>
          </p:cNvSpPr>
          <p:nvPr>
            <p:ph type="title"/>
          </p:nvPr>
        </p:nvSpPr>
        <p:spPr/>
        <p:txBody>
          <a:bodyPr/>
          <a:lstStyle/>
          <a:p>
            <a:r>
              <a:rPr lang="en-US" dirty="0">
                <a:latin typeface="League Gothic" pitchFamily="2" charset="0"/>
              </a:rPr>
              <a:t>What would I do different?</a:t>
            </a:r>
          </a:p>
        </p:txBody>
      </p:sp>
      <p:sp>
        <p:nvSpPr>
          <p:cNvPr id="3" name="Content Placeholder 2">
            <a:extLst>
              <a:ext uri="{FF2B5EF4-FFF2-40B4-BE49-F238E27FC236}">
                <a16:creationId xmlns:a16="http://schemas.microsoft.com/office/drawing/2014/main" id="{92DA2504-BBDB-D548-A531-43AA0023EA20}"/>
              </a:ext>
            </a:extLst>
          </p:cNvPr>
          <p:cNvSpPr>
            <a:spLocks noGrp="1"/>
          </p:cNvSpPr>
          <p:nvPr>
            <p:ph idx="1"/>
          </p:nvPr>
        </p:nvSpPr>
        <p:spPr/>
        <p:txBody>
          <a:bodyPr/>
          <a:lstStyle/>
          <a:p>
            <a:r>
              <a:rPr lang="en-US" sz="4000" dirty="0">
                <a:latin typeface="League Gothic" pitchFamily="2" charset="0"/>
              </a:rPr>
              <a:t>Spend more time training different neural network models.</a:t>
            </a:r>
          </a:p>
          <a:p>
            <a:r>
              <a:rPr lang="en-US" sz="4000" dirty="0">
                <a:latin typeface="League Gothic" pitchFamily="2" charset="0"/>
              </a:rPr>
              <a:t>Try to format the data into a binary classification or continuous regression.</a:t>
            </a:r>
          </a:p>
          <a:p>
            <a:r>
              <a:rPr lang="en-US" sz="4000" dirty="0">
                <a:latin typeface="League Gothic" pitchFamily="2" charset="0"/>
              </a:rPr>
              <a:t>Most importantly find different data like from the Spotify audio analysis endpoint.</a:t>
            </a:r>
          </a:p>
          <a:p>
            <a:endParaRPr lang="en-US" dirty="0">
              <a:latin typeface="League Gothic" pitchFamily="2" charset="0"/>
            </a:endParaRPr>
          </a:p>
          <a:p>
            <a:endParaRPr lang="en-US" dirty="0">
              <a:latin typeface="League Gothic" pitchFamily="2" charset="0"/>
            </a:endParaRPr>
          </a:p>
          <a:p>
            <a:endParaRPr lang="en-US" dirty="0">
              <a:latin typeface="League Gothic" pitchFamily="2" charset="0"/>
            </a:endParaRPr>
          </a:p>
        </p:txBody>
      </p:sp>
    </p:spTree>
    <p:extLst>
      <p:ext uri="{BB962C8B-B14F-4D97-AF65-F5344CB8AC3E}">
        <p14:creationId xmlns:p14="http://schemas.microsoft.com/office/powerpoint/2010/main" val="91325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789C-6A04-1046-88C4-709A6428E122}"/>
              </a:ext>
            </a:extLst>
          </p:cNvPr>
          <p:cNvSpPr>
            <a:spLocks noGrp="1"/>
          </p:cNvSpPr>
          <p:nvPr>
            <p:ph type="title"/>
          </p:nvPr>
        </p:nvSpPr>
        <p:spPr>
          <a:xfrm>
            <a:off x="838200" y="365125"/>
            <a:ext cx="10515600" cy="6173461"/>
          </a:xfrm>
        </p:spPr>
        <p:txBody>
          <a:bodyPr/>
          <a:lstStyle/>
          <a:p>
            <a:r>
              <a:rPr lang="en-US" sz="11500" dirty="0">
                <a:latin typeface="League Gothic" pitchFamily="2" charset="0"/>
              </a:rPr>
              <a:t>Thank you</a:t>
            </a:r>
            <a:br>
              <a:rPr lang="en-US" sz="11500" dirty="0">
                <a:latin typeface="League Gothic" pitchFamily="2" charset="0"/>
              </a:rPr>
            </a:br>
            <a:r>
              <a:rPr lang="en-US" sz="8000" dirty="0">
                <a:latin typeface="League Gothic" pitchFamily="2" charset="0"/>
              </a:rPr>
              <a:t>Questions?</a:t>
            </a:r>
            <a:br>
              <a:rPr lang="en-US" dirty="0"/>
            </a:br>
            <a:endParaRPr lang="en-US" dirty="0"/>
          </a:p>
        </p:txBody>
      </p:sp>
    </p:spTree>
    <p:extLst>
      <p:ext uri="{BB962C8B-B14F-4D97-AF65-F5344CB8AC3E}">
        <p14:creationId xmlns:p14="http://schemas.microsoft.com/office/powerpoint/2010/main" val="131273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6934-A217-2E4A-A2BB-C02189C6430D}"/>
              </a:ext>
            </a:extLst>
          </p:cNvPr>
          <p:cNvSpPr>
            <a:spLocks noGrp="1"/>
          </p:cNvSpPr>
          <p:nvPr>
            <p:ph type="title"/>
          </p:nvPr>
        </p:nvSpPr>
        <p:spPr/>
        <p:txBody>
          <a:bodyPr/>
          <a:lstStyle/>
          <a:p>
            <a:r>
              <a:rPr lang="en-US" dirty="0">
                <a:latin typeface="League Gothic" pitchFamily="2" charset="0"/>
              </a:rPr>
              <a:t>Background on the Needle Drop</a:t>
            </a:r>
          </a:p>
        </p:txBody>
      </p:sp>
      <p:sp>
        <p:nvSpPr>
          <p:cNvPr id="3" name="Content Placeholder 2">
            <a:extLst>
              <a:ext uri="{FF2B5EF4-FFF2-40B4-BE49-F238E27FC236}">
                <a16:creationId xmlns:a16="http://schemas.microsoft.com/office/drawing/2014/main" id="{0321779B-4327-4742-AEEE-BB228BFC0E44}"/>
              </a:ext>
            </a:extLst>
          </p:cNvPr>
          <p:cNvSpPr>
            <a:spLocks noGrp="1"/>
          </p:cNvSpPr>
          <p:nvPr>
            <p:ph idx="1"/>
          </p:nvPr>
        </p:nvSpPr>
        <p:spPr>
          <a:xfrm>
            <a:off x="838200" y="1825625"/>
            <a:ext cx="7541712" cy="4351338"/>
          </a:xfrm>
        </p:spPr>
        <p:txBody>
          <a:bodyPr>
            <a:normAutofit lnSpcReduction="10000"/>
          </a:bodyPr>
          <a:lstStyle/>
          <a:p>
            <a:r>
              <a:rPr lang="en-US" sz="3200" dirty="0">
                <a:latin typeface="League Gothic" pitchFamily="2" charset="0"/>
              </a:rPr>
              <a:t>MC Anthony </a:t>
            </a:r>
            <a:r>
              <a:rPr lang="en-US" sz="3200" dirty="0" err="1">
                <a:latin typeface="League Gothic" pitchFamily="2" charset="0"/>
              </a:rPr>
              <a:t>Fantano</a:t>
            </a:r>
            <a:r>
              <a:rPr lang="en-US" sz="3200" dirty="0">
                <a:latin typeface="League Gothic" pitchFamily="2" charset="0"/>
              </a:rPr>
              <a:t> a YouTuber with over 5 million subscribers and 1.23 billion views across 3 YouTube Channels.</a:t>
            </a:r>
          </a:p>
          <a:p>
            <a:r>
              <a:rPr lang="en-US" sz="3200" dirty="0">
                <a:latin typeface="League Gothic" pitchFamily="2" charset="0"/>
              </a:rPr>
              <a:t>He is famous for his album reviews that always garner controversy.</a:t>
            </a:r>
          </a:p>
          <a:p>
            <a:r>
              <a:rPr lang="en-US" sz="3200" dirty="0">
                <a:latin typeface="League Gothic" pitchFamily="2" charset="0"/>
              </a:rPr>
              <a:t>He also has a series that looks at the new popular musical releases of the week on his series the “Weekly Track Roundup” where he rates singles in 3 categories Good, Meh, Not Good.</a:t>
            </a:r>
          </a:p>
          <a:p>
            <a:r>
              <a:rPr lang="en-US" sz="3200" dirty="0">
                <a:latin typeface="League Gothic" pitchFamily="2" charset="0"/>
              </a:rPr>
              <a:t>It is important to note that I don’t think his analysis means anything and I disagree with him all the time. </a:t>
            </a:r>
          </a:p>
        </p:txBody>
      </p:sp>
      <p:pic>
        <p:nvPicPr>
          <p:cNvPr id="5" name="Picture 4">
            <a:extLst>
              <a:ext uri="{FF2B5EF4-FFF2-40B4-BE49-F238E27FC236}">
                <a16:creationId xmlns:a16="http://schemas.microsoft.com/office/drawing/2014/main" id="{0004D6FA-CD4C-434E-8A15-1FE964CB1F49}"/>
              </a:ext>
            </a:extLst>
          </p:cNvPr>
          <p:cNvPicPr>
            <a:picLocks noChangeAspect="1"/>
          </p:cNvPicPr>
          <p:nvPr/>
        </p:nvPicPr>
        <p:blipFill>
          <a:blip r:embed="rId2"/>
          <a:stretch>
            <a:fillRect/>
          </a:stretch>
        </p:blipFill>
        <p:spPr>
          <a:xfrm>
            <a:off x="8141918" y="2590120"/>
            <a:ext cx="3812088" cy="1677759"/>
          </a:xfrm>
          <a:prstGeom prst="rect">
            <a:avLst/>
          </a:prstGeom>
        </p:spPr>
      </p:pic>
    </p:spTree>
    <p:extLst>
      <p:ext uri="{BB962C8B-B14F-4D97-AF65-F5344CB8AC3E}">
        <p14:creationId xmlns:p14="http://schemas.microsoft.com/office/powerpoint/2010/main" val="230959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9198-3CE3-3E41-8000-0A84113B5A25}"/>
              </a:ext>
            </a:extLst>
          </p:cNvPr>
          <p:cNvSpPr>
            <a:spLocks noGrp="1"/>
          </p:cNvSpPr>
          <p:nvPr>
            <p:ph type="title"/>
          </p:nvPr>
        </p:nvSpPr>
        <p:spPr/>
        <p:txBody>
          <a:bodyPr/>
          <a:lstStyle/>
          <a:p>
            <a:r>
              <a:rPr lang="en-US" dirty="0">
                <a:latin typeface="League Gothic" pitchFamily="2" charset="0"/>
              </a:rPr>
              <a:t>Objective</a:t>
            </a:r>
          </a:p>
        </p:txBody>
      </p:sp>
      <p:sp>
        <p:nvSpPr>
          <p:cNvPr id="3" name="Content Placeholder 2">
            <a:extLst>
              <a:ext uri="{FF2B5EF4-FFF2-40B4-BE49-F238E27FC236}">
                <a16:creationId xmlns:a16="http://schemas.microsoft.com/office/drawing/2014/main" id="{3A5FE989-D46A-5047-BB7A-FE02CCCB5733}"/>
              </a:ext>
            </a:extLst>
          </p:cNvPr>
          <p:cNvSpPr>
            <a:spLocks noGrp="1"/>
          </p:cNvSpPr>
          <p:nvPr>
            <p:ph idx="1"/>
          </p:nvPr>
        </p:nvSpPr>
        <p:spPr/>
        <p:txBody>
          <a:bodyPr>
            <a:normAutofit/>
          </a:bodyPr>
          <a:lstStyle/>
          <a:p>
            <a:pPr marL="0" indent="0">
              <a:buNone/>
            </a:pPr>
            <a:r>
              <a:rPr lang="en-US" sz="3600" dirty="0">
                <a:latin typeface="League Gothic" pitchFamily="2" charset="0"/>
              </a:rPr>
              <a:t>Compare different Machine Learning Techniques and Algorithms (Neural Networks, K-Nearest Neighborhood, Random Forest) using 13 numeric predictors to classify a single song as Good, Meh, or Not Good based on The Needle Drops previous ratings. </a:t>
            </a:r>
          </a:p>
        </p:txBody>
      </p:sp>
    </p:spTree>
    <p:extLst>
      <p:ext uri="{BB962C8B-B14F-4D97-AF65-F5344CB8AC3E}">
        <p14:creationId xmlns:p14="http://schemas.microsoft.com/office/powerpoint/2010/main" val="204887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BFC1-82BB-E04E-848A-178E7D167A81}"/>
              </a:ext>
            </a:extLst>
          </p:cNvPr>
          <p:cNvSpPr>
            <a:spLocks noGrp="1"/>
          </p:cNvSpPr>
          <p:nvPr>
            <p:ph type="title"/>
          </p:nvPr>
        </p:nvSpPr>
        <p:spPr/>
        <p:txBody>
          <a:bodyPr/>
          <a:lstStyle/>
          <a:p>
            <a:r>
              <a:rPr lang="en-US" dirty="0">
                <a:latin typeface="League Gothic" pitchFamily="2" charset="0"/>
              </a:rPr>
              <a:t>Data Collection</a:t>
            </a:r>
          </a:p>
        </p:txBody>
      </p:sp>
      <p:sp>
        <p:nvSpPr>
          <p:cNvPr id="3" name="Content Placeholder 2">
            <a:extLst>
              <a:ext uri="{FF2B5EF4-FFF2-40B4-BE49-F238E27FC236}">
                <a16:creationId xmlns:a16="http://schemas.microsoft.com/office/drawing/2014/main" id="{25C2720A-00F5-E542-A4C8-C3D5202E5768}"/>
              </a:ext>
            </a:extLst>
          </p:cNvPr>
          <p:cNvSpPr>
            <a:spLocks noGrp="1"/>
          </p:cNvSpPr>
          <p:nvPr>
            <p:ph idx="1"/>
          </p:nvPr>
        </p:nvSpPr>
        <p:spPr>
          <a:xfrm>
            <a:off x="838200" y="1690688"/>
            <a:ext cx="5257800" cy="4486275"/>
          </a:xfrm>
        </p:spPr>
        <p:txBody>
          <a:bodyPr>
            <a:normAutofit/>
          </a:bodyPr>
          <a:lstStyle/>
          <a:p>
            <a:r>
              <a:rPr lang="en-US" dirty="0">
                <a:latin typeface="League Gothic" pitchFamily="2" charset="0"/>
              </a:rPr>
              <a:t>Data was acquired using two sources</a:t>
            </a:r>
          </a:p>
          <a:p>
            <a:pPr lvl="1"/>
            <a:r>
              <a:rPr lang="en-US" dirty="0">
                <a:latin typeface="League Gothic" pitchFamily="2" charset="0"/>
              </a:rPr>
              <a:t>YouTube</a:t>
            </a:r>
          </a:p>
          <a:p>
            <a:pPr lvl="2"/>
            <a:r>
              <a:rPr lang="en-US" dirty="0">
                <a:latin typeface="League Gothic" pitchFamily="2" charset="0"/>
                <a:hlinkClick r:id="rId2"/>
              </a:rPr>
              <a:t>https://www.googleapis.com/youtube/v3/playlists</a:t>
            </a:r>
            <a:endParaRPr lang="en-US" dirty="0">
              <a:latin typeface="League Gothic" pitchFamily="2" charset="0"/>
            </a:endParaRPr>
          </a:p>
          <a:p>
            <a:pPr lvl="2"/>
            <a:r>
              <a:rPr lang="en-US" dirty="0">
                <a:latin typeface="League Gothic" pitchFamily="2" charset="0"/>
              </a:rPr>
              <a:t>https://</a:t>
            </a:r>
            <a:r>
              <a:rPr lang="en-US" dirty="0" err="1">
                <a:latin typeface="League Gothic" pitchFamily="2" charset="0"/>
              </a:rPr>
              <a:t>www.googleapis.com</a:t>
            </a:r>
            <a:r>
              <a:rPr lang="en-US" dirty="0">
                <a:latin typeface="League Gothic" pitchFamily="2" charset="0"/>
              </a:rPr>
              <a:t>/</a:t>
            </a:r>
            <a:r>
              <a:rPr lang="en-US" dirty="0" err="1">
                <a:latin typeface="League Gothic" pitchFamily="2" charset="0"/>
              </a:rPr>
              <a:t>youtube</a:t>
            </a:r>
            <a:r>
              <a:rPr lang="en-US" dirty="0">
                <a:latin typeface="League Gothic" pitchFamily="2" charset="0"/>
              </a:rPr>
              <a:t>/v3/</a:t>
            </a:r>
            <a:r>
              <a:rPr lang="en-US" dirty="0" err="1">
                <a:latin typeface="League Gothic" pitchFamily="2" charset="0"/>
              </a:rPr>
              <a:t>playlistItems</a:t>
            </a:r>
            <a:endParaRPr lang="en-US" dirty="0">
              <a:latin typeface="League Gothic" pitchFamily="2" charset="0"/>
            </a:endParaRPr>
          </a:p>
          <a:p>
            <a:pPr lvl="1"/>
            <a:r>
              <a:rPr lang="en-US" dirty="0">
                <a:latin typeface="League Gothic" pitchFamily="2" charset="0"/>
              </a:rPr>
              <a:t>Spotify</a:t>
            </a:r>
          </a:p>
          <a:p>
            <a:pPr lvl="2"/>
            <a:r>
              <a:rPr lang="en-US" b="0" i="0" u="none" dirty="0">
                <a:latin typeface="League Gothic" pitchFamily="2" charset="0"/>
              </a:rPr>
              <a:t>https://</a:t>
            </a:r>
            <a:r>
              <a:rPr lang="en-US" b="0" i="0" u="none" dirty="0" err="1">
                <a:latin typeface="League Gothic" pitchFamily="2" charset="0"/>
              </a:rPr>
              <a:t>api.spotify.com</a:t>
            </a:r>
            <a:r>
              <a:rPr lang="en-US" b="0" i="0" u="none" dirty="0">
                <a:latin typeface="League Gothic" pitchFamily="2" charset="0"/>
              </a:rPr>
              <a:t>/v1/search</a:t>
            </a:r>
            <a:endParaRPr lang="en-US" dirty="0">
              <a:latin typeface="League Gothic" pitchFamily="2" charset="0"/>
            </a:endParaRPr>
          </a:p>
          <a:p>
            <a:pPr lvl="2"/>
            <a:r>
              <a:rPr lang="en-US" dirty="0">
                <a:latin typeface="League Gothic" pitchFamily="2" charset="0"/>
              </a:rPr>
              <a:t>https://</a:t>
            </a:r>
            <a:r>
              <a:rPr lang="en-US" dirty="0" err="1">
                <a:latin typeface="League Gothic" pitchFamily="2" charset="0"/>
              </a:rPr>
              <a:t>api.spotify.com</a:t>
            </a:r>
            <a:r>
              <a:rPr lang="en-US" dirty="0">
                <a:latin typeface="League Gothic" pitchFamily="2" charset="0"/>
              </a:rPr>
              <a:t>/v1/audio-features</a:t>
            </a:r>
          </a:p>
          <a:p>
            <a:r>
              <a:rPr lang="en-US" dirty="0">
                <a:latin typeface="League Gothic" pitchFamily="2" charset="0"/>
              </a:rPr>
              <a:t>There were search failures which I logged and manually search using the Spotify Console</a:t>
            </a:r>
          </a:p>
          <a:p>
            <a:pPr lvl="1"/>
            <a:r>
              <a:rPr lang="en-US" dirty="0">
                <a:latin typeface="League Gothic" pitchFamily="2" charset="0"/>
              </a:rPr>
              <a:t> https://</a:t>
            </a:r>
            <a:r>
              <a:rPr lang="en-US" dirty="0" err="1">
                <a:latin typeface="League Gothic" pitchFamily="2" charset="0"/>
              </a:rPr>
              <a:t>developer.spotify.com</a:t>
            </a:r>
            <a:r>
              <a:rPr lang="en-US" dirty="0">
                <a:latin typeface="League Gothic" pitchFamily="2" charset="0"/>
              </a:rPr>
              <a:t>/console/</a:t>
            </a:r>
          </a:p>
          <a:p>
            <a:endParaRPr lang="en-US" dirty="0"/>
          </a:p>
        </p:txBody>
      </p:sp>
      <p:graphicFrame>
        <p:nvGraphicFramePr>
          <p:cNvPr id="6" name="Diagram 5">
            <a:extLst>
              <a:ext uri="{FF2B5EF4-FFF2-40B4-BE49-F238E27FC236}">
                <a16:creationId xmlns:a16="http://schemas.microsoft.com/office/drawing/2014/main" id="{309DC15D-FEA2-6A40-9FCE-74D081061A79}"/>
              </a:ext>
            </a:extLst>
          </p:cNvPr>
          <p:cNvGraphicFramePr/>
          <p:nvPr>
            <p:extLst>
              <p:ext uri="{D42A27DB-BD31-4B8C-83A1-F6EECF244321}">
                <p14:modId xmlns:p14="http://schemas.microsoft.com/office/powerpoint/2010/main" val="1227163489"/>
              </p:ext>
            </p:extLst>
          </p:nvPr>
        </p:nvGraphicFramePr>
        <p:xfrm>
          <a:off x="6719910" y="365125"/>
          <a:ext cx="5002799" cy="628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02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EDE9-A736-DD4F-8ECA-6591965F6B0F}"/>
              </a:ext>
            </a:extLst>
          </p:cNvPr>
          <p:cNvSpPr>
            <a:spLocks noGrp="1"/>
          </p:cNvSpPr>
          <p:nvPr>
            <p:ph type="title"/>
          </p:nvPr>
        </p:nvSpPr>
        <p:spPr>
          <a:xfrm>
            <a:off x="838200" y="0"/>
            <a:ext cx="10515600" cy="1325563"/>
          </a:xfrm>
        </p:spPr>
        <p:txBody>
          <a:bodyPr/>
          <a:lstStyle/>
          <a:p>
            <a:r>
              <a:rPr lang="en-US" dirty="0">
                <a:latin typeface="League Gothic" pitchFamily="2" charset="0"/>
              </a:rPr>
              <a:t>Data</a:t>
            </a:r>
          </a:p>
        </p:txBody>
      </p:sp>
      <p:sp>
        <p:nvSpPr>
          <p:cNvPr id="3" name="Content Placeholder 2">
            <a:extLst>
              <a:ext uri="{FF2B5EF4-FFF2-40B4-BE49-F238E27FC236}">
                <a16:creationId xmlns:a16="http://schemas.microsoft.com/office/drawing/2014/main" id="{A8007C01-35BC-154C-B3DE-9E53FCAF854A}"/>
              </a:ext>
            </a:extLst>
          </p:cNvPr>
          <p:cNvSpPr>
            <a:spLocks noGrp="1"/>
          </p:cNvSpPr>
          <p:nvPr>
            <p:ph idx="1"/>
          </p:nvPr>
        </p:nvSpPr>
        <p:spPr>
          <a:xfrm>
            <a:off x="838200" y="1013329"/>
            <a:ext cx="8216590" cy="5677403"/>
          </a:xfrm>
        </p:spPr>
        <p:txBody>
          <a:bodyPr numCol="2">
            <a:noAutofit/>
          </a:bodyPr>
          <a:lstStyle/>
          <a:p>
            <a:pPr marL="0" indent="0">
              <a:lnSpc>
                <a:spcPct val="120000"/>
              </a:lnSpc>
              <a:buNone/>
            </a:pPr>
            <a:r>
              <a:rPr lang="en-US" sz="700" b="1" dirty="0">
                <a:latin typeface="Cambria Math" panose="02040503050406030204" pitchFamily="18" charset="0"/>
                <a:ea typeface="Cambria Math" panose="02040503050406030204" pitchFamily="18" charset="0"/>
              </a:rPr>
              <a:t>Possible Predictors:</a:t>
            </a:r>
          </a:p>
          <a:p>
            <a:pPr>
              <a:lnSpc>
                <a:spcPct val="120000"/>
              </a:lnSpc>
            </a:pPr>
            <a:r>
              <a:rPr lang="en-US" sz="700" b="1" dirty="0" err="1">
                <a:latin typeface="Cambria Math" panose="02040503050406030204" pitchFamily="18" charset="0"/>
                <a:ea typeface="Cambria Math" panose="02040503050406030204" pitchFamily="18" charset="0"/>
              </a:rPr>
              <a:t>Acousticness</a:t>
            </a:r>
            <a:r>
              <a:rPr lang="en-US" sz="700" b="1" dirty="0">
                <a:latin typeface="Cambria Math" panose="02040503050406030204" pitchFamily="18" charset="0"/>
                <a:ea typeface="Cambria Math" panose="02040503050406030204" pitchFamily="18" charset="0"/>
              </a:rPr>
              <a:t>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A confidence measure from 0.0 to 1.0 of whether the track is acoustic. 1.0 represents high confidence the track is acoustic.</a:t>
            </a:r>
          </a:p>
          <a:p>
            <a:pPr>
              <a:lnSpc>
                <a:spcPct val="120000"/>
              </a:lnSpc>
            </a:pPr>
            <a:r>
              <a:rPr lang="en-US" sz="700" b="1" dirty="0">
                <a:latin typeface="Cambria Math" panose="02040503050406030204" pitchFamily="18" charset="0"/>
                <a:ea typeface="Cambria Math" panose="02040503050406030204" pitchFamily="18" charset="0"/>
              </a:rPr>
              <a:t>Danceability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Danceability describes how suitable a track is for dancing based on a combination of musical elements including tempo, rhythm stability, beat strength, and overall regularity. A value of 0.0 is least danceable and 1.0 is most danceable.</a:t>
            </a:r>
          </a:p>
          <a:p>
            <a:pPr>
              <a:lnSpc>
                <a:spcPct val="120000"/>
              </a:lnSpc>
            </a:pPr>
            <a:r>
              <a:rPr lang="en-US" sz="700" b="1" dirty="0" err="1">
                <a:latin typeface="Cambria Math" panose="02040503050406030204" pitchFamily="18" charset="0"/>
                <a:ea typeface="Cambria Math" panose="02040503050406030204" pitchFamily="18" charset="0"/>
              </a:rPr>
              <a:t>duration_ms</a:t>
            </a:r>
            <a:r>
              <a:rPr lang="en-US" sz="700" b="1" dirty="0">
                <a:latin typeface="Cambria Math" panose="02040503050406030204" pitchFamily="18" charset="0"/>
                <a:ea typeface="Cambria Math" panose="02040503050406030204" pitchFamily="18" charset="0"/>
              </a:rPr>
              <a:t> </a:t>
            </a:r>
            <a:r>
              <a:rPr lang="en-US" sz="700" dirty="0">
                <a:latin typeface="Cambria Math" panose="02040503050406030204" pitchFamily="18" charset="0"/>
                <a:ea typeface="Cambria Math" panose="02040503050406030204" pitchFamily="18" charset="0"/>
              </a:rPr>
              <a:t>integer</a:t>
            </a:r>
          </a:p>
          <a:p>
            <a:pPr lvl="1">
              <a:lnSpc>
                <a:spcPct val="120000"/>
              </a:lnSpc>
            </a:pPr>
            <a:r>
              <a:rPr lang="en-US" sz="700" dirty="0">
                <a:latin typeface="Cambria Math" panose="02040503050406030204" pitchFamily="18" charset="0"/>
                <a:ea typeface="Cambria Math" panose="02040503050406030204" pitchFamily="18" charset="0"/>
              </a:rPr>
              <a:t>The duration of the track in milliseconds.</a:t>
            </a:r>
          </a:p>
          <a:p>
            <a:pPr>
              <a:lnSpc>
                <a:spcPct val="120000"/>
              </a:lnSpc>
            </a:pPr>
            <a:r>
              <a:rPr lang="en-US" sz="700" b="1" dirty="0">
                <a:latin typeface="Cambria Math" panose="02040503050406030204" pitchFamily="18" charset="0"/>
                <a:ea typeface="Cambria Math" panose="02040503050406030204" pitchFamily="18" charset="0"/>
              </a:rPr>
              <a:t>Energy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a:lnSpc>
                <a:spcPct val="120000"/>
              </a:lnSpc>
            </a:pPr>
            <a:r>
              <a:rPr lang="en-US" sz="700" b="1" dirty="0" err="1">
                <a:latin typeface="Cambria Math" panose="02040503050406030204" pitchFamily="18" charset="0"/>
                <a:ea typeface="Cambria Math" panose="02040503050406030204" pitchFamily="18" charset="0"/>
              </a:rPr>
              <a:t>Instrumentalness</a:t>
            </a:r>
            <a:r>
              <a:rPr lang="en-US" sz="700" b="1" dirty="0">
                <a:latin typeface="Cambria Math" panose="02040503050406030204" pitchFamily="18" charset="0"/>
                <a:ea typeface="Cambria Math" panose="02040503050406030204" pitchFamily="18" charset="0"/>
              </a:rPr>
              <a:t>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Predicts whether a track contains no vocals. "Ooh" and "</a:t>
            </a:r>
            <a:r>
              <a:rPr lang="en-US" sz="700" dirty="0" err="1">
                <a:latin typeface="Cambria Math" panose="02040503050406030204" pitchFamily="18" charset="0"/>
                <a:ea typeface="Cambria Math" panose="02040503050406030204" pitchFamily="18" charset="0"/>
              </a:rPr>
              <a:t>aah</a:t>
            </a:r>
            <a:r>
              <a:rPr lang="en-US" sz="700" dirty="0">
                <a:latin typeface="Cambria Math" panose="02040503050406030204" pitchFamily="18" charset="0"/>
                <a:ea typeface="Cambria Math" panose="02040503050406030204" pitchFamily="18" charset="0"/>
              </a:rPr>
              <a:t>" sounds are treated as instrumental in this context. Rap or spoken word tracks are clearly "vocal". The closer the </a:t>
            </a:r>
            <a:r>
              <a:rPr lang="en-US" sz="700" dirty="0" err="1">
                <a:latin typeface="Cambria Math" panose="02040503050406030204" pitchFamily="18" charset="0"/>
                <a:ea typeface="Cambria Math" panose="02040503050406030204" pitchFamily="18" charset="0"/>
              </a:rPr>
              <a:t>instrumentalness</a:t>
            </a:r>
            <a:r>
              <a:rPr lang="en-US" sz="700" dirty="0">
                <a:latin typeface="Cambria Math" panose="02040503050406030204" pitchFamily="18" charset="0"/>
                <a:ea typeface="Cambria Math" panose="02040503050406030204" pitchFamily="18" charset="0"/>
              </a:rPr>
              <a:t> value is to 1.0, the greater likelihood the track contains no vocal content. Values above 0.5 are intended to represent instrumental tracks, but confidence is higher as the value approaches 1.0.</a:t>
            </a:r>
          </a:p>
          <a:p>
            <a:pPr>
              <a:lnSpc>
                <a:spcPct val="120000"/>
              </a:lnSpc>
            </a:pPr>
            <a:r>
              <a:rPr lang="en-US" sz="700" b="1" dirty="0">
                <a:latin typeface="Cambria Math" panose="02040503050406030204" pitchFamily="18" charset="0"/>
                <a:ea typeface="Cambria Math" panose="02040503050406030204" pitchFamily="18" charset="0"/>
              </a:rPr>
              <a:t>Key </a:t>
            </a:r>
            <a:r>
              <a:rPr lang="en-US" sz="700" dirty="0">
                <a:latin typeface="Cambria Math" panose="02040503050406030204" pitchFamily="18" charset="0"/>
                <a:ea typeface="Cambria Math" panose="02040503050406030204" pitchFamily="18" charset="0"/>
              </a:rPr>
              <a:t>integer</a:t>
            </a:r>
          </a:p>
          <a:p>
            <a:pPr lvl="1">
              <a:lnSpc>
                <a:spcPct val="120000"/>
              </a:lnSpc>
            </a:pPr>
            <a:r>
              <a:rPr lang="en-US" sz="700" dirty="0">
                <a:latin typeface="Cambria Math" panose="02040503050406030204" pitchFamily="18" charset="0"/>
                <a:ea typeface="Cambria Math" panose="02040503050406030204" pitchFamily="18" charset="0"/>
              </a:rPr>
              <a:t>The key the track is in. Integers map to pitches using standard </a:t>
            </a:r>
            <a:r>
              <a:rPr lang="en-US" sz="700" dirty="0">
                <a:latin typeface="Cambria Math" panose="02040503050406030204" pitchFamily="18" charset="0"/>
                <a:ea typeface="Cambria Math" panose="02040503050406030204" pitchFamily="18" charset="0"/>
                <a:hlinkClick r:id="rId2"/>
              </a:rPr>
              <a:t>Pitch Class notation</a:t>
            </a:r>
            <a:r>
              <a:rPr lang="en-US" sz="700" dirty="0">
                <a:latin typeface="Cambria Math" panose="02040503050406030204" pitchFamily="18" charset="0"/>
                <a:ea typeface="Cambria Math" panose="02040503050406030204" pitchFamily="18" charset="0"/>
              </a:rPr>
              <a:t>. E.g. 0 = C, 1 = C♯/D♭, 2 = D, and so on. If no key was detected, the value is -1.</a:t>
            </a:r>
          </a:p>
          <a:p>
            <a:pPr>
              <a:lnSpc>
                <a:spcPct val="120000"/>
              </a:lnSpc>
            </a:pPr>
            <a:r>
              <a:rPr lang="en-US" sz="700" b="1" dirty="0">
                <a:latin typeface="Cambria Math" panose="02040503050406030204" pitchFamily="18" charset="0"/>
                <a:ea typeface="Cambria Math" panose="02040503050406030204" pitchFamily="18" charset="0"/>
              </a:rPr>
              <a:t>Liveness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Detects the presence of an audience in the recording. Higher liveness values represent an increased probability that the track was performed live. A value above 0.8 provides strong likelihood that the track is live.</a:t>
            </a:r>
          </a:p>
          <a:p>
            <a:pPr>
              <a:lnSpc>
                <a:spcPct val="120000"/>
              </a:lnSpc>
            </a:pPr>
            <a:r>
              <a:rPr lang="en-US" sz="700" b="1" dirty="0">
                <a:latin typeface="Cambria Math" panose="02040503050406030204" pitchFamily="18" charset="0"/>
                <a:ea typeface="Cambria Math" panose="02040503050406030204" pitchFamily="18" charset="0"/>
              </a:rPr>
              <a:t>Loudness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p>
            <a:pPr>
              <a:lnSpc>
                <a:spcPct val="120000"/>
              </a:lnSpc>
            </a:pPr>
            <a:r>
              <a:rPr lang="en-US" sz="700" b="1" dirty="0">
                <a:latin typeface="Cambria Math" panose="02040503050406030204" pitchFamily="18" charset="0"/>
                <a:ea typeface="Cambria Math" panose="02040503050406030204" pitchFamily="18" charset="0"/>
              </a:rPr>
              <a:t>Mode </a:t>
            </a:r>
            <a:r>
              <a:rPr lang="en-US" sz="700" dirty="0">
                <a:latin typeface="Cambria Math" panose="02040503050406030204" pitchFamily="18" charset="0"/>
                <a:ea typeface="Cambria Math" panose="02040503050406030204" pitchFamily="18" charset="0"/>
              </a:rPr>
              <a:t>integer</a:t>
            </a:r>
          </a:p>
          <a:p>
            <a:pPr lvl="1">
              <a:lnSpc>
                <a:spcPct val="120000"/>
              </a:lnSpc>
            </a:pPr>
            <a:r>
              <a:rPr lang="en-US" sz="700" dirty="0">
                <a:latin typeface="Cambria Math" panose="02040503050406030204" pitchFamily="18" charset="0"/>
                <a:ea typeface="Cambria Math" panose="02040503050406030204" pitchFamily="18" charset="0"/>
              </a:rPr>
              <a:t>Mode indicates the modality (major or minor) of a track, the type of scale from which its melodic content is derived. Major is represented by 1 and minor is 0.</a:t>
            </a:r>
          </a:p>
          <a:p>
            <a:pPr>
              <a:lnSpc>
                <a:spcPct val="120000"/>
              </a:lnSpc>
            </a:pPr>
            <a:r>
              <a:rPr lang="en-US" sz="700" b="1" dirty="0" err="1">
                <a:latin typeface="Cambria Math" panose="02040503050406030204" pitchFamily="18" charset="0"/>
                <a:ea typeface="Cambria Math" panose="02040503050406030204" pitchFamily="18" charset="0"/>
              </a:rPr>
              <a:t>Speechiness</a:t>
            </a:r>
            <a:r>
              <a:rPr lang="en-US" sz="700" b="1" dirty="0">
                <a:latin typeface="Cambria Math" panose="02040503050406030204" pitchFamily="18" charset="0"/>
                <a:ea typeface="Cambria Math" panose="02040503050406030204" pitchFamily="18" charset="0"/>
              </a:rPr>
              <a:t>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err="1">
                <a:latin typeface="Cambria Math" panose="02040503050406030204" pitchFamily="18" charset="0"/>
                <a:ea typeface="Cambria Math" panose="02040503050406030204" pitchFamily="18" charset="0"/>
              </a:rPr>
              <a:t>Speechiness</a:t>
            </a:r>
            <a:r>
              <a:rPr lang="en-US" sz="700" dirty="0">
                <a:latin typeface="Cambria Math" panose="02040503050406030204" pitchFamily="18" charset="0"/>
                <a:ea typeface="Cambria Math" panose="02040503050406030204" pitchFamily="18" charset="0"/>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pPr>
              <a:lnSpc>
                <a:spcPct val="120000"/>
              </a:lnSpc>
            </a:pPr>
            <a:r>
              <a:rPr lang="en-US" sz="700" b="1" dirty="0">
                <a:latin typeface="Cambria Math" panose="02040503050406030204" pitchFamily="18" charset="0"/>
                <a:ea typeface="Cambria Math" panose="02040503050406030204" pitchFamily="18" charset="0"/>
              </a:rPr>
              <a:t>Tempo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The overall estimated tempo of a track in beats per minute (BPM). In musical terminology, tempo is the speed or pace of a given piece and derives directly from the average beat duration.</a:t>
            </a:r>
          </a:p>
          <a:p>
            <a:pPr>
              <a:lnSpc>
                <a:spcPct val="120000"/>
              </a:lnSpc>
            </a:pPr>
            <a:r>
              <a:rPr lang="en-US" sz="700" b="1" dirty="0">
                <a:latin typeface="Cambria Math" panose="02040503050406030204" pitchFamily="18" charset="0"/>
                <a:ea typeface="Cambria Math" panose="02040503050406030204" pitchFamily="18" charset="0"/>
              </a:rPr>
              <a:t>Valence </a:t>
            </a:r>
            <a:r>
              <a:rPr lang="en-US" sz="700" dirty="0">
                <a:latin typeface="Cambria Math" panose="02040503050406030204" pitchFamily="18" charset="0"/>
                <a:ea typeface="Cambria Math" panose="02040503050406030204" pitchFamily="18" charset="0"/>
              </a:rPr>
              <a:t>number&lt;float&gt;</a:t>
            </a:r>
          </a:p>
          <a:p>
            <a:pPr lvl="1">
              <a:lnSpc>
                <a:spcPct val="120000"/>
              </a:lnSpc>
            </a:pPr>
            <a:r>
              <a:rPr lang="en-US" sz="700" dirty="0">
                <a:latin typeface="Cambria Math" panose="02040503050406030204" pitchFamily="18" charset="0"/>
                <a:ea typeface="Cambria Math" panose="02040503050406030204" pitchFamily="18" charset="0"/>
              </a:rPr>
              <a:t>A measure from 0.0 to 1.0 describing the musical positiveness conveyed by a track. Tracks with high valence sound more positive (e.g. happy, cheerful, euphoric), while tracks with low valence sound more negative (e.g. sad, depressed, angry).</a:t>
            </a:r>
          </a:p>
          <a:p>
            <a:pPr marL="0" indent="0">
              <a:lnSpc>
                <a:spcPct val="120000"/>
              </a:lnSpc>
              <a:buNone/>
            </a:pPr>
            <a:r>
              <a:rPr lang="en-US" sz="700" b="1" dirty="0">
                <a:latin typeface="Cambria Math" panose="02040503050406030204" pitchFamily="18" charset="0"/>
                <a:ea typeface="Cambria Math" panose="02040503050406030204" pitchFamily="18" charset="0"/>
              </a:rPr>
              <a:t>Response</a:t>
            </a:r>
            <a:r>
              <a:rPr lang="en-US" sz="700" dirty="0">
                <a:latin typeface="Cambria Math" panose="02040503050406030204" pitchFamily="18" charset="0"/>
                <a:ea typeface="Cambria Math" panose="02040503050406030204" pitchFamily="18" charset="0"/>
              </a:rPr>
              <a:t>: </a:t>
            </a:r>
          </a:p>
          <a:p>
            <a:pPr>
              <a:lnSpc>
                <a:spcPct val="120000"/>
              </a:lnSpc>
            </a:pPr>
            <a:r>
              <a:rPr lang="en-US" sz="700" dirty="0">
                <a:latin typeface="Cambria Math" panose="02040503050406030204" pitchFamily="18" charset="0"/>
                <a:ea typeface="Cambria Math" panose="02040503050406030204" pitchFamily="18" charset="0"/>
              </a:rPr>
              <a:t>Rating factor&lt;</a:t>
            </a:r>
            <a:r>
              <a:rPr lang="en-US" sz="700" dirty="0" err="1">
                <a:latin typeface="Cambria Math" panose="02040503050406030204" pitchFamily="18" charset="0"/>
                <a:ea typeface="Cambria Math" panose="02040503050406030204" pitchFamily="18" charset="0"/>
              </a:rPr>
              <a:t>Good,Meh,Not</a:t>
            </a:r>
            <a:r>
              <a:rPr lang="en-US" sz="700" dirty="0">
                <a:latin typeface="Cambria Math" panose="02040503050406030204" pitchFamily="18" charset="0"/>
                <a:ea typeface="Cambria Math" panose="02040503050406030204" pitchFamily="18" charset="0"/>
              </a:rPr>
              <a:t> Good&gt;</a:t>
            </a:r>
            <a:endParaRPr lang="en-US" sz="300" dirty="0">
              <a:latin typeface="Cambria Math" panose="02040503050406030204" pitchFamily="18" charset="0"/>
              <a:ea typeface="Cambria Math" panose="02040503050406030204" pitchFamily="18" charset="0"/>
            </a:endParaRPr>
          </a:p>
          <a:p>
            <a:pPr>
              <a:lnSpc>
                <a:spcPct val="120000"/>
              </a:lnSpc>
              <a:buFont typeface="Wingdings" pitchFamily="2" charset="2"/>
              <a:buChar char="q"/>
            </a:pPr>
            <a:endParaRPr lang="en-US" sz="700" dirty="0">
              <a:latin typeface="Cambria Math" panose="02040503050406030204" pitchFamily="18" charset="0"/>
              <a:ea typeface="Cambria Math" panose="02040503050406030204" pitchFamily="18" charset="0"/>
            </a:endParaRPr>
          </a:p>
          <a:p>
            <a:pPr>
              <a:lnSpc>
                <a:spcPct val="120000"/>
              </a:lnSpc>
              <a:buFont typeface="Wingdings" pitchFamily="2" charset="2"/>
              <a:buChar char="q"/>
            </a:pPr>
            <a:endParaRPr lang="en-US" sz="700" dirty="0">
              <a:latin typeface="Cambria Math" panose="02040503050406030204" pitchFamily="18" charset="0"/>
              <a:ea typeface="Cambria Math" panose="02040503050406030204" pitchFamily="18" charset="0"/>
            </a:endParaRPr>
          </a:p>
          <a:p>
            <a:pPr marL="0" indent="0">
              <a:lnSpc>
                <a:spcPct val="120000"/>
              </a:lnSpc>
              <a:buNone/>
            </a:pPr>
            <a:endParaRPr lang="en-US" sz="700" dirty="0">
              <a:latin typeface="Cambria Math" panose="02040503050406030204" pitchFamily="18" charset="0"/>
              <a:ea typeface="Cambria Math" panose="02040503050406030204" pitchFamily="18" charset="0"/>
            </a:endParaRPr>
          </a:p>
          <a:p>
            <a:pPr>
              <a:lnSpc>
                <a:spcPct val="120000"/>
              </a:lnSpc>
              <a:buFont typeface="Wingdings" pitchFamily="2" charset="2"/>
              <a:buChar char="q"/>
            </a:pPr>
            <a:endParaRPr lang="en-US" sz="700" dirty="0">
              <a:latin typeface="Cambria Math" panose="02040503050406030204" pitchFamily="18" charset="0"/>
              <a:ea typeface="Cambria Math" panose="02040503050406030204" pitchFamily="18" charset="0"/>
            </a:endParaRPr>
          </a:p>
          <a:p>
            <a:pPr>
              <a:lnSpc>
                <a:spcPct val="120000"/>
              </a:lnSpc>
              <a:buFont typeface="Wingdings" pitchFamily="2" charset="2"/>
              <a:buChar char="q"/>
            </a:pPr>
            <a:endParaRPr lang="en-US" sz="700" dirty="0">
              <a:latin typeface="Cambria Math" panose="02040503050406030204" pitchFamily="18" charset="0"/>
              <a:ea typeface="Cambria Math" panose="02040503050406030204" pitchFamily="18" charset="0"/>
            </a:endParaRPr>
          </a:p>
          <a:p>
            <a:pPr>
              <a:lnSpc>
                <a:spcPct val="120000"/>
              </a:lnSpc>
              <a:buFont typeface="Wingdings" pitchFamily="2" charset="2"/>
              <a:buChar char="q"/>
            </a:pPr>
            <a:endParaRPr lang="en-US" sz="800" dirty="0">
              <a:latin typeface="League Gothic" pitchFamily="2" charset="0"/>
            </a:endParaRPr>
          </a:p>
        </p:txBody>
      </p:sp>
      <p:graphicFrame>
        <p:nvGraphicFramePr>
          <p:cNvPr id="5" name="Chart 4">
            <a:extLst>
              <a:ext uri="{FF2B5EF4-FFF2-40B4-BE49-F238E27FC236}">
                <a16:creationId xmlns:a16="http://schemas.microsoft.com/office/drawing/2014/main" id="{81F89D21-2CDF-5341-81FE-87DC2DA91902}"/>
              </a:ext>
            </a:extLst>
          </p:cNvPr>
          <p:cNvGraphicFramePr/>
          <p:nvPr>
            <p:extLst>
              <p:ext uri="{D42A27DB-BD31-4B8C-83A1-F6EECF244321}">
                <p14:modId xmlns:p14="http://schemas.microsoft.com/office/powerpoint/2010/main" val="3761474225"/>
              </p:ext>
            </p:extLst>
          </p:nvPr>
        </p:nvGraphicFramePr>
        <p:xfrm>
          <a:off x="8609980" y="1873405"/>
          <a:ext cx="3582020" cy="31111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076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3FB171-1EF1-DD4C-BD33-982A4639739B}"/>
              </a:ext>
            </a:extLst>
          </p:cNvPr>
          <p:cNvSpPr>
            <a:spLocks noGrp="1"/>
          </p:cNvSpPr>
          <p:nvPr>
            <p:ph type="title"/>
          </p:nvPr>
        </p:nvSpPr>
        <p:spPr/>
        <p:txBody>
          <a:bodyPr/>
          <a:lstStyle/>
          <a:p>
            <a:r>
              <a:rPr lang="en-US" dirty="0">
                <a:latin typeface="League Gothic" pitchFamily="2" charset="0"/>
              </a:rPr>
              <a:t>Data Cont.</a:t>
            </a:r>
          </a:p>
        </p:txBody>
      </p:sp>
      <p:pic>
        <p:nvPicPr>
          <p:cNvPr id="8" name="Content Placeholder 7">
            <a:extLst>
              <a:ext uri="{FF2B5EF4-FFF2-40B4-BE49-F238E27FC236}">
                <a16:creationId xmlns:a16="http://schemas.microsoft.com/office/drawing/2014/main" id="{E6844082-61E7-6643-9A8F-0087DF008B08}"/>
              </a:ext>
            </a:extLst>
          </p:cNvPr>
          <p:cNvPicPr>
            <a:picLocks noGrp="1" noChangeAspect="1"/>
          </p:cNvPicPr>
          <p:nvPr>
            <p:ph sz="half" idx="1"/>
          </p:nvPr>
        </p:nvPicPr>
        <p:blipFill>
          <a:blip r:embed="rId2"/>
          <a:stretch>
            <a:fillRect/>
          </a:stretch>
        </p:blipFill>
        <p:spPr>
          <a:xfrm>
            <a:off x="838200" y="1995675"/>
            <a:ext cx="5181600" cy="4011238"/>
          </a:xfrm>
        </p:spPr>
      </p:pic>
      <p:pic>
        <p:nvPicPr>
          <p:cNvPr id="10" name="Content Placeholder 9">
            <a:extLst>
              <a:ext uri="{FF2B5EF4-FFF2-40B4-BE49-F238E27FC236}">
                <a16:creationId xmlns:a16="http://schemas.microsoft.com/office/drawing/2014/main" id="{40B10A6A-9675-5243-9DE9-96BCD633D5CE}"/>
              </a:ext>
            </a:extLst>
          </p:cNvPr>
          <p:cNvPicPr>
            <a:picLocks noGrp="1" noChangeAspect="1"/>
          </p:cNvPicPr>
          <p:nvPr>
            <p:ph sz="half" idx="2"/>
          </p:nvPr>
        </p:nvPicPr>
        <p:blipFill>
          <a:blip r:embed="rId3"/>
          <a:stretch>
            <a:fillRect/>
          </a:stretch>
        </p:blipFill>
        <p:spPr>
          <a:xfrm>
            <a:off x="6172200" y="1995675"/>
            <a:ext cx="5181600" cy="4011238"/>
          </a:xfrm>
        </p:spPr>
      </p:pic>
    </p:spTree>
    <p:extLst>
      <p:ext uri="{BB962C8B-B14F-4D97-AF65-F5344CB8AC3E}">
        <p14:creationId xmlns:p14="http://schemas.microsoft.com/office/powerpoint/2010/main" val="235848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3FB171-1EF1-DD4C-BD33-982A4639739B}"/>
              </a:ext>
            </a:extLst>
          </p:cNvPr>
          <p:cNvSpPr>
            <a:spLocks noGrp="1"/>
          </p:cNvSpPr>
          <p:nvPr>
            <p:ph type="title"/>
          </p:nvPr>
        </p:nvSpPr>
        <p:spPr/>
        <p:txBody>
          <a:bodyPr/>
          <a:lstStyle/>
          <a:p>
            <a:r>
              <a:rPr lang="en-US" dirty="0">
                <a:latin typeface="League Gothic" pitchFamily="2" charset="0"/>
              </a:rPr>
              <a:t>Data Cont.</a:t>
            </a:r>
          </a:p>
        </p:txBody>
      </p:sp>
      <p:pic>
        <p:nvPicPr>
          <p:cNvPr id="9" name="Picture 8">
            <a:extLst>
              <a:ext uri="{FF2B5EF4-FFF2-40B4-BE49-F238E27FC236}">
                <a16:creationId xmlns:a16="http://schemas.microsoft.com/office/drawing/2014/main" id="{7891EBFD-35ED-D140-8F67-C5FF20CD116A}"/>
              </a:ext>
            </a:extLst>
          </p:cNvPr>
          <p:cNvPicPr>
            <a:picLocks noChangeAspect="1"/>
          </p:cNvPicPr>
          <p:nvPr/>
        </p:nvPicPr>
        <p:blipFill>
          <a:blip r:embed="rId2"/>
          <a:stretch>
            <a:fillRect/>
          </a:stretch>
        </p:blipFill>
        <p:spPr>
          <a:xfrm>
            <a:off x="467466" y="1485900"/>
            <a:ext cx="1714500" cy="1943100"/>
          </a:xfrm>
          <a:prstGeom prst="rect">
            <a:avLst/>
          </a:prstGeom>
        </p:spPr>
      </p:pic>
      <p:pic>
        <p:nvPicPr>
          <p:cNvPr id="12" name="Picture 11">
            <a:extLst>
              <a:ext uri="{FF2B5EF4-FFF2-40B4-BE49-F238E27FC236}">
                <a16:creationId xmlns:a16="http://schemas.microsoft.com/office/drawing/2014/main" id="{CC75E06F-38F3-2243-B14A-BDAC4E2C3BAB}"/>
              </a:ext>
            </a:extLst>
          </p:cNvPr>
          <p:cNvPicPr>
            <a:picLocks noChangeAspect="1"/>
          </p:cNvPicPr>
          <p:nvPr/>
        </p:nvPicPr>
        <p:blipFill>
          <a:blip r:embed="rId3"/>
          <a:stretch>
            <a:fillRect/>
          </a:stretch>
        </p:blipFill>
        <p:spPr>
          <a:xfrm>
            <a:off x="2331966" y="1485900"/>
            <a:ext cx="1714500" cy="1943100"/>
          </a:xfrm>
          <a:prstGeom prst="rect">
            <a:avLst/>
          </a:prstGeom>
        </p:spPr>
      </p:pic>
      <p:pic>
        <p:nvPicPr>
          <p:cNvPr id="14" name="Picture 13">
            <a:extLst>
              <a:ext uri="{FF2B5EF4-FFF2-40B4-BE49-F238E27FC236}">
                <a16:creationId xmlns:a16="http://schemas.microsoft.com/office/drawing/2014/main" id="{9BA385AB-B87C-734D-B44B-5443259E0D40}"/>
              </a:ext>
            </a:extLst>
          </p:cNvPr>
          <p:cNvPicPr>
            <a:picLocks noChangeAspect="1"/>
          </p:cNvPicPr>
          <p:nvPr/>
        </p:nvPicPr>
        <p:blipFill>
          <a:blip r:embed="rId4"/>
          <a:stretch>
            <a:fillRect/>
          </a:stretch>
        </p:blipFill>
        <p:spPr>
          <a:xfrm>
            <a:off x="4196466" y="1485439"/>
            <a:ext cx="1714500" cy="1943100"/>
          </a:xfrm>
          <a:prstGeom prst="rect">
            <a:avLst/>
          </a:prstGeom>
        </p:spPr>
      </p:pic>
      <p:pic>
        <p:nvPicPr>
          <p:cNvPr id="16" name="Picture 15">
            <a:extLst>
              <a:ext uri="{FF2B5EF4-FFF2-40B4-BE49-F238E27FC236}">
                <a16:creationId xmlns:a16="http://schemas.microsoft.com/office/drawing/2014/main" id="{892BAFE1-E57E-9E46-9C2F-C3B9A2146192}"/>
              </a:ext>
            </a:extLst>
          </p:cNvPr>
          <p:cNvPicPr>
            <a:picLocks noChangeAspect="1"/>
          </p:cNvPicPr>
          <p:nvPr/>
        </p:nvPicPr>
        <p:blipFill>
          <a:blip r:embed="rId5"/>
          <a:stretch>
            <a:fillRect/>
          </a:stretch>
        </p:blipFill>
        <p:spPr>
          <a:xfrm>
            <a:off x="6066768" y="1485439"/>
            <a:ext cx="1714500" cy="1943100"/>
          </a:xfrm>
          <a:prstGeom prst="rect">
            <a:avLst/>
          </a:prstGeom>
        </p:spPr>
      </p:pic>
      <p:pic>
        <p:nvPicPr>
          <p:cNvPr id="18" name="Picture 17">
            <a:extLst>
              <a:ext uri="{FF2B5EF4-FFF2-40B4-BE49-F238E27FC236}">
                <a16:creationId xmlns:a16="http://schemas.microsoft.com/office/drawing/2014/main" id="{8C148BD0-1B4A-AD4F-9E97-4A8D56199918}"/>
              </a:ext>
            </a:extLst>
          </p:cNvPr>
          <p:cNvPicPr>
            <a:picLocks noChangeAspect="1"/>
          </p:cNvPicPr>
          <p:nvPr/>
        </p:nvPicPr>
        <p:blipFill>
          <a:blip r:embed="rId6"/>
          <a:stretch>
            <a:fillRect/>
          </a:stretch>
        </p:blipFill>
        <p:spPr>
          <a:xfrm>
            <a:off x="7896000" y="1485439"/>
            <a:ext cx="1714500" cy="1943100"/>
          </a:xfrm>
          <a:prstGeom prst="rect">
            <a:avLst/>
          </a:prstGeom>
        </p:spPr>
      </p:pic>
      <p:pic>
        <p:nvPicPr>
          <p:cNvPr id="20" name="Picture 19">
            <a:extLst>
              <a:ext uri="{FF2B5EF4-FFF2-40B4-BE49-F238E27FC236}">
                <a16:creationId xmlns:a16="http://schemas.microsoft.com/office/drawing/2014/main" id="{89E68122-2B59-5D4B-9F58-2F39E3DE4E77}"/>
              </a:ext>
            </a:extLst>
          </p:cNvPr>
          <p:cNvPicPr>
            <a:picLocks noChangeAspect="1"/>
          </p:cNvPicPr>
          <p:nvPr/>
        </p:nvPicPr>
        <p:blipFill>
          <a:blip r:embed="rId7"/>
          <a:stretch>
            <a:fillRect/>
          </a:stretch>
        </p:blipFill>
        <p:spPr>
          <a:xfrm>
            <a:off x="9760500" y="1485439"/>
            <a:ext cx="1714500" cy="1943100"/>
          </a:xfrm>
          <a:prstGeom prst="rect">
            <a:avLst/>
          </a:prstGeom>
        </p:spPr>
      </p:pic>
      <p:pic>
        <p:nvPicPr>
          <p:cNvPr id="22" name="Picture 21">
            <a:extLst>
              <a:ext uri="{FF2B5EF4-FFF2-40B4-BE49-F238E27FC236}">
                <a16:creationId xmlns:a16="http://schemas.microsoft.com/office/drawing/2014/main" id="{26D2D183-860B-AB4C-AB27-0E32DCE76BCF}"/>
              </a:ext>
            </a:extLst>
          </p:cNvPr>
          <p:cNvPicPr>
            <a:picLocks noChangeAspect="1"/>
          </p:cNvPicPr>
          <p:nvPr/>
        </p:nvPicPr>
        <p:blipFill>
          <a:blip r:embed="rId8"/>
          <a:stretch>
            <a:fillRect/>
          </a:stretch>
        </p:blipFill>
        <p:spPr>
          <a:xfrm>
            <a:off x="467466" y="3623686"/>
            <a:ext cx="1714500" cy="1943100"/>
          </a:xfrm>
          <a:prstGeom prst="rect">
            <a:avLst/>
          </a:prstGeom>
        </p:spPr>
      </p:pic>
      <p:pic>
        <p:nvPicPr>
          <p:cNvPr id="24" name="Picture 23">
            <a:extLst>
              <a:ext uri="{FF2B5EF4-FFF2-40B4-BE49-F238E27FC236}">
                <a16:creationId xmlns:a16="http://schemas.microsoft.com/office/drawing/2014/main" id="{440BFD49-51DA-154F-8586-2E214B8CE712}"/>
              </a:ext>
            </a:extLst>
          </p:cNvPr>
          <p:cNvPicPr>
            <a:picLocks noChangeAspect="1"/>
          </p:cNvPicPr>
          <p:nvPr/>
        </p:nvPicPr>
        <p:blipFill>
          <a:blip r:embed="rId9"/>
          <a:stretch>
            <a:fillRect/>
          </a:stretch>
        </p:blipFill>
        <p:spPr>
          <a:xfrm>
            <a:off x="2352344" y="3623686"/>
            <a:ext cx="1714500" cy="1943100"/>
          </a:xfrm>
          <a:prstGeom prst="rect">
            <a:avLst/>
          </a:prstGeom>
        </p:spPr>
      </p:pic>
      <p:pic>
        <p:nvPicPr>
          <p:cNvPr id="28" name="Picture 27">
            <a:extLst>
              <a:ext uri="{FF2B5EF4-FFF2-40B4-BE49-F238E27FC236}">
                <a16:creationId xmlns:a16="http://schemas.microsoft.com/office/drawing/2014/main" id="{1681AA22-6CBF-3D4E-8AD5-3ECFE95FDCB6}"/>
              </a:ext>
            </a:extLst>
          </p:cNvPr>
          <p:cNvPicPr>
            <a:picLocks noChangeAspect="1"/>
          </p:cNvPicPr>
          <p:nvPr/>
        </p:nvPicPr>
        <p:blipFill>
          <a:blip r:embed="rId10"/>
          <a:stretch>
            <a:fillRect/>
          </a:stretch>
        </p:blipFill>
        <p:spPr>
          <a:xfrm>
            <a:off x="6085426" y="3578539"/>
            <a:ext cx="1714500" cy="1943100"/>
          </a:xfrm>
          <a:prstGeom prst="rect">
            <a:avLst/>
          </a:prstGeom>
        </p:spPr>
      </p:pic>
      <p:pic>
        <p:nvPicPr>
          <p:cNvPr id="30" name="Picture 29">
            <a:extLst>
              <a:ext uri="{FF2B5EF4-FFF2-40B4-BE49-F238E27FC236}">
                <a16:creationId xmlns:a16="http://schemas.microsoft.com/office/drawing/2014/main" id="{DEDEBDFC-3131-7E47-B56E-A8A65795EE43}"/>
              </a:ext>
            </a:extLst>
          </p:cNvPr>
          <p:cNvPicPr>
            <a:picLocks noChangeAspect="1"/>
          </p:cNvPicPr>
          <p:nvPr/>
        </p:nvPicPr>
        <p:blipFill>
          <a:blip r:embed="rId11"/>
          <a:stretch>
            <a:fillRect/>
          </a:stretch>
        </p:blipFill>
        <p:spPr>
          <a:xfrm>
            <a:off x="7896000" y="3577694"/>
            <a:ext cx="1714500" cy="1943100"/>
          </a:xfrm>
          <a:prstGeom prst="rect">
            <a:avLst/>
          </a:prstGeom>
        </p:spPr>
      </p:pic>
      <p:pic>
        <p:nvPicPr>
          <p:cNvPr id="32" name="Picture 31">
            <a:extLst>
              <a:ext uri="{FF2B5EF4-FFF2-40B4-BE49-F238E27FC236}">
                <a16:creationId xmlns:a16="http://schemas.microsoft.com/office/drawing/2014/main" id="{992DD8C1-ECF6-C443-B826-8CE042AE56B2}"/>
              </a:ext>
            </a:extLst>
          </p:cNvPr>
          <p:cNvPicPr>
            <a:picLocks noChangeAspect="1"/>
          </p:cNvPicPr>
          <p:nvPr/>
        </p:nvPicPr>
        <p:blipFill>
          <a:blip r:embed="rId12"/>
          <a:stretch>
            <a:fillRect/>
          </a:stretch>
        </p:blipFill>
        <p:spPr>
          <a:xfrm>
            <a:off x="9760500" y="3623686"/>
            <a:ext cx="1714500" cy="1943100"/>
          </a:xfrm>
          <a:prstGeom prst="rect">
            <a:avLst/>
          </a:prstGeom>
        </p:spPr>
      </p:pic>
      <p:pic>
        <p:nvPicPr>
          <p:cNvPr id="34" name="Picture 33">
            <a:extLst>
              <a:ext uri="{FF2B5EF4-FFF2-40B4-BE49-F238E27FC236}">
                <a16:creationId xmlns:a16="http://schemas.microsoft.com/office/drawing/2014/main" id="{C5C0B8A3-D339-FF45-8EA6-025092F57A7F}"/>
              </a:ext>
            </a:extLst>
          </p:cNvPr>
          <p:cNvPicPr>
            <a:picLocks noChangeAspect="1"/>
          </p:cNvPicPr>
          <p:nvPr/>
        </p:nvPicPr>
        <p:blipFill>
          <a:blip r:embed="rId13"/>
          <a:stretch>
            <a:fillRect/>
          </a:stretch>
        </p:blipFill>
        <p:spPr>
          <a:xfrm>
            <a:off x="4196466" y="3623686"/>
            <a:ext cx="1714500" cy="1943100"/>
          </a:xfrm>
          <a:prstGeom prst="rect">
            <a:avLst/>
          </a:prstGeom>
        </p:spPr>
      </p:pic>
    </p:spTree>
    <p:extLst>
      <p:ext uri="{BB962C8B-B14F-4D97-AF65-F5344CB8AC3E}">
        <p14:creationId xmlns:p14="http://schemas.microsoft.com/office/powerpoint/2010/main" val="388297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FDD5-99F1-0D4E-A7CE-08F5C4637BBE}"/>
              </a:ext>
            </a:extLst>
          </p:cNvPr>
          <p:cNvSpPr>
            <a:spLocks noGrp="1"/>
          </p:cNvSpPr>
          <p:nvPr>
            <p:ph type="title"/>
          </p:nvPr>
        </p:nvSpPr>
        <p:spPr/>
        <p:txBody>
          <a:bodyPr/>
          <a:lstStyle/>
          <a:p>
            <a:r>
              <a:rPr lang="en-US" dirty="0">
                <a:latin typeface="League Gothic" pitchFamily="2" charset="0"/>
              </a:rPr>
              <a:t>Data Transformations</a:t>
            </a:r>
          </a:p>
        </p:txBody>
      </p:sp>
      <p:sp>
        <p:nvSpPr>
          <p:cNvPr id="5" name="Content Placeholder 4">
            <a:extLst>
              <a:ext uri="{FF2B5EF4-FFF2-40B4-BE49-F238E27FC236}">
                <a16:creationId xmlns:a16="http://schemas.microsoft.com/office/drawing/2014/main" id="{16180B35-56AA-4F4E-92B9-7CF357558681}"/>
              </a:ext>
            </a:extLst>
          </p:cNvPr>
          <p:cNvSpPr>
            <a:spLocks noGrp="1"/>
          </p:cNvSpPr>
          <p:nvPr>
            <p:ph idx="1"/>
          </p:nvPr>
        </p:nvSpPr>
        <p:spPr/>
        <p:txBody>
          <a:bodyPr>
            <a:normAutofit/>
          </a:bodyPr>
          <a:lstStyle/>
          <a:p>
            <a:r>
              <a:rPr lang="en-US" sz="4000" dirty="0">
                <a:latin typeface="League Gothic" pitchFamily="2" charset="0"/>
              </a:rPr>
              <a:t>Data Needed to be Normalized.</a:t>
            </a:r>
          </a:p>
          <a:p>
            <a:r>
              <a:rPr lang="en-US" sz="4000" dirty="0">
                <a:latin typeface="League Gothic" pitchFamily="2" charset="0"/>
              </a:rPr>
              <a:t>Utilized of R “scale” function.</a:t>
            </a:r>
          </a:p>
          <a:p>
            <a:r>
              <a:rPr lang="en-US" sz="4000" dirty="0">
                <a:latin typeface="League Gothic" pitchFamily="2" charset="0"/>
              </a:rPr>
              <a:t>The scale function calculates a vectors mean and standard deviation, then scales each element by removing the mean and dividing by the deviation.</a:t>
            </a:r>
          </a:p>
          <a:p>
            <a:r>
              <a:rPr lang="en-US" sz="4000" dirty="0">
                <a:latin typeface="League Gothic" pitchFamily="2" charset="0"/>
              </a:rPr>
              <a:t>Scaled all predictors except the “mode” and not the response.</a:t>
            </a:r>
          </a:p>
        </p:txBody>
      </p:sp>
    </p:spTree>
    <p:extLst>
      <p:ext uri="{BB962C8B-B14F-4D97-AF65-F5344CB8AC3E}">
        <p14:creationId xmlns:p14="http://schemas.microsoft.com/office/powerpoint/2010/main" val="295097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E154-3B50-874B-8C2F-8037D0EB24A1}"/>
              </a:ext>
            </a:extLst>
          </p:cNvPr>
          <p:cNvSpPr>
            <a:spLocks noGrp="1"/>
          </p:cNvSpPr>
          <p:nvPr>
            <p:ph type="title"/>
          </p:nvPr>
        </p:nvSpPr>
        <p:spPr/>
        <p:txBody>
          <a:bodyPr/>
          <a:lstStyle/>
          <a:p>
            <a:r>
              <a:rPr lang="en-US" dirty="0">
                <a:latin typeface="League Gothic" pitchFamily="2" charset="0"/>
              </a:rPr>
              <a:t>Model: K-Nearest Neighborhood</a:t>
            </a:r>
          </a:p>
        </p:txBody>
      </p:sp>
      <p:sp>
        <p:nvSpPr>
          <p:cNvPr id="4" name="Content Placeholder 3">
            <a:extLst>
              <a:ext uri="{FF2B5EF4-FFF2-40B4-BE49-F238E27FC236}">
                <a16:creationId xmlns:a16="http://schemas.microsoft.com/office/drawing/2014/main" id="{43F24E73-D478-0E4F-9749-06E916A181DB}"/>
              </a:ext>
            </a:extLst>
          </p:cNvPr>
          <p:cNvSpPr>
            <a:spLocks noGrp="1"/>
          </p:cNvSpPr>
          <p:nvPr>
            <p:ph sz="half" idx="1"/>
          </p:nvPr>
        </p:nvSpPr>
        <p:spPr>
          <a:xfrm>
            <a:off x="838200" y="1825625"/>
            <a:ext cx="5181600" cy="1168214"/>
          </a:xfrm>
        </p:spPr>
        <p:txBody>
          <a:bodyPr>
            <a:normAutofit/>
          </a:bodyPr>
          <a:lstStyle/>
          <a:p>
            <a:r>
              <a:rPr lang="en-US" dirty="0">
                <a:latin typeface="League Gothic" pitchFamily="2" charset="0"/>
              </a:rPr>
              <a:t>Overall Accuracy: 0.5386</a:t>
            </a:r>
          </a:p>
          <a:p>
            <a:r>
              <a:rPr lang="en-US" dirty="0">
                <a:latin typeface="League Gothic" pitchFamily="2" charset="0"/>
              </a:rPr>
              <a:t>Optimal K: 34</a:t>
            </a:r>
          </a:p>
        </p:txBody>
      </p:sp>
      <p:graphicFrame>
        <p:nvGraphicFramePr>
          <p:cNvPr id="8" name="Table 7">
            <a:extLst>
              <a:ext uri="{FF2B5EF4-FFF2-40B4-BE49-F238E27FC236}">
                <a16:creationId xmlns:a16="http://schemas.microsoft.com/office/drawing/2014/main" id="{1C1B9FBB-AD80-AA4C-8151-72E954C75635}"/>
              </a:ext>
            </a:extLst>
          </p:cNvPr>
          <p:cNvGraphicFramePr>
            <a:graphicFrameLocks noGrp="1"/>
          </p:cNvGraphicFramePr>
          <p:nvPr>
            <p:extLst>
              <p:ext uri="{D42A27DB-BD31-4B8C-83A1-F6EECF244321}">
                <p14:modId xmlns:p14="http://schemas.microsoft.com/office/powerpoint/2010/main" val="3047533453"/>
              </p:ext>
            </p:extLst>
          </p:nvPr>
        </p:nvGraphicFramePr>
        <p:xfrm>
          <a:off x="838200" y="3128776"/>
          <a:ext cx="5257800" cy="1828800"/>
        </p:xfrm>
        <a:graphic>
          <a:graphicData uri="http://schemas.openxmlformats.org/drawingml/2006/table">
            <a:tbl>
              <a:tblPr firstRow="1" firstCol="1" bandRow="1">
                <a:tableStyleId>{073A0DAA-6AF3-43AB-8588-CEC1D06C72B9}</a:tableStyleId>
              </a:tblPr>
              <a:tblGrid>
                <a:gridCol w="1314450">
                  <a:extLst>
                    <a:ext uri="{9D8B030D-6E8A-4147-A177-3AD203B41FA5}">
                      <a16:colId xmlns:a16="http://schemas.microsoft.com/office/drawing/2014/main" val="2953823014"/>
                    </a:ext>
                  </a:extLst>
                </a:gridCol>
                <a:gridCol w="1314450">
                  <a:extLst>
                    <a:ext uri="{9D8B030D-6E8A-4147-A177-3AD203B41FA5}">
                      <a16:colId xmlns:a16="http://schemas.microsoft.com/office/drawing/2014/main" val="3303272999"/>
                    </a:ext>
                  </a:extLst>
                </a:gridCol>
                <a:gridCol w="1314450">
                  <a:extLst>
                    <a:ext uri="{9D8B030D-6E8A-4147-A177-3AD203B41FA5}">
                      <a16:colId xmlns:a16="http://schemas.microsoft.com/office/drawing/2014/main" val="3318458483"/>
                    </a:ext>
                  </a:extLst>
                </a:gridCol>
                <a:gridCol w="1314450">
                  <a:extLst>
                    <a:ext uri="{9D8B030D-6E8A-4147-A177-3AD203B41FA5}">
                      <a16:colId xmlns:a16="http://schemas.microsoft.com/office/drawing/2014/main" val="2864082610"/>
                    </a:ext>
                  </a:extLst>
                </a:gridCol>
              </a:tblGrid>
              <a:tr h="370840">
                <a:tc>
                  <a:txBody>
                    <a:bodyPr/>
                    <a:lstStyle/>
                    <a:p>
                      <a:r>
                        <a:rPr lang="en-US" sz="2400" u="sng" dirty="0">
                          <a:latin typeface="League Gothic" pitchFamily="2" charset="0"/>
                        </a:rPr>
                        <a:t>Prediction </a:t>
                      </a:r>
                    </a:p>
                  </a:txBody>
                  <a:tcPr/>
                </a:tc>
                <a:tc>
                  <a:txBody>
                    <a:bodyPr/>
                    <a:lstStyle/>
                    <a:p>
                      <a:r>
                        <a:rPr lang="en-US" sz="2400" dirty="0">
                          <a:latin typeface="League Gothic" pitchFamily="2" charset="0"/>
                        </a:rPr>
                        <a:t>Good</a:t>
                      </a:r>
                    </a:p>
                  </a:txBody>
                  <a:tcPr/>
                </a:tc>
                <a:tc>
                  <a:txBody>
                    <a:bodyPr/>
                    <a:lstStyle/>
                    <a:p>
                      <a:r>
                        <a:rPr lang="en-US" sz="2400" dirty="0">
                          <a:latin typeface="League Gothic" pitchFamily="2" charset="0"/>
                        </a:rPr>
                        <a:t>Meh</a:t>
                      </a:r>
                    </a:p>
                  </a:txBody>
                  <a:tcPr/>
                </a:tc>
                <a:tc>
                  <a:txBody>
                    <a:bodyPr/>
                    <a:lstStyle/>
                    <a:p>
                      <a:r>
                        <a:rPr lang="en-US" sz="2400" dirty="0">
                          <a:latin typeface="League Gothic" pitchFamily="2" charset="0"/>
                        </a:rPr>
                        <a:t>Not Good</a:t>
                      </a:r>
                    </a:p>
                  </a:txBody>
                  <a:tcPr/>
                </a:tc>
                <a:extLst>
                  <a:ext uri="{0D108BD9-81ED-4DB2-BD59-A6C34878D82A}">
                    <a16:rowId xmlns:a16="http://schemas.microsoft.com/office/drawing/2014/main" val="1832892572"/>
                  </a:ext>
                </a:extLst>
              </a:tr>
              <a:tr h="370840">
                <a:tc>
                  <a:txBody>
                    <a:bodyPr/>
                    <a:lstStyle/>
                    <a:p>
                      <a:r>
                        <a:rPr lang="en-US" sz="2400" dirty="0">
                          <a:latin typeface="League Gothic" pitchFamily="2" charset="0"/>
                        </a:rPr>
                        <a:t>Good</a:t>
                      </a:r>
                    </a:p>
                  </a:txBody>
                  <a:tcPr/>
                </a:tc>
                <a:tc>
                  <a:txBody>
                    <a:bodyPr/>
                    <a:lstStyle/>
                    <a:p>
                      <a:r>
                        <a:rPr lang="en-US" sz="2400" dirty="0">
                          <a:latin typeface="League Gothic" pitchFamily="2" charset="0"/>
                        </a:rPr>
                        <a:t>453</a:t>
                      </a:r>
                    </a:p>
                  </a:txBody>
                  <a:tcPr/>
                </a:tc>
                <a:tc>
                  <a:txBody>
                    <a:bodyPr/>
                    <a:lstStyle/>
                    <a:p>
                      <a:r>
                        <a:rPr lang="en-US" sz="2400" dirty="0">
                          <a:latin typeface="League Gothic" pitchFamily="2" charset="0"/>
                        </a:rPr>
                        <a:t>257</a:t>
                      </a:r>
                    </a:p>
                  </a:txBody>
                  <a:tcPr/>
                </a:tc>
                <a:tc>
                  <a:txBody>
                    <a:bodyPr/>
                    <a:lstStyle/>
                    <a:p>
                      <a:r>
                        <a:rPr lang="en-US" sz="2400" dirty="0">
                          <a:latin typeface="League Gothic" pitchFamily="2" charset="0"/>
                        </a:rPr>
                        <a:t>115</a:t>
                      </a:r>
                    </a:p>
                  </a:txBody>
                  <a:tcPr/>
                </a:tc>
                <a:extLst>
                  <a:ext uri="{0D108BD9-81ED-4DB2-BD59-A6C34878D82A}">
                    <a16:rowId xmlns:a16="http://schemas.microsoft.com/office/drawing/2014/main" val="2703073292"/>
                  </a:ext>
                </a:extLst>
              </a:tr>
              <a:tr h="370840">
                <a:tc>
                  <a:txBody>
                    <a:bodyPr/>
                    <a:lstStyle/>
                    <a:p>
                      <a:r>
                        <a:rPr lang="en-US" sz="2400" dirty="0">
                          <a:latin typeface="League Gothic" pitchFamily="2" charset="0"/>
                        </a:rPr>
                        <a:t>Meh</a:t>
                      </a:r>
                    </a:p>
                  </a:txBody>
                  <a:tcPr/>
                </a:tc>
                <a:tc>
                  <a:txBody>
                    <a:bodyPr/>
                    <a:lstStyle/>
                    <a:p>
                      <a:r>
                        <a:rPr lang="en-US" sz="2400" dirty="0">
                          <a:latin typeface="League Gothic" pitchFamily="2" charset="0"/>
                        </a:rPr>
                        <a:t>31</a:t>
                      </a:r>
                    </a:p>
                  </a:txBody>
                  <a:tcPr/>
                </a:tc>
                <a:tc>
                  <a:txBody>
                    <a:bodyPr/>
                    <a:lstStyle/>
                    <a:p>
                      <a:r>
                        <a:rPr lang="en-US" sz="2400" dirty="0">
                          <a:latin typeface="League Gothic" pitchFamily="2" charset="0"/>
                        </a:rPr>
                        <a:t>32</a:t>
                      </a:r>
                    </a:p>
                  </a:txBody>
                  <a:tcPr/>
                </a:tc>
                <a:tc>
                  <a:txBody>
                    <a:bodyPr/>
                    <a:lstStyle/>
                    <a:p>
                      <a:r>
                        <a:rPr lang="en-US" sz="2400" dirty="0">
                          <a:latin typeface="League Gothic" pitchFamily="2" charset="0"/>
                        </a:rPr>
                        <a:t>12</a:t>
                      </a:r>
                    </a:p>
                  </a:txBody>
                  <a:tcPr/>
                </a:tc>
                <a:extLst>
                  <a:ext uri="{0D108BD9-81ED-4DB2-BD59-A6C34878D82A}">
                    <a16:rowId xmlns:a16="http://schemas.microsoft.com/office/drawing/2014/main" val="1580400289"/>
                  </a:ext>
                </a:extLst>
              </a:tr>
              <a:tr h="370840">
                <a:tc>
                  <a:txBody>
                    <a:bodyPr/>
                    <a:lstStyle/>
                    <a:p>
                      <a:r>
                        <a:rPr lang="en-US" sz="2400" dirty="0">
                          <a:latin typeface="League Gothic" pitchFamily="2" charset="0"/>
                        </a:rPr>
                        <a:t>Not Good</a:t>
                      </a:r>
                    </a:p>
                  </a:txBody>
                  <a:tcPr/>
                </a:tc>
                <a:tc>
                  <a:txBody>
                    <a:bodyPr/>
                    <a:lstStyle/>
                    <a:p>
                      <a:r>
                        <a:rPr lang="en-US" sz="2400" dirty="0">
                          <a:latin typeface="League Gothic" pitchFamily="2" charset="0"/>
                        </a:rPr>
                        <a:t>1</a:t>
                      </a:r>
                    </a:p>
                  </a:txBody>
                  <a:tcPr/>
                </a:tc>
                <a:tc>
                  <a:txBody>
                    <a:bodyPr/>
                    <a:lstStyle/>
                    <a:p>
                      <a:r>
                        <a:rPr lang="en-US" sz="2400" dirty="0">
                          <a:latin typeface="League Gothic" pitchFamily="2" charset="0"/>
                        </a:rPr>
                        <a:t>2</a:t>
                      </a:r>
                    </a:p>
                  </a:txBody>
                  <a:tcPr/>
                </a:tc>
                <a:tc>
                  <a:txBody>
                    <a:bodyPr/>
                    <a:lstStyle/>
                    <a:p>
                      <a:r>
                        <a:rPr lang="en-US" sz="2400" dirty="0">
                          <a:latin typeface="League Gothic" pitchFamily="2" charset="0"/>
                        </a:rPr>
                        <a:t>3</a:t>
                      </a:r>
                    </a:p>
                  </a:txBody>
                  <a:tcPr/>
                </a:tc>
                <a:extLst>
                  <a:ext uri="{0D108BD9-81ED-4DB2-BD59-A6C34878D82A}">
                    <a16:rowId xmlns:a16="http://schemas.microsoft.com/office/drawing/2014/main" val="1894519023"/>
                  </a:ext>
                </a:extLst>
              </a:tr>
            </a:tbl>
          </a:graphicData>
        </a:graphic>
      </p:graphicFrame>
      <p:graphicFrame>
        <p:nvGraphicFramePr>
          <p:cNvPr id="10" name="Table 9">
            <a:extLst>
              <a:ext uri="{FF2B5EF4-FFF2-40B4-BE49-F238E27FC236}">
                <a16:creationId xmlns:a16="http://schemas.microsoft.com/office/drawing/2014/main" id="{F8F1F02B-CDA7-F748-8F41-C468ED62167D}"/>
              </a:ext>
            </a:extLst>
          </p:cNvPr>
          <p:cNvGraphicFramePr>
            <a:graphicFrameLocks noGrp="1"/>
          </p:cNvGraphicFramePr>
          <p:nvPr>
            <p:extLst>
              <p:ext uri="{D42A27DB-BD31-4B8C-83A1-F6EECF244321}">
                <p14:modId xmlns:p14="http://schemas.microsoft.com/office/powerpoint/2010/main" val="1113318339"/>
              </p:ext>
            </p:extLst>
          </p:nvPr>
        </p:nvGraphicFramePr>
        <p:xfrm>
          <a:off x="838200" y="5092513"/>
          <a:ext cx="5257800" cy="914400"/>
        </p:xfrm>
        <a:graphic>
          <a:graphicData uri="http://schemas.openxmlformats.org/drawingml/2006/table">
            <a:tbl>
              <a:tblPr firstRow="1" bandRow="1">
                <a:tableStyleId>{073A0DAA-6AF3-43AB-8588-CEC1D06C72B9}</a:tableStyleId>
              </a:tblPr>
              <a:tblGrid>
                <a:gridCol w="1314450">
                  <a:extLst>
                    <a:ext uri="{9D8B030D-6E8A-4147-A177-3AD203B41FA5}">
                      <a16:colId xmlns:a16="http://schemas.microsoft.com/office/drawing/2014/main" val="3262971097"/>
                    </a:ext>
                  </a:extLst>
                </a:gridCol>
                <a:gridCol w="1314450">
                  <a:extLst>
                    <a:ext uri="{9D8B030D-6E8A-4147-A177-3AD203B41FA5}">
                      <a16:colId xmlns:a16="http://schemas.microsoft.com/office/drawing/2014/main" val="3772602326"/>
                    </a:ext>
                  </a:extLst>
                </a:gridCol>
                <a:gridCol w="1314450">
                  <a:extLst>
                    <a:ext uri="{9D8B030D-6E8A-4147-A177-3AD203B41FA5}">
                      <a16:colId xmlns:a16="http://schemas.microsoft.com/office/drawing/2014/main" val="738842817"/>
                    </a:ext>
                  </a:extLst>
                </a:gridCol>
                <a:gridCol w="1314450">
                  <a:extLst>
                    <a:ext uri="{9D8B030D-6E8A-4147-A177-3AD203B41FA5}">
                      <a16:colId xmlns:a16="http://schemas.microsoft.com/office/drawing/2014/main" val="2596933920"/>
                    </a:ext>
                  </a:extLst>
                </a:gridCol>
              </a:tblGrid>
              <a:tr h="370840">
                <a:tc>
                  <a:txBody>
                    <a:bodyPr/>
                    <a:lstStyle/>
                    <a:p>
                      <a:endParaRPr lang="en-US" sz="2400" dirty="0">
                        <a:latin typeface="League Gothic" pitchFamily="2" charset="0"/>
                      </a:endParaRPr>
                    </a:p>
                  </a:txBody>
                  <a:tcPr/>
                </a:tc>
                <a:tc>
                  <a:txBody>
                    <a:bodyPr/>
                    <a:lstStyle/>
                    <a:p>
                      <a:r>
                        <a:rPr lang="en-US" sz="2400" dirty="0">
                          <a:latin typeface="League Gothic" pitchFamily="2" charset="0"/>
                        </a:rPr>
                        <a:t>Good</a:t>
                      </a:r>
                    </a:p>
                  </a:txBody>
                  <a:tcPr/>
                </a:tc>
                <a:tc>
                  <a:txBody>
                    <a:bodyPr/>
                    <a:lstStyle/>
                    <a:p>
                      <a:r>
                        <a:rPr lang="en-US" sz="2400" dirty="0">
                          <a:latin typeface="League Gothic" pitchFamily="2" charset="0"/>
                        </a:rPr>
                        <a:t>Meh</a:t>
                      </a:r>
                    </a:p>
                  </a:txBody>
                  <a:tcPr/>
                </a:tc>
                <a:tc>
                  <a:txBody>
                    <a:bodyPr/>
                    <a:lstStyle/>
                    <a:p>
                      <a:r>
                        <a:rPr lang="en-US" sz="2400" dirty="0">
                          <a:latin typeface="League Gothic" pitchFamily="2" charset="0"/>
                        </a:rPr>
                        <a:t>Not Good</a:t>
                      </a:r>
                    </a:p>
                  </a:txBody>
                  <a:tcPr/>
                </a:tc>
                <a:extLst>
                  <a:ext uri="{0D108BD9-81ED-4DB2-BD59-A6C34878D82A}">
                    <a16:rowId xmlns:a16="http://schemas.microsoft.com/office/drawing/2014/main" val="875133952"/>
                  </a:ext>
                </a:extLst>
              </a:tr>
              <a:tr h="370840">
                <a:tc>
                  <a:txBody>
                    <a:bodyPr/>
                    <a:lstStyle/>
                    <a:p>
                      <a:r>
                        <a:rPr lang="en-US" sz="2400" dirty="0">
                          <a:latin typeface="League Gothic" pitchFamily="2" charset="0"/>
                        </a:rPr>
                        <a:t>Sensitivity </a:t>
                      </a:r>
                    </a:p>
                  </a:txBody>
                  <a:tcPr/>
                </a:tc>
                <a:tc>
                  <a:txBody>
                    <a:bodyPr/>
                    <a:lstStyle/>
                    <a:p>
                      <a:r>
                        <a:rPr lang="en-US" sz="2400" dirty="0">
                          <a:latin typeface="League Gothic" pitchFamily="2" charset="0"/>
                        </a:rPr>
                        <a:t>.9340</a:t>
                      </a:r>
                    </a:p>
                  </a:txBody>
                  <a:tcPr/>
                </a:tc>
                <a:tc>
                  <a:txBody>
                    <a:bodyPr/>
                    <a:lstStyle/>
                    <a:p>
                      <a:r>
                        <a:rPr lang="en-US" sz="2400" dirty="0">
                          <a:latin typeface="League Gothic" pitchFamily="2" charset="0"/>
                        </a:rPr>
                        <a:t>.1100</a:t>
                      </a:r>
                    </a:p>
                  </a:txBody>
                  <a:tcPr/>
                </a:tc>
                <a:tc>
                  <a:txBody>
                    <a:bodyPr/>
                    <a:lstStyle/>
                    <a:p>
                      <a:r>
                        <a:rPr lang="en-US" sz="2400" dirty="0">
                          <a:latin typeface="League Gothic" pitchFamily="2" charset="0"/>
                        </a:rPr>
                        <a:t>.0231</a:t>
                      </a:r>
                    </a:p>
                  </a:txBody>
                  <a:tcPr/>
                </a:tc>
                <a:extLst>
                  <a:ext uri="{0D108BD9-81ED-4DB2-BD59-A6C34878D82A}">
                    <a16:rowId xmlns:a16="http://schemas.microsoft.com/office/drawing/2014/main" val="275764291"/>
                  </a:ext>
                </a:extLst>
              </a:tr>
            </a:tbl>
          </a:graphicData>
        </a:graphic>
      </p:graphicFrame>
      <p:pic>
        <p:nvPicPr>
          <p:cNvPr id="7" name="Content Placeholder 6">
            <a:extLst>
              <a:ext uri="{FF2B5EF4-FFF2-40B4-BE49-F238E27FC236}">
                <a16:creationId xmlns:a16="http://schemas.microsoft.com/office/drawing/2014/main" id="{EF537963-62A1-6A4A-923C-EA4EC0FB51FB}"/>
              </a:ext>
            </a:extLst>
          </p:cNvPr>
          <p:cNvPicPr>
            <a:picLocks noGrp="1" noChangeAspect="1"/>
          </p:cNvPicPr>
          <p:nvPr>
            <p:ph sz="half" idx="2"/>
          </p:nvPr>
        </p:nvPicPr>
        <p:blipFill>
          <a:blip r:embed="rId2"/>
          <a:stretch>
            <a:fillRect/>
          </a:stretch>
        </p:blipFill>
        <p:spPr>
          <a:xfrm>
            <a:off x="6172200" y="1995675"/>
            <a:ext cx="5181600" cy="4011238"/>
          </a:xfrm>
        </p:spPr>
      </p:pic>
    </p:spTree>
    <p:extLst>
      <p:ext uri="{BB962C8B-B14F-4D97-AF65-F5344CB8AC3E}">
        <p14:creationId xmlns:p14="http://schemas.microsoft.com/office/powerpoint/2010/main" val="109069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921</Words>
  <Application>Microsoft Macintosh PowerPoint</Application>
  <PresentationFormat>Widescreen</PresentationFormat>
  <Paragraphs>165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League Gothic</vt:lpstr>
      <vt:lpstr>Wingdings</vt:lpstr>
      <vt:lpstr>Office Theme</vt:lpstr>
      <vt:lpstr>The Needle Drop Rating Predictor</vt:lpstr>
      <vt:lpstr>Background on the Needle Drop</vt:lpstr>
      <vt:lpstr>Objective</vt:lpstr>
      <vt:lpstr>Data Collection</vt:lpstr>
      <vt:lpstr>Data</vt:lpstr>
      <vt:lpstr>Data Cont.</vt:lpstr>
      <vt:lpstr>Data Cont.</vt:lpstr>
      <vt:lpstr>Data Transformations</vt:lpstr>
      <vt:lpstr>Model: K-Nearest Neighborhood</vt:lpstr>
      <vt:lpstr>Model: Random Forest</vt:lpstr>
      <vt:lpstr>Model: Neural Network</vt:lpstr>
      <vt:lpstr>Comparison</vt:lpstr>
      <vt:lpstr>What would I do different?</vt:lpstr>
      <vt:lpstr>Thank you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Needle Drop Rating Predictor</dc:title>
  <dc:creator>Nicholas Farkas</dc:creator>
  <cp:lastModifiedBy>Nicholas Farkas</cp:lastModifiedBy>
  <cp:revision>34</cp:revision>
  <dcterms:created xsi:type="dcterms:W3CDTF">2022-04-27T21:28:37Z</dcterms:created>
  <dcterms:modified xsi:type="dcterms:W3CDTF">2022-04-28T21:26:01Z</dcterms:modified>
</cp:coreProperties>
</file>