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5347-EF53-4435-95DF-36F8FC8A9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3ED2-8670-42CC-9072-0FD24FA0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8406-5FEA-48A1-BC1C-880E3DC6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0B83-DA1C-447F-AC0E-204DD3C6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43B-377D-4A70-BB43-A5812483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6BEC-AC94-4D01-8F5B-A4CE094E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67FFA-D943-4A40-A885-CA6D33AE2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ED4F-49D6-4E60-9908-86F2AFE5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C73D-B11C-45BD-95D5-C2159A9A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521C-96D5-44F4-8033-8E4553D7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2D26C-5EC2-4630-A8CD-14465656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F3F45-2140-4687-BAD3-023A3C93E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5480-58A7-48C3-B1E2-C50FCAE9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1C66-7026-42E7-97C9-F93F6FD5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04E1-4932-42FE-943F-6D71CC63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A3B7-E771-4E3D-A321-F03D94C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D6C9-E58D-439E-B57A-F7CA7C9C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BE03-E575-4FB6-8601-4AE20EA9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5786-D61C-4277-BC81-F640981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1CC9-388F-4B02-B4CF-98266BD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4A30-F3D5-4E28-BE61-F920C6D2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137F-F3B5-492C-9397-B4CB5CA3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C904-5FE2-4B85-BD50-AEBAE0D7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D6C4-BD0B-497A-B97D-4D8A02BD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181E-F9BD-4BA3-8F74-132E5FF1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CF9F-CBB4-42ED-A55E-6003A9E9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17E8-4DB8-46E8-99E2-2330F22D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98DF8-64E2-47D0-B910-08F55B91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2BCC-7CD7-4969-95A3-B28CB925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D853-1AE5-4386-97EB-75C72A11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47C6-1210-4C1B-8521-468295DE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311-185C-489D-8FD6-D68E33AB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7D38-842C-45AF-8718-94E3D594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A1F6F-4AFA-4DBA-B1B6-56D7DA8F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119D1-CB51-45CE-BADA-C70837D5F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76E36-9375-43B0-95E3-18D4B25F1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B17FF-46E2-4BCD-890A-AA13DCEB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962BA-0124-4574-BFE0-CAA233E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E536E-772E-4CFD-A5B4-42BE4E7E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6CC2-0E49-4FD6-831B-0C746A2A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C183-BBA0-4C27-ABD2-22438284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8EE8E-5403-4DD4-B5F0-64AA1C0D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D0277-A9A3-401A-B054-6C8E1EC5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1FF51-5885-42C4-9E1E-12EB6399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B393D-78A0-4CF6-9CF1-B32DB719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8DC17-7765-4E1E-A221-78BB1C8A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9C00-F5DA-4341-8D59-1C32966C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0A6E-F337-4FD5-A4A9-611913F74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A6BBA-DEB9-4B5C-95E8-523BA10BD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96700-2828-4456-9F1E-3B8C6B84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671C8-A1A0-4303-89D5-D4264A53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DAD3-C09C-49E9-A62A-D53B0C31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43BA-76E7-44A7-AB50-B00F45E0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F58D5-A23B-4FA4-8029-CF60D909E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B362A-5864-4ED6-8435-5CDBBBBF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1ACF4-94C8-4C1B-8865-C4949540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B1AF-B409-4A1E-AE15-34193A19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B6EA-0F02-4341-8BE4-5A75522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5F43F-CCAE-4CA4-8E35-737FB3B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33A5-AF8B-41FD-BA16-27200E28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D88A-AC2C-40C8-AE77-7B512EB0C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3CC7-20BA-499B-85B6-D7E1593A2D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B729-A0CE-46C9-82BF-3676F37FB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DAB8-1A18-4139-A893-D74504E3F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BCF9-33B4-4157-B027-BF60D9E2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461D-EC0D-4345-A006-4641BB829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Letterboxd Data Analysis</a:t>
            </a:r>
            <a:br>
              <a:rPr lang="en-US" dirty="0"/>
            </a:br>
            <a:r>
              <a:rPr lang="en-US" sz="3300" dirty="0"/>
              <a:t>Evaluating my movie-rating behavior by training predictive models on personal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25084-1DDB-4499-BCB8-08E0B6021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Wibert</a:t>
            </a:r>
          </a:p>
          <a:p>
            <a:r>
              <a:rPr lang="en-US" dirty="0"/>
              <a:t>STA4241</a:t>
            </a:r>
          </a:p>
          <a:p>
            <a:r>
              <a:rPr lang="en-US" dirty="0"/>
              <a:t>Dec. 8, 2021</a:t>
            </a:r>
          </a:p>
        </p:txBody>
      </p:sp>
    </p:spTree>
    <p:extLst>
      <p:ext uri="{BB962C8B-B14F-4D97-AF65-F5344CB8AC3E}">
        <p14:creationId xmlns:p14="http://schemas.microsoft.com/office/powerpoint/2010/main" val="404774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2FD-994B-43B3-B86B-F54352D4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0FD6-829C-4509-8F07-84136E48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Across all three simulations and all models, error rates ranged from 60% to 69% on average</a:t>
            </a:r>
          </a:p>
          <a:p>
            <a:r>
              <a:rPr lang="en-US" dirty="0"/>
              <a:t>Simulation including Genre had generally higher error rates</a:t>
            </a:r>
          </a:p>
          <a:p>
            <a:r>
              <a:rPr lang="en-US" dirty="0"/>
              <a:t>Average error rates for models with </a:t>
            </a:r>
            <a:r>
              <a:rPr lang="en-US" i="1" dirty="0"/>
              <a:t>only</a:t>
            </a:r>
            <a:r>
              <a:rPr lang="en-US" dirty="0"/>
              <a:t> </a:t>
            </a:r>
            <a:r>
              <a:rPr lang="en-US" dirty="0" err="1"/>
              <a:t>Average.Rating</a:t>
            </a:r>
            <a:r>
              <a:rPr lang="en-US" dirty="0"/>
              <a:t> were lower than or very similar to error rates for more complex models across the board</a:t>
            </a:r>
          </a:p>
          <a:p>
            <a:pPr lvl="1"/>
            <a:r>
              <a:rPr lang="en-US" dirty="0" err="1"/>
              <a:t>Average.Rating</a:t>
            </a:r>
            <a:r>
              <a:rPr lang="en-US" dirty="0"/>
              <a:t> weighed very heavily across models, with coefficients in the 4-6 range while absolute values of coefficients for all other predictors was generally less than 1</a:t>
            </a:r>
          </a:p>
          <a:p>
            <a:r>
              <a:rPr lang="en-US" dirty="0"/>
              <a:t>Models performed relatively similarly across all three simulations</a:t>
            </a:r>
          </a:p>
        </p:txBody>
      </p:sp>
    </p:spTree>
    <p:extLst>
      <p:ext uri="{BB962C8B-B14F-4D97-AF65-F5344CB8AC3E}">
        <p14:creationId xmlns:p14="http://schemas.microsoft.com/office/powerpoint/2010/main" val="148793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E26F9-132B-41BF-8F07-FEEFCFCB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589"/>
            <a:ext cx="8168263" cy="4888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7BE5B-1984-4B21-9574-0C64610B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82" y="1580759"/>
            <a:ext cx="4035101" cy="49687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3199985-2469-401E-A75D-758B1CBB4E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Results (cont.)</a:t>
            </a:r>
            <a:endParaRPr lang="en-US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C4E3DF-C6D7-445D-9564-4129CC97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33" y="561049"/>
            <a:ext cx="7343059" cy="8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0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D61C-F686-4EAA-BCBE-202E76AC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1B80-B8C7-4E7B-9ECD-2F47757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human behavior is difficult, especially something as subjective as rating films</a:t>
            </a:r>
          </a:p>
          <a:p>
            <a:pPr lvl="1"/>
            <a:r>
              <a:rPr lang="en-US" dirty="0"/>
              <a:t>While models did not perform spectacularly, this is about what we would expect given the nature of the data set</a:t>
            </a:r>
          </a:p>
          <a:p>
            <a:r>
              <a:rPr lang="en-US" dirty="0"/>
              <a:t>We need a benchmark to evaluate the performance of the models</a:t>
            </a:r>
          </a:p>
          <a:p>
            <a:pPr lvl="1"/>
            <a:r>
              <a:rPr lang="en-US" dirty="0"/>
              <a:t>Simplest benchmark is random chance: 10% success rate for 10-level </a:t>
            </a:r>
            <a:r>
              <a:rPr lang="en-US" dirty="0" err="1"/>
              <a:t>classif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Zero rule: choose majority class (4 stars, ~ 23% of final dataset)</a:t>
            </a:r>
          </a:p>
          <a:p>
            <a:r>
              <a:rPr lang="en-US" dirty="0"/>
              <a:t>Average success rate was 30-40% on average</a:t>
            </a:r>
          </a:p>
          <a:p>
            <a:pPr lvl="1"/>
            <a:r>
              <a:rPr lang="en-US" dirty="0"/>
              <a:t>While not great, still better than these benchmarks</a:t>
            </a:r>
          </a:p>
          <a:p>
            <a:pPr lvl="1"/>
            <a:r>
              <a:rPr lang="en-US" dirty="0"/>
              <a:t>There’s </a:t>
            </a:r>
            <a:r>
              <a:rPr lang="en-US" i="1" dirty="0"/>
              <a:t>some</a:t>
            </a:r>
            <a:r>
              <a:rPr lang="en-US" dirty="0"/>
              <a:t> level of predictive power, mostly due to </a:t>
            </a:r>
            <a:r>
              <a:rPr lang="en-US" dirty="0" err="1"/>
              <a:t>Average.Rating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4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D61C-F686-4EAA-BCBE-202E76AC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1B80-B8C7-4E7B-9ECD-2F47757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Average.Rating</a:t>
            </a:r>
            <a:r>
              <a:rPr lang="en-US" dirty="0"/>
              <a:t> is the most significant covariate considered by far</a:t>
            </a:r>
          </a:p>
          <a:p>
            <a:pPr lvl="1"/>
            <a:r>
              <a:rPr lang="en-US" dirty="0"/>
              <a:t>Possible explanations</a:t>
            </a:r>
          </a:p>
          <a:p>
            <a:pPr lvl="2"/>
            <a:r>
              <a:rPr lang="en-US" dirty="0"/>
              <a:t>Average rating is one of the last things you see when you pull up a film to rate it</a:t>
            </a:r>
          </a:p>
          <a:p>
            <a:pPr lvl="2"/>
            <a:r>
              <a:rPr lang="en-US" dirty="0"/>
              <a:t>Easy to be slightly / subconsciously influenced by what general audiences think</a:t>
            </a:r>
          </a:p>
          <a:p>
            <a:pPr lvl="2"/>
            <a:r>
              <a:rPr lang="en-US" dirty="0"/>
              <a:t>Or, my taste just tends to align with the population of Letterboxd users</a:t>
            </a:r>
          </a:p>
          <a:p>
            <a:pPr lvl="2"/>
            <a:r>
              <a:rPr lang="en-US" dirty="0"/>
              <a:t>Even when classification failed, it was very often in one of the adjacent classes</a:t>
            </a:r>
          </a:p>
          <a:p>
            <a:pPr lvl="3"/>
            <a:r>
              <a:rPr lang="en-US" dirty="0"/>
              <a:t>Considering Rating as a continuous response and calculating MSE, consistently got MSE ~0.2</a:t>
            </a:r>
          </a:p>
          <a:p>
            <a:r>
              <a:rPr lang="en-US" dirty="0"/>
              <a:t>Other main covariates considered, </a:t>
            </a:r>
            <a:r>
              <a:rPr lang="en-US" dirty="0" err="1"/>
              <a:t>Watched.Date</a:t>
            </a:r>
            <a:r>
              <a:rPr lang="en-US" dirty="0"/>
              <a:t> and Tags, cannot be extrapolated to films I have not seen yet</a:t>
            </a:r>
          </a:p>
          <a:p>
            <a:pPr lvl="1"/>
            <a:r>
              <a:rPr lang="en-US" dirty="0"/>
              <a:t>I do not know when/how I will watch them</a:t>
            </a:r>
          </a:p>
        </p:txBody>
      </p:sp>
    </p:spTree>
    <p:extLst>
      <p:ext uri="{BB962C8B-B14F-4D97-AF65-F5344CB8AC3E}">
        <p14:creationId xmlns:p14="http://schemas.microsoft.com/office/powerpoint/2010/main" val="124322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D61C-F686-4EAA-BCBE-202E76AC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1B80-B8C7-4E7B-9ECD-2F47757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Weaknesses of data set</a:t>
            </a:r>
          </a:p>
          <a:p>
            <a:pPr lvl="1"/>
            <a:r>
              <a:rPr lang="en-US" dirty="0"/>
              <a:t>The imbalance had clear effects on predictive power</a:t>
            </a:r>
          </a:p>
          <a:p>
            <a:pPr lvl="2"/>
            <a:r>
              <a:rPr lang="en-US" dirty="0"/>
              <a:t>Models tended to fail more often when </a:t>
            </a:r>
            <a:r>
              <a:rPr lang="en-US" dirty="0" err="1"/>
              <a:t>Average.Rating</a:t>
            </a:r>
            <a:r>
              <a:rPr lang="en-US" dirty="0"/>
              <a:t> was in the lower half of ratings</a:t>
            </a:r>
          </a:p>
          <a:p>
            <a:pPr lvl="2"/>
            <a:r>
              <a:rPr lang="en-US" dirty="0"/>
              <a:t>Original data set has far fewer observations in those classes, so it has less to train on</a:t>
            </a:r>
          </a:p>
          <a:p>
            <a:pPr lvl="1"/>
            <a:r>
              <a:rPr lang="en-US" dirty="0"/>
              <a:t>Since exporting the original data set for this project, I have seen 6 movies</a:t>
            </a:r>
          </a:p>
          <a:p>
            <a:pPr lvl="2"/>
            <a:r>
              <a:rPr lang="en-US" dirty="0"/>
              <a:t>True Ratings: 3.5, 5.0, 5.0, 2.0, 3.0, 4.0</a:t>
            </a:r>
          </a:p>
          <a:p>
            <a:pPr lvl="2"/>
            <a:r>
              <a:rPr lang="en-US" dirty="0"/>
              <a:t>None of the models got more than 2 correct</a:t>
            </a:r>
          </a:p>
          <a:p>
            <a:pPr lvl="3"/>
            <a:r>
              <a:rPr lang="en-US" dirty="0"/>
              <a:t>The 2 that were correct were always one of the three higher ratings (4 or 5 stars)</a:t>
            </a:r>
          </a:p>
          <a:p>
            <a:pPr lvl="3"/>
            <a:r>
              <a:rPr lang="en-US" dirty="0"/>
              <a:t>Shows that models are weakest when </a:t>
            </a:r>
            <a:r>
              <a:rPr lang="en-US" dirty="0" err="1"/>
              <a:t>Average.Rating</a:t>
            </a:r>
            <a:r>
              <a:rPr lang="en-US" dirty="0"/>
              <a:t> OR my personal rating are lower, as the models are trained primarily on data in the 3.5 to 5 star range</a:t>
            </a:r>
          </a:p>
          <a:p>
            <a:pPr lvl="3"/>
            <a:r>
              <a:rPr lang="en-US" dirty="0"/>
              <a:t>Stratified resampling helps, but cannot make up for lack of data</a:t>
            </a:r>
          </a:p>
        </p:txBody>
      </p:sp>
    </p:spTree>
    <p:extLst>
      <p:ext uri="{BB962C8B-B14F-4D97-AF65-F5344CB8AC3E}">
        <p14:creationId xmlns:p14="http://schemas.microsoft.com/office/powerpoint/2010/main" val="306471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C4F3-5EC8-4ECF-9D70-BA4A2ABD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F4F9-4AAC-4104-9DFD-DAECD93B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Letterboxd</a:t>
            </a:r>
          </a:p>
          <a:p>
            <a:pPr lvl="1"/>
            <a:r>
              <a:rPr lang="en-US" dirty="0"/>
              <a:t>Movie diary tool / social</a:t>
            </a:r>
          </a:p>
          <a:p>
            <a:pPr lvl="1"/>
            <a:r>
              <a:rPr lang="en-US" dirty="0"/>
              <a:t>log films, rate out of 5 stars, write reviews, etc.</a:t>
            </a:r>
          </a:p>
          <a:p>
            <a:r>
              <a:rPr lang="en-US" dirty="0"/>
              <a:t>I have been logging films since May 2016</a:t>
            </a:r>
          </a:p>
          <a:p>
            <a:r>
              <a:rPr lang="en-US" dirty="0"/>
              <a:t>Can export data as a .csv</a:t>
            </a:r>
          </a:p>
          <a:p>
            <a:pPr lvl="1"/>
            <a:r>
              <a:rPr lang="en-US" dirty="0"/>
              <a:t>Very basic info + star-rating</a:t>
            </a:r>
          </a:p>
          <a:p>
            <a:r>
              <a:rPr lang="en-US" dirty="0"/>
              <a:t>Goal: apply classification algorithms covered in the course to evaluate their performance and gain insight on my movie-rating behavior </a:t>
            </a:r>
          </a:p>
        </p:txBody>
      </p:sp>
    </p:spTree>
    <p:extLst>
      <p:ext uri="{BB962C8B-B14F-4D97-AF65-F5344CB8AC3E}">
        <p14:creationId xmlns:p14="http://schemas.microsoft.com/office/powerpoint/2010/main" val="2104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8D26-3E7D-4DE5-9511-3EA6921B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394F-06E4-4D86-88DA-249AA532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exported data is barebones</a:t>
            </a:r>
          </a:p>
          <a:p>
            <a:r>
              <a:rPr lang="en-US" dirty="0"/>
              <a:t>Using “</a:t>
            </a:r>
            <a:r>
              <a:rPr lang="en-US" dirty="0" err="1"/>
              <a:t>rvest</a:t>
            </a:r>
            <a:r>
              <a:rPr lang="en-US" dirty="0"/>
              <a:t>” package, wrote a web-scraping script to pull additional covariates from the site</a:t>
            </a:r>
          </a:p>
          <a:p>
            <a:r>
              <a:rPr lang="en-US" dirty="0"/>
              <a:t>scraped all that was available knowing a lot will be dropped later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A874B-E63A-40DA-AD34-F422A7BEF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4001293"/>
            <a:ext cx="11733748" cy="8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7FA8-987E-419B-9EA5-C9DF211E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5921-FB3E-4ACE-82D5-36ABD14E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Response: </a:t>
            </a:r>
            <a:r>
              <a:rPr lang="en-US" b="1" dirty="0"/>
              <a:t>Rating</a:t>
            </a:r>
            <a:endParaRPr lang="en-US" dirty="0"/>
          </a:p>
          <a:p>
            <a:pPr lvl="1"/>
            <a:r>
              <a:rPr lang="en-US" dirty="0"/>
              <a:t>Rating I assigned to the film out of 5 stars</a:t>
            </a:r>
          </a:p>
          <a:p>
            <a:pPr lvl="1"/>
            <a:r>
              <a:rPr lang="en-US" dirty="0"/>
              <a:t>Broken up into increments of 0.5 stars</a:t>
            </a:r>
          </a:p>
          <a:p>
            <a:pPr lvl="2"/>
            <a:r>
              <a:rPr lang="en-US" dirty="0"/>
              <a:t>Ordinal response with 10 levels (0.5, 1, 1.5, …, 4.5, 5)</a:t>
            </a:r>
          </a:p>
          <a:p>
            <a:r>
              <a:rPr lang="en-US" dirty="0"/>
              <a:t>Numerical covariates</a:t>
            </a:r>
          </a:p>
          <a:p>
            <a:pPr lvl="1"/>
            <a:r>
              <a:rPr lang="en-US" dirty="0"/>
              <a:t>Release Year, </a:t>
            </a:r>
            <a:r>
              <a:rPr lang="en-US" dirty="0" err="1"/>
              <a:t>Watched.Date</a:t>
            </a:r>
            <a:r>
              <a:rPr lang="en-US" dirty="0"/>
              <a:t>, </a:t>
            </a:r>
            <a:r>
              <a:rPr lang="en-US" dirty="0" err="1"/>
              <a:t>Average.Rating</a:t>
            </a:r>
            <a:r>
              <a:rPr lang="en-US" dirty="0"/>
              <a:t>, Runtime (minutes)</a:t>
            </a:r>
          </a:p>
          <a:p>
            <a:r>
              <a:rPr lang="en-US" dirty="0"/>
              <a:t>Categorical covariates</a:t>
            </a:r>
          </a:p>
          <a:p>
            <a:pPr lvl="1"/>
            <a:r>
              <a:rPr lang="en-US" dirty="0"/>
              <a:t>“Tags” (format), Genre, Country, Language, Studio, various crew members</a:t>
            </a:r>
          </a:p>
          <a:p>
            <a:r>
              <a:rPr lang="en-US" dirty="0"/>
              <a:t>Goal: using these covariates, train models to classify films into one of the 10 possible classes of </a:t>
            </a:r>
            <a:r>
              <a:rPr lang="en-US" b="1" dirty="0"/>
              <a:t>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3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AA5DE1D-8248-4BC4-B514-D84BDCB5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34" y="1690688"/>
            <a:ext cx="8550989" cy="4831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0471B-1CB9-4B85-BEFE-EE548578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539E-92FB-46E6-865C-F14EEB53119F}"/>
              </a:ext>
            </a:extLst>
          </p:cNvPr>
          <p:cNvSpPr txBox="1"/>
          <p:nvPr/>
        </p:nvSpPr>
        <p:spPr>
          <a:xfrm>
            <a:off x="477672" y="1690688"/>
            <a:ext cx="417486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clear left skew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Imbalanced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will need to account for this when resampling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Stratified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“</a:t>
            </a:r>
            <a:r>
              <a:rPr lang="en-US" sz="2500" dirty="0" err="1"/>
              <a:t>Average.Rating</a:t>
            </a:r>
            <a:r>
              <a:rPr lang="en-US" sz="2500" dirty="0"/>
              <a:t>” highly correlated with response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 ≈ 0.8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Expect this to be the most significant covariate in predicting ratings</a:t>
            </a:r>
          </a:p>
        </p:txBody>
      </p:sp>
    </p:spTree>
    <p:extLst>
      <p:ext uri="{BB962C8B-B14F-4D97-AF65-F5344CB8AC3E}">
        <p14:creationId xmlns:p14="http://schemas.microsoft.com/office/powerpoint/2010/main" val="337400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24FF-52ED-4056-B63B-F2E9C1A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E5A0-0580-4937-AD9F-7B2340D4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web-scraped covariates were excluded early on</a:t>
            </a:r>
          </a:p>
          <a:p>
            <a:pPr lvl="1"/>
            <a:r>
              <a:rPr lang="en-US" dirty="0"/>
              <a:t>Extremely small coefficients in preliminary models with low significance, linear dependencies</a:t>
            </a:r>
          </a:p>
          <a:p>
            <a:pPr lvl="1"/>
            <a:r>
              <a:rPr lang="en-US" dirty="0"/>
              <a:t>Heavy computationally because of many possible values (30+ categories; for crew members, several hundred)</a:t>
            </a:r>
          </a:p>
          <a:p>
            <a:r>
              <a:rPr lang="en-US" dirty="0"/>
              <a:t>Variable selection procedures</a:t>
            </a:r>
          </a:p>
          <a:p>
            <a:pPr lvl="1"/>
            <a:r>
              <a:rPr lang="en-US" dirty="0"/>
              <a:t>Best subset selection and backward stepwise regression</a:t>
            </a:r>
          </a:p>
          <a:p>
            <a:pPr lvl="1"/>
            <a:r>
              <a:rPr lang="en-US" dirty="0"/>
              <a:t>Both procedures </a:t>
            </a:r>
            <a:r>
              <a:rPr lang="en-US" dirty="0" err="1"/>
              <a:t>wittled</a:t>
            </a:r>
            <a:r>
              <a:rPr lang="en-US" dirty="0"/>
              <a:t> down to “</a:t>
            </a:r>
            <a:r>
              <a:rPr lang="en-US" dirty="0" err="1"/>
              <a:t>Average.Rating</a:t>
            </a:r>
            <a:r>
              <a:rPr lang="en-US" dirty="0"/>
              <a:t>”, “</a:t>
            </a:r>
            <a:r>
              <a:rPr lang="en-US" dirty="0" err="1"/>
              <a:t>Watched.Date</a:t>
            </a:r>
            <a:r>
              <a:rPr lang="en-US" dirty="0"/>
              <a:t>”, and “</a:t>
            </a:r>
            <a:r>
              <a:rPr lang="en-US" dirty="0" err="1"/>
              <a:t>as.factor</a:t>
            </a:r>
            <a:r>
              <a:rPr lang="en-US" dirty="0"/>
              <a:t>(Tags)”</a:t>
            </a:r>
          </a:p>
          <a:p>
            <a:pPr lvl="1"/>
            <a:r>
              <a:rPr lang="en-US" dirty="0"/>
              <a:t>Best subset also included many levels of “Genre” in the model which maximized the adjusted R-squared</a:t>
            </a:r>
          </a:p>
        </p:txBody>
      </p:sp>
    </p:spTree>
    <p:extLst>
      <p:ext uri="{BB962C8B-B14F-4D97-AF65-F5344CB8AC3E}">
        <p14:creationId xmlns:p14="http://schemas.microsoft.com/office/powerpoint/2010/main" val="167590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2FD-994B-43B3-B86B-F54352D4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of 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0FD6-829C-4509-8F07-84136E48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class, we dealt a lot with binary classification, and several methods had natural extensions to n-level classifications</a:t>
            </a:r>
          </a:p>
          <a:p>
            <a:r>
              <a:rPr lang="en-US" dirty="0"/>
              <a:t>I performed simulation studies using four of these methods which had natural extensions</a:t>
            </a:r>
          </a:p>
          <a:p>
            <a:pPr lvl="1"/>
            <a:r>
              <a:rPr lang="en-US" dirty="0"/>
              <a:t>LDA, KNN, SVM with polynomial kernel, and SVM with radial kernel</a:t>
            </a:r>
          </a:p>
        </p:txBody>
      </p:sp>
    </p:spTree>
    <p:extLst>
      <p:ext uri="{BB962C8B-B14F-4D97-AF65-F5344CB8AC3E}">
        <p14:creationId xmlns:p14="http://schemas.microsoft.com/office/powerpoint/2010/main" val="419335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2FD-994B-43B3-B86B-F54352D4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of classification algorithms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0FD6-829C-4509-8F07-84136E48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about logistic regression?</a:t>
            </a:r>
          </a:p>
          <a:p>
            <a:pPr lvl="1"/>
            <a:r>
              <a:rPr lang="en-US" dirty="0"/>
              <a:t>We need a modified logit that can handle ordinal response</a:t>
            </a:r>
          </a:p>
          <a:p>
            <a:pPr lvl="1"/>
            <a:r>
              <a:rPr lang="en-US" dirty="0"/>
              <a:t>We discussed baseline-category logit model in class, though this is not often used for classification + I had trouble implementing</a:t>
            </a:r>
          </a:p>
          <a:p>
            <a:r>
              <a:rPr lang="en-US" dirty="0"/>
              <a:t>Another option is the </a:t>
            </a:r>
            <a:r>
              <a:rPr lang="en-US" i="1" dirty="0"/>
              <a:t>cumulative logit model with proportional odds </a:t>
            </a:r>
            <a:r>
              <a:rPr lang="en-US" dirty="0"/>
              <a:t>(Categorical Data Analysis)</a:t>
            </a:r>
          </a:p>
          <a:p>
            <a:pPr lvl="1"/>
            <a:r>
              <a:rPr lang="en-US" dirty="0"/>
              <a:t>Designed to handle ordinal response</a:t>
            </a:r>
          </a:p>
          <a:p>
            <a:r>
              <a:rPr lang="en-US" dirty="0"/>
              <a:t>Makes a very strong model assumption of proportional odds</a:t>
            </a:r>
          </a:p>
          <a:p>
            <a:pPr lvl="1"/>
            <a:r>
              <a:rPr lang="en-US" dirty="0"/>
              <a:t>Meaning, the effect of each predictor is the same for each logit</a:t>
            </a:r>
          </a:p>
          <a:p>
            <a:r>
              <a:rPr lang="en-US" dirty="0"/>
              <a:t>Performed a LR test to test this assumption and ended up rejecting it</a:t>
            </a:r>
          </a:p>
          <a:p>
            <a:pPr lvl="1"/>
            <a:r>
              <a:rPr lang="en-US" dirty="0"/>
              <a:t>Not surprising given the imbalance in the data set</a:t>
            </a:r>
          </a:p>
          <a:p>
            <a:r>
              <a:rPr lang="en-US" dirty="0"/>
              <a:t>I still implemented the proportional odds model out of curiosity to compare with other methods</a:t>
            </a:r>
          </a:p>
          <a:p>
            <a:pPr lvl="1"/>
            <a:r>
              <a:rPr lang="en-US" dirty="0"/>
              <a:t>Keep in mind that this major assumption is violated so we can’t really use it here</a:t>
            </a:r>
          </a:p>
        </p:txBody>
      </p:sp>
    </p:spTree>
    <p:extLst>
      <p:ext uri="{BB962C8B-B14F-4D97-AF65-F5344CB8AC3E}">
        <p14:creationId xmlns:p14="http://schemas.microsoft.com/office/powerpoint/2010/main" val="8085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2FD-994B-43B3-B86B-F54352D4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Implementation of classification algorithms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0FD6-829C-4509-8F07-84136E48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simulation studies</a:t>
            </a:r>
          </a:p>
          <a:p>
            <a:pPr lvl="1"/>
            <a:r>
              <a:rPr lang="en-US" dirty="0"/>
              <a:t>One using </a:t>
            </a:r>
            <a:r>
              <a:rPr lang="en-US" dirty="0" err="1"/>
              <a:t>Average.Rating</a:t>
            </a:r>
            <a:r>
              <a:rPr lang="en-US" dirty="0"/>
              <a:t>, </a:t>
            </a:r>
            <a:r>
              <a:rPr lang="en-US" dirty="0" err="1"/>
              <a:t>Watched.Date</a:t>
            </a:r>
            <a:r>
              <a:rPr lang="en-US" dirty="0"/>
              <a:t>, </a:t>
            </a:r>
            <a:r>
              <a:rPr lang="en-US" dirty="0" err="1"/>
              <a:t>as.factor</a:t>
            </a:r>
            <a:r>
              <a:rPr lang="en-US" dirty="0"/>
              <a:t>(Tags), </a:t>
            </a:r>
            <a:r>
              <a:rPr lang="en-US" dirty="0" err="1"/>
              <a:t>as.factor</a:t>
            </a:r>
            <a:r>
              <a:rPr lang="en-US" dirty="0"/>
              <a:t>(Genre)</a:t>
            </a:r>
          </a:p>
          <a:p>
            <a:pPr lvl="2"/>
            <a:r>
              <a:rPr lang="en-US" dirty="0"/>
              <a:t>Chosen by best subset</a:t>
            </a:r>
          </a:p>
          <a:p>
            <a:pPr lvl="1"/>
            <a:r>
              <a:rPr lang="en-US" dirty="0"/>
              <a:t>One using the same set, minus Genre</a:t>
            </a:r>
          </a:p>
          <a:p>
            <a:pPr lvl="1"/>
            <a:r>
              <a:rPr lang="en-US" dirty="0"/>
              <a:t>One using only </a:t>
            </a:r>
            <a:r>
              <a:rPr lang="en-US" dirty="0" err="1"/>
              <a:t>Average.Rating</a:t>
            </a:r>
            <a:endParaRPr lang="en-US" dirty="0"/>
          </a:p>
          <a:p>
            <a:r>
              <a:rPr lang="en-US" dirty="0"/>
              <a:t>Loop with 100 iterations</a:t>
            </a:r>
          </a:p>
          <a:p>
            <a:pPr lvl="1"/>
            <a:r>
              <a:rPr lang="en-US" dirty="0"/>
              <a:t>Stratified resampling on each loop with 80%-20% training-test data split</a:t>
            </a:r>
          </a:p>
          <a:p>
            <a:r>
              <a:rPr lang="en-US" dirty="0"/>
              <a:t>Train each model on training data, run predictions on test data, and store classification error rate</a:t>
            </a:r>
          </a:p>
          <a:p>
            <a:r>
              <a:rPr lang="en-US" dirty="0"/>
              <a:t>Average error rates over all 100 iterations</a:t>
            </a:r>
          </a:p>
        </p:txBody>
      </p:sp>
    </p:spTree>
    <p:extLst>
      <p:ext uri="{BB962C8B-B14F-4D97-AF65-F5344CB8AC3E}">
        <p14:creationId xmlns:p14="http://schemas.microsoft.com/office/powerpoint/2010/main" val="147440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1111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Letterboxd Data Analysis Evaluating my movie-rating behavior by training predictive models on personal data</vt:lpstr>
      <vt:lpstr>Introduction</vt:lpstr>
      <vt:lpstr>Data collection</vt:lpstr>
      <vt:lpstr>Description of data set</vt:lpstr>
      <vt:lpstr>Exploratory data analysis</vt:lpstr>
      <vt:lpstr>Exploratory data analysis (cont.)</vt:lpstr>
      <vt:lpstr>Implementation of classification algorithms</vt:lpstr>
      <vt:lpstr>Implementation of classification algorithms (cont.)</vt:lpstr>
      <vt:lpstr>Implementation of classification algorithms (cont.)</vt:lpstr>
      <vt:lpstr>Results</vt:lpstr>
      <vt:lpstr>PowerPoint Presentation</vt:lpstr>
      <vt:lpstr>Discussion</vt:lpstr>
      <vt:lpstr>Discussion (cont.)</vt:lpstr>
      <vt:lpstr>Discussion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Letterboxd Data Analysis Evaluating my movie-rating behavior by training predictive models on personal data</dc:title>
  <dc:creator>Nick</dc:creator>
  <cp:lastModifiedBy>Nick</cp:lastModifiedBy>
  <cp:revision>7</cp:revision>
  <dcterms:created xsi:type="dcterms:W3CDTF">2021-12-08T04:17:28Z</dcterms:created>
  <dcterms:modified xsi:type="dcterms:W3CDTF">2021-12-08T23:33:55Z</dcterms:modified>
</cp:coreProperties>
</file>