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4"/>
  </p:notesMasterIdLst>
  <p:sldIdLst>
    <p:sldId id="256" r:id="rId5"/>
    <p:sldId id="270" r:id="rId6"/>
    <p:sldId id="269" r:id="rId7"/>
    <p:sldId id="268" r:id="rId8"/>
    <p:sldId id="274" r:id="rId9"/>
    <p:sldId id="267" r:id="rId10"/>
    <p:sldId id="271" r:id="rId11"/>
    <p:sldId id="272" r:id="rId12"/>
    <p:sldId id="273" r:id="rId1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594107-7F7C-44D3-8383-9D6DBD88456F}">
          <p14:sldIdLst>
            <p14:sldId id="256"/>
            <p14:sldId id="270"/>
            <p14:sldId id="269"/>
            <p14:sldId id="268"/>
            <p14:sldId id="274"/>
            <p14:sldId id="267"/>
            <p14:sldId id="271"/>
            <p14:sldId id="272"/>
            <p14:sldId id="27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5" autoAdjust="0"/>
    <p:restoredTop sz="90198" autoAdjust="0"/>
  </p:normalViewPr>
  <p:slideViewPr>
    <p:cSldViewPr>
      <p:cViewPr>
        <p:scale>
          <a:sx n="73" d="100"/>
          <a:sy n="73" d="100"/>
        </p:scale>
        <p:origin x="-1050"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2477" tIns="46239" rIns="92477" bIns="46239" rtlCol="0"/>
          <a:lstStyle>
            <a:lvl1pPr algn="l">
              <a:defRPr sz="1200"/>
            </a:lvl1pPr>
          </a:lstStyle>
          <a:p>
            <a:endParaRPr lang="en-US"/>
          </a:p>
        </p:txBody>
      </p:sp>
      <p:sp>
        <p:nvSpPr>
          <p:cNvPr id="3" name="Date Placeholder 2"/>
          <p:cNvSpPr>
            <a:spLocks noGrp="1"/>
          </p:cNvSpPr>
          <p:nvPr>
            <p:ph type="dt" idx="1"/>
          </p:nvPr>
        </p:nvSpPr>
        <p:spPr>
          <a:xfrm>
            <a:off x="3884614" y="0"/>
            <a:ext cx="2971800" cy="464820"/>
          </a:xfrm>
          <a:prstGeom prst="rect">
            <a:avLst/>
          </a:prstGeom>
        </p:spPr>
        <p:txBody>
          <a:bodyPr vert="horz" lIns="92477" tIns="46239" rIns="92477" bIns="46239" rtlCol="0"/>
          <a:lstStyle>
            <a:lvl1pPr algn="r">
              <a:defRPr sz="1200"/>
            </a:lvl1pPr>
          </a:lstStyle>
          <a:p>
            <a:fld id="{B3950A9B-54C1-4F21-B979-9183F1804581}" type="datetimeFigureOut">
              <a:rPr lang="en-US" smtClean="0"/>
              <a:pPr/>
              <a:t>7/25/2016</a:t>
            </a:fld>
            <a:endParaRPr lang="en-US"/>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2477" tIns="46239" rIns="92477" bIns="46239" rtlCol="0" anchor="ctr"/>
          <a:lstStyle/>
          <a:p>
            <a:endParaRPr lang="en-US"/>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2477" tIns="46239" rIns="92477" bIns="4623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2477" tIns="46239" rIns="92477" bIns="46239"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2477" tIns="46239" rIns="92477" bIns="46239" rtlCol="0" anchor="b"/>
          <a:lstStyle>
            <a:lvl1pPr algn="r">
              <a:defRPr sz="1200"/>
            </a:lvl1pPr>
          </a:lstStyle>
          <a:p>
            <a:fld id="{E9C23DE1-4438-443C-A508-8258C5E09A11}" type="slidenum">
              <a:rPr lang="en-US" smtClean="0"/>
              <a:pPr/>
              <a:t>‹#›</a:t>
            </a:fld>
            <a:endParaRPr lang="en-US"/>
          </a:p>
        </p:txBody>
      </p:sp>
    </p:spTree>
    <p:extLst>
      <p:ext uri="{BB962C8B-B14F-4D97-AF65-F5344CB8AC3E}">
        <p14:creationId xmlns:p14="http://schemas.microsoft.com/office/powerpoint/2010/main" val="1647203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C23DE1-4438-443C-A508-8258C5E09A11}" type="slidenum">
              <a:rPr lang="en-US" smtClean="0"/>
              <a:pPr/>
              <a:t>1</a:t>
            </a:fld>
            <a:endParaRPr lang="en-US"/>
          </a:p>
        </p:txBody>
      </p:sp>
    </p:spTree>
    <p:extLst>
      <p:ext uri="{BB962C8B-B14F-4D97-AF65-F5344CB8AC3E}">
        <p14:creationId xmlns:p14="http://schemas.microsoft.com/office/powerpoint/2010/main" val="254821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TypeScript</a:t>
            </a:r>
            <a:r>
              <a:rPr lang="en-US" baseline="0" dirty="0" smtClean="0"/>
              <a:t> is a superset of JavaScript. It </a:t>
            </a:r>
            <a:r>
              <a:rPr lang="en-US" baseline="0" dirty="0" err="1" smtClean="0"/>
              <a:t>transcompiles</a:t>
            </a:r>
            <a:r>
              <a:rPr lang="en-US" baseline="0" dirty="0" smtClean="0"/>
              <a:t> into JavaScript and doesn’t seek to replace JavaScript, only to make it better through modern ECMAScript features. It was developed by Microsoft and released to the public on October 1, 2012 at version 0.8. On its initial release the language itself was praised but there was no IDE support other than Visual Studio. This was shortly changed as more IDEs hopped on bandwagon and found ways to support TypeScript, including Microsoft with their release of Visual Studio Code that is lightweight and usable on any OS. Some other popular IDEs that have incorporated TypeScript are listed here.</a:t>
            </a:r>
            <a:endParaRPr lang="en-US" dirty="0" smtClean="0"/>
          </a:p>
          <a:p>
            <a:endParaRPr lang="en-US" dirty="0"/>
          </a:p>
        </p:txBody>
      </p:sp>
      <p:sp>
        <p:nvSpPr>
          <p:cNvPr id="4" name="Slide Number Placeholder 3"/>
          <p:cNvSpPr>
            <a:spLocks noGrp="1"/>
          </p:cNvSpPr>
          <p:nvPr>
            <p:ph type="sldNum" sz="quarter" idx="10"/>
          </p:nvPr>
        </p:nvSpPr>
        <p:spPr/>
        <p:txBody>
          <a:bodyPr/>
          <a:lstStyle/>
          <a:p>
            <a:fld id="{E9C23DE1-4438-443C-A508-8258C5E09A11}" type="slidenum">
              <a:rPr lang="en-US" smtClean="0"/>
              <a:pPr/>
              <a:t>3</a:t>
            </a:fld>
            <a:endParaRPr lang="en-US"/>
          </a:p>
        </p:txBody>
      </p:sp>
    </p:spTree>
    <p:extLst>
      <p:ext uri="{BB962C8B-B14F-4D97-AF65-F5344CB8AC3E}">
        <p14:creationId xmlns:p14="http://schemas.microsoft.com/office/powerpoint/2010/main" val="872002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three – now  features in ECMAScript</a:t>
            </a:r>
            <a:r>
              <a:rPr lang="en-US" baseline="0" dirty="0" smtClean="0"/>
              <a:t> 6, has been a feature in TypeScript for a long while. Error stuff speaks for itself. </a:t>
            </a:r>
            <a:endParaRPr lang="en-US" dirty="0" smtClean="0"/>
          </a:p>
        </p:txBody>
      </p:sp>
      <p:sp>
        <p:nvSpPr>
          <p:cNvPr id="4" name="Slide Number Placeholder 3"/>
          <p:cNvSpPr>
            <a:spLocks noGrp="1"/>
          </p:cNvSpPr>
          <p:nvPr>
            <p:ph type="sldNum" sz="quarter" idx="10"/>
          </p:nvPr>
        </p:nvSpPr>
        <p:spPr/>
        <p:txBody>
          <a:bodyPr/>
          <a:lstStyle/>
          <a:p>
            <a:fld id="{E9C23DE1-4438-443C-A508-8258C5E09A11}" type="slidenum">
              <a:rPr lang="en-US" smtClean="0"/>
              <a:pPr/>
              <a:t>4</a:t>
            </a:fld>
            <a:endParaRPr lang="en-US"/>
          </a:p>
        </p:txBody>
      </p:sp>
    </p:spTree>
    <p:extLst>
      <p:ext uri="{BB962C8B-B14F-4D97-AF65-F5344CB8AC3E}">
        <p14:creationId xmlns:p14="http://schemas.microsoft.com/office/powerpoint/2010/main" val="98805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does TypeScript look like? Well, it looks very</a:t>
            </a:r>
            <a:r>
              <a:rPr lang="en-US" baseline="0" dirty="0" smtClean="0"/>
              <a:t> similar to JavaScript if you’ve worked with that in the past. Main difference is the typing associated that allows for real-time error detection.</a:t>
            </a:r>
            <a:endParaRPr lang="en-US" dirty="0" smtClean="0"/>
          </a:p>
          <a:p>
            <a:endParaRPr lang="en-US" dirty="0"/>
          </a:p>
        </p:txBody>
      </p:sp>
      <p:sp>
        <p:nvSpPr>
          <p:cNvPr id="4" name="Slide Number Placeholder 3"/>
          <p:cNvSpPr>
            <a:spLocks noGrp="1"/>
          </p:cNvSpPr>
          <p:nvPr>
            <p:ph type="sldNum" sz="quarter" idx="10"/>
          </p:nvPr>
        </p:nvSpPr>
        <p:spPr/>
        <p:txBody>
          <a:bodyPr/>
          <a:lstStyle/>
          <a:p>
            <a:fld id="{E9C23DE1-4438-443C-A508-8258C5E09A11}" type="slidenum">
              <a:rPr lang="en-US" smtClean="0"/>
              <a:pPr/>
              <a:t>6</a:t>
            </a:fld>
            <a:endParaRPr lang="en-US"/>
          </a:p>
        </p:txBody>
      </p:sp>
    </p:spTree>
    <p:extLst>
      <p:ext uri="{BB962C8B-B14F-4D97-AF65-F5344CB8AC3E}">
        <p14:creationId xmlns:p14="http://schemas.microsoft.com/office/powerpoint/2010/main" val="3000105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bg2"/>
                </a:solidFill>
                <a:latin typeface="Times New Roman" pitchFamily="18" charset="0"/>
                <a:cs typeface="Times New Roman"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DAAC0-9347-4D26-B216-AF34A331B4A7}" type="datetime1">
              <a:rPr lang="en-US" smtClean="0"/>
              <a:pPr/>
              <a:t>7/25/2016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A0AEC-3BE2-4D46-AC07-76A9817C1F9B}" type="datetime1">
              <a:rPr lang="en-US" smtClean="0"/>
              <a:pPr/>
              <a:t>7/25/2016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FAC11-EDDE-4F11-BB10-941A3B2CFB10}" type="datetime1">
              <a:rPr lang="en-US" smtClean="0"/>
              <a:pPr/>
              <a:t>7/25/2016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6C99FE-41E2-4D4A-82E9-F0AE8F1AAE39}" type="datetime1">
              <a:rPr lang="en-US" smtClean="0"/>
              <a:pPr/>
              <a:t>7/25/2016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8CB29-8FFA-48A0-828C-F3AA4ADE498B}" type="datetime1">
              <a:rPr lang="en-US" smtClean="0"/>
              <a:pPr/>
              <a:t>7/25/2016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D3565-6F09-46CF-9025-805F4B35B878}" type="datetime1">
              <a:rPr lang="en-US" smtClean="0"/>
              <a:pPr/>
              <a:t>7/25/2016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BBF9EE-32F6-427E-B228-D98B34043D2F}" type="datetime1">
              <a:rPr lang="en-US" smtClean="0"/>
              <a:pPr/>
              <a:t>7/25/2016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7A84B5-D77F-4780-9F0C-206D27D30BD0}" type="datetime1">
              <a:rPr lang="en-US" smtClean="0"/>
              <a:pPr/>
              <a:t>7/25/2016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A7E42-7FBA-45B0-871C-3A059E2764B8}" type="datetime1">
              <a:rPr lang="en-US" smtClean="0"/>
              <a:pPr/>
              <a:t>7/25/2016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AD54B-EBA8-40B6-BD6A-77295F669A9E}" type="datetime1">
              <a:rPr lang="en-US" smtClean="0"/>
              <a:pPr/>
              <a:t>7/25/2016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74531-6BEB-4E0B-88E4-EA5EAE77DDFB}" type="datetime1">
              <a:rPr lang="en-US" smtClean="0"/>
              <a:pPr/>
              <a:t>7/25/2016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A49A9-AF06-4D2A-9294-FB31051DDFD4}" type="datetime1">
              <a:rPr lang="en-US" smtClean="0"/>
              <a:pPr/>
              <a:t>7/25/2016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DADC32C-81AC-42FD-A247-DF363042D8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2400" y="6400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9D6EA-4289-48ED-99FE-05C6FA292073}" type="datetime1">
              <a:rPr lang="en-US" smtClean="0"/>
              <a:pPr/>
              <a:t>7/25/2016</a:t>
            </a:fld>
            <a:endParaRPr lang="en-US"/>
          </a:p>
        </p:txBody>
      </p:sp>
      <p:sp>
        <p:nvSpPr>
          <p:cNvPr id="6" name="Slide Number Placeholder 5"/>
          <p:cNvSpPr>
            <a:spLocks noGrp="1"/>
          </p:cNvSpPr>
          <p:nvPr>
            <p:ph type="sldNum" sz="quarter" idx="4"/>
          </p:nvPr>
        </p:nvSpPr>
        <p:spPr>
          <a:xfrm>
            <a:off x="6858000" y="6400800"/>
            <a:ext cx="2133600" cy="365125"/>
          </a:xfrm>
          <a:prstGeom prst="rect">
            <a:avLst/>
          </a:prstGeom>
        </p:spPr>
        <p:txBody>
          <a:bodyPr vert="horz" lIns="91440" tIns="45720" rIns="91440" bIns="45720" rtlCol="0" anchor="ctr"/>
          <a:lstStyle>
            <a:lvl1pPr algn="r">
              <a:defRPr sz="1200">
                <a:solidFill>
                  <a:schemeClr val="bg2"/>
                </a:solidFill>
              </a:defRPr>
            </a:lvl1pPr>
          </a:lstStyle>
          <a:p>
            <a:fld id="{BDADC32C-81AC-42FD-A247-DF363042D8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Clr>
          <a:srgbClr val="006549"/>
        </a:buClr>
        <a:buFont typeface="Wingdings" pitchFamily="2" charset="2"/>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Clr>
          <a:srgbClr val="006549"/>
        </a:buClr>
        <a:buFont typeface="Wingdings" pitchFamily="2" charset="2"/>
        <a:buChar char="§"/>
        <a:defRPr sz="2800" kern="1200">
          <a:solidFill>
            <a:schemeClr val="tx1"/>
          </a:solidFill>
          <a:latin typeface="Cambria" pitchFamily="18" charset="0"/>
          <a:ea typeface="+mn-ea"/>
          <a:cs typeface="+mn-cs"/>
        </a:defRPr>
      </a:lvl2pPr>
      <a:lvl3pPr marL="1143000" indent="-228600" algn="l" defTabSz="914400" rtl="0" eaLnBrk="1" latinLnBrk="0" hangingPunct="1">
        <a:spcBef>
          <a:spcPct val="20000"/>
        </a:spcBef>
        <a:buClr>
          <a:srgbClr val="006549"/>
        </a:buClr>
        <a:buFont typeface="Arial" pitchFamily="34" charset="0"/>
        <a:buChar char="•"/>
        <a:defRPr sz="2400" kern="1200">
          <a:solidFill>
            <a:schemeClr val="tx1"/>
          </a:solidFill>
          <a:latin typeface="Cambria" pitchFamily="18" charset="0"/>
          <a:ea typeface="+mn-ea"/>
          <a:cs typeface="+mn-cs"/>
        </a:defRPr>
      </a:lvl3pPr>
      <a:lvl4pPr marL="1600200" indent="-228600" algn="l" defTabSz="914400" rtl="0" eaLnBrk="1" latinLnBrk="0" hangingPunct="1">
        <a:spcBef>
          <a:spcPct val="20000"/>
        </a:spcBef>
        <a:buClr>
          <a:srgbClr val="006549"/>
        </a:buClr>
        <a:buFont typeface="Arial" pitchFamily="34" charset="0"/>
        <a:buChar char="–"/>
        <a:defRPr sz="2000" kern="1200">
          <a:solidFill>
            <a:schemeClr val="tx1"/>
          </a:solidFill>
          <a:latin typeface="Cambria" pitchFamily="18" charset="0"/>
          <a:ea typeface="+mn-ea"/>
          <a:cs typeface="+mn-cs"/>
        </a:defRPr>
      </a:lvl4pPr>
      <a:lvl5pPr marL="2057400" indent="-228600" algn="l" defTabSz="914400" rtl="0" eaLnBrk="1" latinLnBrk="0" hangingPunct="1">
        <a:spcBef>
          <a:spcPct val="20000"/>
        </a:spcBef>
        <a:buClr>
          <a:srgbClr val="006549"/>
        </a:buClr>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typecsdev.com/" TargetMode="External"/><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 Id="rId4" Type="http://schemas.openxmlformats.org/officeDocument/2006/relationships/hyperlink" Target="https://www.npmjs.com/package/typescri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Intro to TypeScript</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07/25/2016</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006E50"/>
                </a:solidFill>
              </a:rPr>
              <a:t>Agenda</a:t>
            </a:r>
          </a:p>
        </p:txBody>
      </p:sp>
      <p:sp>
        <p:nvSpPr>
          <p:cNvPr id="9" name="Content Placeholder 8"/>
          <p:cNvSpPr>
            <a:spLocks noGrp="1"/>
          </p:cNvSpPr>
          <p:nvPr>
            <p:ph idx="1"/>
          </p:nvPr>
        </p:nvSpPr>
        <p:spPr/>
        <p:txBody>
          <a:bodyPr/>
          <a:lstStyle/>
          <a:p>
            <a:pPr>
              <a:buClr>
                <a:srgbClr val="6AB244"/>
              </a:buClr>
            </a:pPr>
            <a:r>
              <a:rPr lang="en-US" dirty="0">
                <a:solidFill>
                  <a:srgbClr val="006E50"/>
                </a:solidFill>
              </a:rPr>
              <a:t>What is it?</a:t>
            </a:r>
          </a:p>
          <a:p>
            <a:pPr>
              <a:buClr>
                <a:srgbClr val="6AB244"/>
              </a:buClr>
            </a:pPr>
            <a:r>
              <a:rPr lang="en-US" dirty="0">
                <a:solidFill>
                  <a:srgbClr val="006E50"/>
                </a:solidFill>
              </a:rPr>
              <a:t>Features</a:t>
            </a:r>
          </a:p>
          <a:p>
            <a:pPr>
              <a:buClr>
                <a:srgbClr val="6AB244"/>
              </a:buClr>
            </a:pPr>
            <a:r>
              <a:rPr lang="en-US" dirty="0">
                <a:solidFill>
                  <a:srgbClr val="006E50"/>
                </a:solidFill>
              </a:rPr>
              <a:t>What does it look like?</a:t>
            </a:r>
          </a:p>
          <a:p>
            <a:pPr>
              <a:buClr>
                <a:srgbClr val="6AB244"/>
              </a:buClr>
            </a:pPr>
            <a:r>
              <a:rPr lang="en-US" dirty="0">
                <a:solidFill>
                  <a:srgbClr val="006E50"/>
                </a:solidFill>
              </a:rPr>
              <a:t>Demo</a:t>
            </a:r>
          </a:p>
          <a:p>
            <a:pPr>
              <a:buClr>
                <a:srgbClr val="6AB244"/>
              </a:buClr>
            </a:pPr>
            <a:r>
              <a:rPr lang="en-US" dirty="0">
                <a:solidFill>
                  <a:srgbClr val="006E50"/>
                </a:solidFill>
              </a:rPr>
              <a:t>Questions</a:t>
            </a:r>
          </a:p>
          <a:p>
            <a:pPr>
              <a:buClr>
                <a:srgbClr val="6AB244"/>
              </a:buClr>
            </a:pPr>
            <a:r>
              <a:rPr lang="en-US" dirty="0">
                <a:solidFill>
                  <a:srgbClr val="006E50"/>
                </a:solidFill>
              </a:rPr>
              <a:t>Tools and </a:t>
            </a:r>
            <a:r>
              <a:rPr lang="en-US" dirty="0" smtClean="0">
                <a:solidFill>
                  <a:srgbClr val="006E50"/>
                </a:solidFill>
              </a:rPr>
              <a:t>Resources</a:t>
            </a:r>
            <a:endParaRPr lang="en-US" dirty="0">
              <a:solidFill>
                <a:srgbClr val="006E50"/>
              </a:solidFill>
            </a:endParaRPr>
          </a:p>
        </p:txBody>
      </p:sp>
      <p:sp>
        <p:nvSpPr>
          <p:cNvPr id="7" name="Slide Number Placeholder 6"/>
          <p:cNvSpPr>
            <a:spLocks noGrp="1"/>
          </p:cNvSpPr>
          <p:nvPr>
            <p:ph type="sldNum" sz="quarter" idx="12"/>
          </p:nvPr>
        </p:nvSpPr>
        <p:spPr/>
        <p:txBody>
          <a:bodyPr/>
          <a:lstStyle/>
          <a:p>
            <a:fld id="{BDADC32C-81AC-42FD-A247-DF363042D84D}" type="slidenum">
              <a:rPr lang="en-US" smtClean="0"/>
              <a:pPr/>
              <a:t>2</a:t>
            </a:fld>
            <a:endParaRPr lang="en-US"/>
          </a:p>
        </p:txBody>
      </p:sp>
    </p:spTree>
    <p:extLst>
      <p:ext uri="{BB962C8B-B14F-4D97-AF65-F5344CB8AC3E}">
        <p14:creationId xmlns:p14="http://schemas.microsoft.com/office/powerpoint/2010/main" val="2829621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6200"/>
            <a:ext cx="8229600" cy="1143000"/>
          </a:xfrm>
        </p:spPr>
        <p:txBody>
          <a:bodyPr>
            <a:normAutofit fontScale="90000"/>
          </a:bodyPr>
          <a:lstStyle/>
          <a:p>
            <a:r>
              <a:rPr lang="en-US" dirty="0">
                <a:solidFill>
                  <a:srgbClr val="006E50"/>
                </a:solidFill>
              </a:rPr>
              <a:t>What</a:t>
            </a:r>
            <a:r>
              <a:rPr lang="en-US" sz="9600" dirty="0">
                <a:solidFill>
                  <a:srgbClr val="006E50"/>
                </a:solidFill>
              </a:rPr>
              <a:t> </a:t>
            </a:r>
            <a:r>
              <a:rPr lang="en-US" dirty="0">
                <a:solidFill>
                  <a:srgbClr val="006E50"/>
                </a:solidFill>
              </a:rPr>
              <a:t>is it</a:t>
            </a:r>
            <a:r>
              <a:rPr lang="en-US" dirty="0" smtClean="0">
                <a:solidFill>
                  <a:srgbClr val="006E50"/>
                </a:solidFill>
              </a:rPr>
              <a:t>?</a:t>
            </a:r>
            <a:br>
              <a:rPr lang="en-US" dirty="0" smtClean="0">
                <a:solidFill>
                  <a:srgbClr val="006E50"/>
                </a:solidFill>
              </a:rPr>
            </a:br>
            <a:r>
              <a:rPr lang="en-US" sz="1100" dirty="0" smtClean="0">
                <a:solidFill>
                  <a:srgbClr val="006E50"/>
                </a:solidFill>
              </a:rPr>
              <a:t>(</a:t>
            </a:r>
            <a:r>
              <a:rPr lang="en-US" sz="1100" dirty="0">
                <a:solidFill>
                  <a:srgbClr val="006E50"/>
                </a:solidFill>
              </a:rPr>
              <a:t>And why should I care???)</a:t>
            </a:r>
          </a:p>
        </p:txBody>
      </p:sp>
      <p:sp>
        <p:nvSpPr>
          <p:cNvPr id="9" name="Content Placeholder 8"/>
          <p:cNvSpPr>
            <a:spLocks noGrp="1"/>
          </p:cNvSpPr>
          <p:nvPr>
            <p:ph idx="1"/>
          </p:nvPr>
        </p:nvSpPr>
        <p:spPr>
          <a:xfrm>
            <a:off x="457200" y="1189037"/>
            <a:ext cx="8229600" cy="4525963"/>
          </a:xfrm>
        </p:spPr>
        <p:txBody>
          <a:bodyPr>
            <a:normAutofit/>
          </a:bodyPr>
          <a:lstStyle/>
          <a:p>
            <a:pPr>
              <a:buClr>
                <a:srgbClr val="6AB244"/>
              </a:buClr>
            </a:pPr>
            <a:r>
              <a:rPr lang="en-US" sz="2400" dirty="0" smtClean="0">
                <a:solidFill>
                  <a:srgbClr val="006E50"/>
                </a:solidFill>
              </a:rPr>
              <a:t>Superset </a:t>
            </a:r>
            <a:r>
              <a:rPr lang="en-US" sz="2400" dirty="0">
                <a:solidFill>
                  <a:srgbClr val="006E50"/>
                </a:solidFill>
              </a:rPr>
              <a:t>of JavaScript</a:t>
            </a:r>
          </a:p>
          <a:p>
            <a:pPr lvl="1">
              <a:buClr>
                <a:srgbClr val="6AB244"/>
              </a:buClr>
            </a:pPr>
            <a:r>
              <a:rPr lang="en-US" sz="2400" dirty="0">
                <a:solidFill>
                  <a:srgbClr val="006E50"/>
                </a:solidFill>
              </a:rPr>
              <a:t>Doesn’t try to replace it – just enhances it</a:t>
            </a:r>
          </a:p>
          <a:p>
            <a:pPr lvl="1">
              <a:buClr>
                <a:srgbClr val="6AB244"/>
              </a:buClr>
            </a:pPr>
            <a:r>
              <a:rPr lang="en-US" sz="2400" dirty="0" err="1">
                <a:solidFill>
                  <a:srgbClr val="006E50"/>
                </a:solidFill>
              </a:rPr>
              <a:t>Transcompiles</a:t>
            </a:r>
            <a:r>
              <a:rPr lang="en-US" sz="2400" dirty="0">
                <a:solidFill>
                  <a:srgbClr val="006E50"/>
                </a:solidFill>
              </a:rPr>
              <a:t> into JavaScript</a:t>
            </a:r>
          </a:p>
          <a:p>
            <a:pPr lvl="1">
              <a:buClr>
                <a:srgbClr val="6AB244"/>
              </a:buClr>
            </a:pPr>
            <a:r>
              <a:rPr lang="en-US" sz="2400" dirty="0">
                <a:solidFill>
                  <a:srgbClr val="006E50"/>
                </a:solidFill>
              </a:rPr>
              <a:t>JavaScript WITH </a:t>
            </a:r>
            <a:r>
              <a:rPr lang="en-US" sz="2400" dirty="0" err="1">
                <a:solidFill>
                  <a:srgbClr val="006E50"/>
                </a:solidFill>
              </a:rPr>
              <a:t>Intellisense</a:t>
            </a:r>
            <a:endParaRPr lang="en-US" sz="2400" dirty="0">
              <a:solidFill>
                <a:srgbClr val="006E50"/>
              </a:solidFill>
            </a:endParaRPr>
          </a:p>
          <a:p>
            <a:pPr>
              <a:buClr>
                <a:srgbClr val="6AB244"/>
              </a:buClr>
            </a:pPr>
            <a:r>
              <a:rPr lang="en-US" sz="2400" dirty="0">
                <a:solidFill>
                  <a:srgbClr val="006E50"/>
                </a:solidFill>
              </a:rPr>
              <a:t>Developed and supported by Microsoft</a:t>
            </a:r>
          </a:p>
          <a:p>
            <a:pPr>
              <a:buClr>
                <a:srgbClr val="6AB244"/>
              </a:buClr>
            </a:pPr>
            <a:r>
              <a:rPr lang="en-US" sz="2400" dirty="0">
                <a:solidFill>
                  <a:srgbClr val="006E50"/>
                </a:solidFill>
              </a:rPr>
              <a:t>Large amount of support from popular IDEs</a:t>
            </a:r>
            <a:r>
              <a:rPr lang="en-US" sz="2400" dirty="0" smtClean="0">
                <a:solidFill>
                  <a:srgbClr val="006E50"/>
                </a:solidFill>
              </a:rPr>
              <a:t>:</a:t>
            </a:r>
            <a:endParaRPr lang="en-US" sz="2400" dirty="0">
              <a:solidFill>
                <a:srgbClr val="006E50"/>
              </a:solidFill>
            </a:endParaRPr>
          </a:p>
        </p:txBody>
      </p:sp>
      <p:sp>
        <p:nvSpPr>
          <p:cNvPr id="7" name="Slide Number Placeholder 6"/>
          <p:cNvSpPr>
            <a:spLocks noGrp="1"/>
          </p:cNvSpPr>
          <p:nvPr>
            <p:ph type="sldNum" sz="quarter" idx="12"/>
          </p:nvPr>
        </p:nvSpPr>
        <p:spPr/>
        <p:txBody>
          <a:bodyPr/>
          <a:lstStyle/>
          <a:p>
            <a:fld id="{BDADC32C-81AC-42FD-A247-DF363042D84D}" type="slidenum">
              <a:rPr lang="en-US" smtClean="0"/>
              <a:pPr/>
              <a:t>3</a:t>
            </a:fld>
            <a:endParaRPr lang="en-US"/>
          </a:p>
        </p:txBody>
      </p:sp>
      <p:pic>
        <p:nvPicPr>
          <p:cNvPr id="10" name="Picture 9"/>
          <p:cNvPicPr>
            <a:picLocks noChangeAspect="1"/>
          </p:cNvPicPr>
          <p:nvPr/>
        </p:nvPicPr>
        <p:blipFill>
          <a:blip r:embed="rId3"/>
          <a:stretch>
            <a:fillRect/>
          </a:stretch>
        </p:blipFill>
        <p:spPr>
          <a:xfrm>
            <a:off x="733425" y="3810000"/>
            <a:ext cx="7191375" cy="2105025"/>
          </a:xfrm>
          <a:prstGeom prst="rect">
            <a:avLst/>
          </a:prstGeom>
        </p:spPr>
      </p:pic>
    </p:spTree>
    <p:extLst>
      <p:ext uri="{BB962C8B-B14F-4D97-AF65-F5344CB8AC3E}">
        <p14:creationId xmlns:p14="http://schemas.microsoft.com/office/powerpoint/2010/main" val="1608046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6E50"/>
                </a:solidFill>
              </a:rPr>
              <a:t>Features</a:t>
            </a:r>
          </a:p>
        </p:txBody>
      </p:sp>
      <p:sp>
        <p:nvSpPr>
          <p:cNvPr id="8" name="Content Placeholder 7"/>
          <p:cNvSpPr>
            <a:spLocks noGrp="1"/>
          </p:cNvSpPr>
          <p:nvPr>
            <p:ph idx="1"/>
          </p:nvPr>
        </p:nvSpPr>
        <p:spPr/>
        <p:txBody>
          <a:bodyPr>
            <a:normAutofit fontScale="92500" lnSpcReduction="20000"/>
          </a:bodyPr>
          <a:lstStyle/>
          <a:p>
            <a:pPr>
              <a:buClr>
                <a:srgbClr val="6AB244"/>
              </a:buClr>
            </a:pPr>
            <a:r>
              <a:rPr lang="en-US" dirty="0">
                <a:solidFill>
                  <a:srgbClr val="006E50"/>
                </a:solidFill>
              </a:rPr>
              <a:t>Utilize classes</a:t>
            </a:r>
          </a:p>
          <a:p>
            <a:pPr>
              <a:buClr>
                <a:srgbClr val="6AB244"/>
              </a:buClr>
            </a:pPr>
            <a:r>
              <a:rPr lang="en-US" dirty="0">
                <a:solidFill>
                  <a:srgbClr val="006E50"/>
                </a:solidFill>
              </a:rPr>
              <a:t>Arrow function syntax</a:t>
            </a:r>
          </a:p>
          <a:p>
            <a:pPr>
              <a:buClr>
                <a:srgbClr val="6AB244"/>
              </a:buClr>
            </a:pPr>
            <a:r>
              <a:rPr lang="en-US" dirty="0">
                <a:solidFill>
                  <a:srgbClr val="006E50"/>
                </a:solidFill>
              </a:rPr>
              <a:t>Optional parameters</a:t>
            </a:r>
          </a:p>
          <a:p>
            <a:pPr>
              <a:buClr>
                <a:srgbClr val="6AB244"/>
              </a:buClr>
            </a:pPr>
            <a:r>
              <a:rPr lang="en-US" dirty="0">
                <a:solidFill>
                  <a:srgbClr val="006E50"/>
                </a:solidFill>
              </a:rPr>
              <a:t>Find errors in development, not in testing</a:t>
            </a:r>
          </a:p>
          <a:p>
            <a:pPr lvl="1">
              <a:buClr>
                <a:srgbClr val="6AB244"/>
              </a:buClr>
            </a:pPr>
            <a:r>
              <a:rPr lang="en-US" dirty="0">
                <a:solidFill>
                  <a:srgbClr val="006E50"/>
                </a:solidFill>
              </a:rPr>
              <a:t>Compile-Time type checking</a:t>
            </a:r>
          </a:p>
          <a:p>
            <a:pPr lvl="1">
              <a:buClr>
                <a:srgbClr val="6AB244"/>
              </a:buClr>
            </a:pPr>
            <a:r>
              <a:rPr lang="en-US" dirty="0" err="1">
                <a:solidFill>
                  <a:srgbClr val="006E50"/>
                </a:solidFill>
              </a:rPr>
              <a:t>Intellisense</a:t>
            </a:r>
            <a:r>
              <a:rPr lang="en-US" dirty="0">
                <a:solidFill>
                  <a:srgbClr val="006E50"/>
                </a:solidFill>
              </a:rPr>
              <a:t> error reporting</a:t>
            </a:r>
          </a:p>
          <a:p>
            <a:pPr>
              <a:buClr>
                <a:srgbClr val="6AB244"/>
              </a:buClr>
            </a:pPr>
            <a:r>
              <a:rPr lang="en-US" dirty="0">
                <a:solidFill>
                  <a:srgbClr val="006E50"/>
                </a:solidFill>
              </a:rPr>
              <a:t>Namespaces</a:t>
            </a:r>
          </a:p>
          <a:p>
            <a:pPr>
              <a:buClr>
                <a:srgbClr val="6AB244"/>
              </a:buClr>
            </a:pPr>
            <a:r>
              <a:rPr lang="en-US" dirty="0" err="1">
                <a:solidFill>
                  <a:srgbClr val="006E50"/>
                </a:solidFill>
              </a:rPr>
              <a:t>Asynch</a:t>
            </a:r>
            <a:r>
              <a:rPr lang="en-US" dirty="0">
                <a:solidFill>
                  <a:srgbClr val="006E50"/>
                </a:solidFill>
              </a:rPr>
              <a:t>/Await</a:t>
            </a:r>
          </a:p>
          <a:p>
            <a:pPr>
              <a:buClr>
                <a:srgbClr val="6AB244"/>
              </a:buClr>
            </a:pPr>
            <a:r>
              <a:rPr lang="en-US" dirty="0">
                <a:solidFill>
                  <a:srgbClr val="006E50"/>
                </a:solidFill>
              </a:rPr>
              <a:t>Interfaces</a:t>
            </a:r>
          </a:p>
          <a:p>
            <a:pPr>
              <a:buClr>
                <a:srgbClr val="6AB244"/>
              </a:buClr>
            </a:pPr>
            <a:r>
              <a:rPr lang="en-US" dirty="0">
                <a:solidFill>
                  <a:srgbClr val="006E50"/>
                </a:solidFill>
              </a:rPr>
              <a:t>Type </a:t>
            </a:r>
            <a:r>
              <a:rPr lang="en-US" dirty="0" smtClean="0">
                <a:solidFill>
                  <a:srgbClr val="006E50"/>
                </a:solidFill>
              </a:rPr>
              <a:t>inference</a:t>
            </a:r>
            <a:endParaRPr lang="en-US" dirty="0">
              <a:solidFill>
                <a:srgbClr val="006E50"/>
              </a:solidFill>
            </a:endParaRPr>
          </a:p>
        </p:txBody>
      </p:sp>
      <p:sp>
        <p:nvSpPr>
          <p:cNvPr id="7" name="Slide Number Placeholder 6"/>
          <p:cNvSpPr>
            <a:spLocks noGrp="1"/>
          </p:cNvSpPr>
          <p:nvPr>
            <p:ph type="sldNum" sz="quarter" idx="12"/>
          </p:nvPr>
        </p:nvSpPr>
        <p:spPr/>
        <p:txBody>
          <a:bodyPr/>
          <a:lstStyle/>
          <a:p>
            <a:fld id="{BDADC32C-81AC-42FD-A247-DF363042D84D}" type="slidenum">
              <a:rPr lang="en-US" smtClean="0"/>
              <a:pPr/>
              <a:t>4</a:t>
            </a:fld>
            <a:endParaRPr lang="en-US"/>
          </a:p>
        </p:txBody>
      </p:sp>
    </p:spTree>
    <p:extLst>
      <p:ext uri="{BB962C8B-B14F-4D97-AF65-F5344CB8AC3E}">
        <p14:creationId xmlns:p14="http://schemas.microsoft.com/office/powerpoint/2010/main" val="3316010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E50"/>
                </a:solidFill>
              </a:rPr>
              <a:t>JavaScript Decision Tree</a:t>
            </a:r>
            <a:endParaRPr lang="en-US" dirty="0">
              <a:solidFill>
                <a:srgbClr val="006E50"/>
              </a:solidFill>
            </a:endParaRPr>
          </a:p>
        </p:txBody>
      </p:sp>
      <p:sp>
        <p:nvSpPr>
          <p:cNvPr id="3" name="Content Placeholder 2"/>
          <p:cNvSpPr>
            <a:spLocks noGrp="1"/>
          </p:cNvSpPr>
          <p:nvPr>
            <p:ph idx="1"/>
          </p:nvPr>
        </p:nvSpPr>
        <p:spPr/>
        <p:txBody>
          <a:bodyPr>
            <a:normAutofit/>
          </a:bodyPr>
          <a:lstStyle/>
          <a:p>
            <a:pPr>
              <a:buClr>
                <a:srgbClr val="6AB244"/>
              </a:buClr>
            </a:pPr>
            <a:r>
              <a:rPr lang="en-US" dirty="0" smtClean="0">
                <a:solidFill>
                  <a:srgbClr val="006E50"/>
                </a:solidFill>
              </a:rPr>
              <a:t>Do </a:t>
            </a:r>
            <a:r>
              <a:rPr lang="en-US" dirty="0">
                <a:solidFill>
                  <a:srgbClr val="006E50"/>
                </a:solidFill>
              </a:rPr>
              <a:t>you mind having a build step?</a:t>
            </a:r>
          </a:p>
          <a:p>
            <a:pPr lvl="1">
              <a:buClr>
                <a:srgbClr val="6AB244"/>
              </a:buClr>
            </a:pPr>
            <a:r>
              <a:rPr lang="en-US" dirty="0">
                <a:solidFill>
                  <a:srgbClr val="006E50"/>
                </a:solidFill>
              </a:rPr>
              <a:t>Yes - </a:t>
            </a:r>
            <a:r>
              <a:rPr lang="en-US" b="1" dirty="0">
                <a:solidFill>
                  <a:srgbClr val="006E50"/>
                </a:solidFill>
              </a:rPr>
              <a:t>Use ES5</a:t>
            </a:r>
            <a:endParaRPr lang="en-US" dirty="0">
              <a:solidFill>
                <a:srgbClr val="006E50"/>
              </a:solidFill>
            </a:endParaRPr>
          </a:p>
          <a:p>
            <a:pPr lvl="1">
              <a:buClr>
                <a:srgbClr val="6AB244"/>
              </a:buClr>
            </a:pPr>
            <a:r>
              <a:rPr lang="en-US" dirty="0">
                <a:solidFill>
                  <a:srgbClr val="006E50"/>
                </a:solidFill>
              </a:rPr>
              <a:t>No - keep going</a:t>
            </a:r>
          </a:p>
          <a:p>
            <a:pPr>
              <a:buClr>
                <a:srgbClr val="6AB244"/>
              </a:buClr>
            </a:pPr>
            <a:r>
              <a:rPr lang="en-US" dirty="0">
                <a:solidFill>
                  <a:srgbClr val="006E50"/>
                </a:solidFill>
              </a:rPr>
              <a:t>Do you want to use types?</a:t>
            </a:r>
          </a:p>
          <a:p>
            <a:pPr lvl="1">
              <a:buClr>
                <a:srgbClr val="6AB244"/>
              </a:buClr>
            </a:pPr>
            <a:r>
              <a:rPr lang="en-US" dirty="0">
                <a:solidFill>
                  <a:srgbClr val="006E50"/>
                </a:solidFill>
              </a:rPr>
              <a:t>Yes - </a:t>
            </a:r>
            <a:r>
              <a:rPr lang="en-US" b="1" dirty="0">
                <a:solidFill>
                  <a:srgbClr val="006E50"/>
                </a:solidFill>
              </a:rPr>
              <a:t>Use TypeScript</a:t>
            </a:r>
            <a:endParaRPr lang="en-US" dirty="0">
              <a:solidFill>
                <a:srgbClr val="006E50"/>
              </a:solidFill>
            </a:endParaRPr>
          </a:p>
          <a:p>
            <a:pPr lvl="1">
              <a:buClr>
                <a:srgbClr val="6AB244"/>
              </a:buClr>
            </a:pPr>
            <a:r>
              <a:rPr lang="en-US" dirty="0">
                <a:solidFill>
                  <a:srgbClr val="006E50"/>
                </a:solidFill>
              </a:rPr>
              <a:t>No - </a:t>
            </a:r>
            <a:r>
              <a:rPr lang="en-US" b="1" dirty="0">
                <a:solidFill>
                  <a:srgbClr val="006E50"/>
                </a:solidFill>
              </a:rPr>
              <a:t>Use </a:t>
            </a:r>
            <a:r>
              <a:rPr lang="en-US" b="1" dirty="0" smtClean="0">
                <a:solidFill>
                  <a:srgbClr val="006E50"/>
                </a:solidFill>
              </a:rPr>
              <a:t>ES6</a:t>
            </a:r>
            <a:endParaRPr lang="en-US" dirty="0">
              <a:solidFill>
                <a:srgbClr val="006E50"/>
              </a:solidFill>
            </a:endParaRPr>
          </a:p>
        </p:txBody>
      </p:sp>
      <p:sp>
        <p:nvSpPr>
          <p:cNvPr id="4" name="Slide Number Placeholder 3"/>
          <p:cNvSpPr>
            <a:spLocks noGrp="1"/>
          </p:cNvSpPr>
          <p:nvPr>
            <p:ph type="sldNum" sz="quarter" idx="12"/>
          </p:nvPr>
        </p:nvSpPr>
        <p:spPr/>
        <p:txBody>
          <a:bodyPr/>
          <a:lstStyle/>
          <a:p>
            <a:fld id="{BDADC32C-81AC-42FD-A247-DF363042D84D}" type="slidenum">
              <a:rPr lang="en-US" smtClean="0"/>
              <a:pPr/>
              <a:t>5</a:t>
            </a:fld>
            <a:endParaRPr lang="en-US"/>
          </a:p>
        </p:txBody>
      </p:sp>
    </p:spTree>
    <p:extLst>
      <p:ext uri="{BB962C8B-B14F-4D97-AF65-F5344CB8AC3E}">
        <p14:creationId xmlns:p14="http://schemas.microsoft.com/office/powerpoint/2010/main" val="3239695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6E50"/>
                </a:solidFill>
              </a:rPr>
              <a:t>What does it look like? </a:t>
            </a:r>
          </a:p>
        </p:txBody>
      </p:sp>
      <p:sp>
        <p:nvSpPr>
          <p:cNvPr id="3" name="Text Placeholder 2"/>
          <p:cNvSpPr>
            <a:spLocks noGrp="1"/>
          </p:cNvSpPr>
          <p:nvPr>
            <p:ph type="body" idx="1"/>
          </p:nvPr>
        </p:nvSpPr>
        <p:spPr/>
        <p:txBody>
          <a:bodyPr/>
          <a:lstStyle/>
          <a:p>
            <a:pPr algn="ctr"/>
            <a:r>
              <a:rPr lang="en-US" dirty="0" smtClean="0">
                <a:solidFill>
                  <a:srgbClr val="006E50"/>
                </a:solidFill>
              </a:rPr>
              <a:t>JavaScript</a:t>
            </a:r>
            <a:endParaRPr lang="en-US" dirty="0">
              <a:solidFill>
                <a:srgbClr val="006E50"/>
              </a:solidFill>
            </a:endParaRPr>
          </a:p>
        </p:txBody>
      </p:sp>
      <p:sp>
        <p:nvSpPr>
          <p:cNvPr id="5" name="Text Placeholder 4"/>
          <p:cNvSpPr>
            <a:spLocks noGrp="1"/>
          </p:cNvSpPr>
          <p:nvPr>
            <p:ph type="body" sz="quarter" idx="3"/>
          </p:nvPr>
        </p:nvSpPr>
        <p:spPr/>
        <p:txBody>
          <a:bodyPr/>
          <a:lstStyle/>
          <a:p>
            <a:pPr algn="ctr"/>
            <a:r>
              <a:rPr lang="en-US" dirty="0" smtClean="0">
                <a:solidFill>
                  <a:srgbClr val="006E50"/>
                </a:solidFill>
              </a:rPr>
              <a:t>TypeScript</a:t>
            </a:r>
            <a:endParaRPr lang="en-US" dirty="0">
              <a:solidFill>
                <a:srgbClr val="006E50"/>
              </a:solidFill>
            </a:endParaRPr>
          </a:p>
        </p:txBody>
      </p:sp>
      <p:sp>
        <p:nvSpPr>
          <p:cNvPr id="7" name="Slide Number Placeholder 6"/>
          <p:cNvSpPr>
            <a:spLocks noGrp="1"/>
          </p:cNvSpPr>
          <p:nvPr>
            <p:ph type="sldNum" sz="quarter" idx="12"/>
          </p:nvPr>
        </p:nvSpPr>
        <p:spPr/>
        <p:txBody>
          <a:bodyPr/>
          <a:lstStyle/>
          <a:p>
            <a:fld id="{BDADC32C-81AC-42FD-A247-DF363042D84D}" type="slidenum">
              <a:rPr lang="en-US" smtClean="0"/>
              <a:pPr/>
              <a:t>6</a:t>
            </a:fld>
            <a:endParaRPr lang="en-US"/>
          </a:p>
        </p:txBody>
      </p:sp>
      <p:pic>
        <p:nvPicPr>
          <p:cNvPr id="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199" y="2286000"/>
            <a:ext cx="370911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800600" y="2286000"/>
            <a:ext cx="3970926"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949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667000"/>
            <a:ext cx="8229600" cy="1143000"/>
          </a:xfrm>
        </p:spPr>
        <p:txBody>
          <a:bodyPr/>
          <a:lstStyle/>
          <a:p>
            <a:r>
              <a:rPr lang="en-US" dirty="0">
                <a:solidFill>
                  <a:srgbClr val="006E50"/>
                </a:solidFill>
              </a:rPr>
              <a:t>Demo</a:t>
            </a:r>
          </a:p>
        </p:txBody>
      </p:sp>
      <p:sp>
        <p:nvSpPr>
          <p:cNvPr id="7" name="Slide Number Placeholder 6"/>
          <p:cNvSpPr>
            <a:spLocks noGrp="1"/>
          </p:cNvSpPr>
          <p:nvPr>
            <p:ph type="sldNum" sz="quarter" idx="12"/>
          </p:nvPr>
        </p:nvSpPr>
        <p:spPr/>
        <p:txBody>
          <a:bodyPr/>
          <a:lstStyle/>
          <a:p>
            <a:fld id="{BDADC32C-81AC-42FD-A247-DF363042D84D}" type="slidenum">
              <a:rPr lang="en-US" smtClean="0"/>
              <a:pPr/>
              <a:t>7</a:t>
            </a:fld>
            <a:endParaRPr lang="en-US"/>
          </a:p>
        </p:txBody>
      </p:sp>
    </p:spTree>
    <p:extLst>
      <p:ext uri="{BB962C8B-B14F-4D97-AF65-F5344CB8AC3E}">
        <p14:creationId xmlns:p14="http://schemas.microsoft.com/office/powerpoint/2010/main" val="2737681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solidFill>
                  <a:srgbClr val="006E50"/>
                </a:solidFill>
              </a:rPr>
              <a:t>Questions?</a:t>
            </a:r>
            <a:endParaRPr lang="en-US" dirty="0">
              <a:solidFill>
                <a:srgbClr val="006E50"/>
              </a:solidFill>
            </a:endParaRPr>
          </a:p>
        </p:txBody>
      </p:sp>
      <p:sp>
        <p:nvSpPr>
          <p:cNvPr id="3" name="Slide Number Placeholder 2"/>
          <p:cNvSpPr>
            <a:spLocks noGrp="1"/>
          </p:cNvSpPr>
          <p:nvPr>
            <p:ph type="sldNum" sz="quarter" idx="12"/>
          </p:nvPr>
        </p:nvSpPr>
        <p:spPr/>
        <p:txBody>
          <a:bodyPr/>
          <a:lstStyle/>
          <a:p>
            <a:fld id="{BDADC32C-81AC-42FD-A247-DF363042D84D}" type="slidenum">
              <a:rPr lang="en-US" smtClean="0"/>
              <a:pPr/>
              <a:t>8</a:t>
            </a:fld>
            <a:endParaRPr lang="en-US"/>
          </a:p>
        </p:txBody>
      </p:sp>
    </p:spTree>
    <p:extLst>
      <p:ext uri="{BB962C8B-B14F-4D97-AF65-F5344CB8AC3E}">
        <p14:creationId xmlns:p14="http://schemas.microsoft.com/office/powerpoint/2010/main" val="2867822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E50"/>
                </a:solidFill>
              </a:rPr>
              <a:t>Tools &amp; Resources</a:t>
            </a:r>
            <a:endParaRPr lang="en-US" dirty="0">
              <a:solidFill>
                <a:srgbClr val="006E50"/>
              </a:solidFill>
            </a:endParaRPr>
          </a:p>
        </p:txBody>
      </p:sp>
      <p:sp>
        <p:nvSpPr>
          <p:cNvPr id="8" name="Content Placeholder 7"/>
          <p:cNvSpPr>
            <a:spLocks noGrp="1"/>
          </p:cNvSpPr>
          <p:nvPr>
            <p:ph idx="1"/>
          </p:nvPr>
        </p:nvSpPr>
        <p:spPr>
          <a:xfrm>
            <a:off x="457200" y="2514600"/>
            <a:ext cx="8229600" cy="2057400"/>
          </a:xfrm>
        </p:spPr>
        <p:txBody>
          <a:bodyPr>
            <a:normAutofit/>
          </a:bodyPr>
          <a:lstStyle/>
          <a:p>
            <a:pPr>
              <a:buClr>
                <a:srgbClr val="6AB244"/>
              </a:buClr>
            </a:pPr>
            <a:r>
              <a:rPr lang="en-US" sz="2400" dirty="0">
                <a:solidFill>
                  <a:srgbClr val="006E50"/>
                </a:solidFill>
              </a:rPr>
              <a:t>TypeScript Homepage–</a:t>
            </a:r>
            <a:r>
              <a:rPr lang="en-US" sz="2400" dirty="0">
                <a:solidFill>
                  <a:srgbClr val="B3D78B"/>
                </a:solidFill>
              </a:rPr>
              <a:t> </a:t>
            </a:r>
            <a:r>
              <a:rPr lang="en-US" sz="2400" dirty="0">
                <a:hlinkClick r:id="rId2"/>
              </a:rPr>
              <a:t>https://www.typescriptlang.org/</a:t>
            </a:r>
            <a:endParaRPr lang="en-US" sz="2400" dirty="0"/>
          </a:p>
          <a:p>
            <a:pPr>
              <a:buClr>
                <a:srgbClr val="6AB244"/>
              </a:buClr>
            </a:pPr>
            <a:r>
              <a:rPr lang="en-US" sz="2400" dirty="0" err="1">
                <a:solidFill>
                  <a:srgbClr val="006E50"/>
                </a:solidFill>
              </a:rPr>
              <a:t>TypEcs</a:t>
            </a:r>
            <a:r>
              <a:rPr lang="en-US" sz="2400" dirty="0">
                <a:solidFill>
                  <a:srgbClr val="006E50"/>
                </a:solidFill>
              </a:rPr>
              <a:t> (Eclipse support) -</a:t>
            </a:r>
            <a:r>
              <a:rPr lang="en-US" sz="2400" dirty="0">
                <a:solidFill>
                  <a:srgbClr val="B3D78B"/>
                </a:solidFill>
              </a:rPr>
              <a:t> </a:t>
            </a:r>
            <a:r>
              <a:rPr lang="en-US" sz="2400" dirty="0">
                <a:hlinkClick r:id="rId3"/>
              </a:rPr>
              <a:t>http://typecsdev.com/</a:t>
            </a:r>
            <a:endParaRPr lang="en-US" sz="2400" dirty="0"/>
          </a:p>
          <a:p>
            <a:pPr>
              <a:buClr>
                <a:srgbClr val="6AB244"/>
              </a:buClr>
            </a:pPr>
            <a:r>
              <a:rPr lang="en-US" sz="2400" dirty="0">
                <a:solidFill>
                  <a:srgbClr val="006E50"/>
                </a:solidFill>
              </a:rPr>
              <a:t>TypeScript on NPM - </a:t>
            </a:r>
            <a:r>
              <a:rPr lang="en-US" sz="2400" dirty="0">
                <a:hlinkClick r:id="rId4"/>
              </a:rPr>
              <a:t>https://www.npmjs.com/package/typescript</a:t>
            </a:r>
            <a:endParaRPr lang="en-US" sz="2400" dirty="0"/>
          </a:p>
          <a:p>
            <a:endParaRPr lang="en-US" sz="2400" dirty="0"/>
          </a:p>
        </p:txBody>
      </p:sp>
      <p:sp>
        <p:nvSpPr>
          <p:cNvPr id="7" name="Slide Number Placeholder 6"/>
          <p:cNvSpPr>
            <a:spLocks noGrp="1"/>
          </p:cNvSpPr>
          <p:nvPr>
            <p:ph type="sldNum" sz="quarter" idx="12"/>
          </p:nvPr>
        </p:nvSpPr>
        <p:spPr/>
        <p:txBody>
          <a:bodyPr/>
          <a:lstStyle/>
          <a:p>
            <a:fld id="{BDADC32C-81AC-42FD-A247-DF363042D84D}" type="slidenum">
              <a:rPr lang="en-US" smtClean="0"/>
              <a:pPr/>
              <a:t>9</a:t>
            </a:fld>
            <a:endParaRPr lang="en-US"/>
          </a:p>
        </p:txBody>
      </p:sp>
    </p:spTree>
    <p:extLst>
      <p:ext uri="{BB962C8B-B14F-4D97-AF65-F5344CB8AC3E}">
        <p14:creationId xmlns:p14="http://schemas.microsoft.com/office/powerpoint/2010/main" val="381443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IT PP 2.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950EA455215840A0898E75B1E016F3" ma:contentTypeVersion="3" ma:contentTypeDescription="Create a new document." ma:contentTypeScope="" ma:versionID="c6736ed21f26d251690434397bcfc388">
  <xsd:schema xmlns:xsd="http://www.w3.org/2001/XMLSchema" xmlns:xs="http://www.w3.org/2001/XMLSchema" xmlns:p="http://schemas.microsoft.com/office/2006/metadata/properties" targetNamespace="http://schemas.microsoft.com/office/2006/metadata/properties" ma:root="true" ma:fieldsID="4c37901602a3e2ba5ec7d8339d7d3b2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501F7DB-99FC-4353-87C7-F3AEA6A0B28E}">
  <ds:schemaRefs>
    <ds:schemaRef ds:uri="http://schemas.microsoft.com/sharepoint/v3/contenttype/forms"/>
  </ds:schemaRefs>
</ds:datastoreItem>
</file>

<file path=customXml/itemProps2.xml><?xml version="1.0" encoding="utf-8"?>
<ds:datastoreItem xmlns:ds="http://schemas.openxmlformats.org/officeDocument/2006/customXml" ds:itemID="{FFC708B1-4FDF-4C02-B71B-AA83070A92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2D75FBF-7406-4389-B132-B96E86850097}">
  <ds:schemaRef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Default Theme</Template>
  <TotalTime>4544</TotalTime>
  <Words>322</Words>
  <Application>Microsoft Office PowerPoint</Application>
  <PresentationFormat>On-screen Show (4:3)</PresentationFormat>
  <Paragraphs>58</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IT PP 2.12</vt:lpstr>
      <vt:lpstr>Intro to TypeScript</vt:lpstr>
      <vt:lpstr>Agenda</vt:lpstr>
      <vt:lpstr>What is it? (And why should I care???)</vt:lpstr>
      <vt:lpstr>Features</vt:lpstr>
      <vt:lpstr>JavaScript Decision Tree</vt:lpstr>
      <vt:lpstr>What does it look like? </vt:lpstr>
      <vt:lpstr>Demo</vt:lpstr>
      <vt:lpstr>Questions?</vt:lpstr>
      <vt:lpstr>Tools &amp; Resources</vt:lpstr>
    </vt:vector>
  </TitlesOfParts>
  <Company>Commerce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Commerce Bank PowerPoint Template</dc:title>
  <dc:subject>Forms</dc:subject>
  <dc:creator>jkay</dc:creator>
  <cp:lastModifiedBy>Nick</cp:lastModifiedBy>
  <cp:revision>152</cp:revision>
  <cp:lastPrinted>2011-10-17T18:50:27Z</cp:lastPrinted>
  <dcterms:created xsi:type="dcterms:W3CDTF">2011-07-22T15:44:05Z</dcterms:created>
  <dcterms:modified xsi:type="dcterms:W3CDTF">2016-07-25T19:34:03Z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0x01010036950EA455215840A0898E75B1E016F3</vt:lpwstr>
  </property>
</Properties>
</file>