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notesMasterIdLst>
    <p:notesMasterId r:id="rId13"/>
  </p:notesMasterIdLst>
  <p:sldIdLst>
    <p:sldId id="256" r:id="rId5"/>
    <p:sldId id="257" r:id="rId6"/>
    <p:sldId id="261" r:id="rId7"/>
    <p:sldId id="262" r:id="rId8"/>
    <p:sldId id="264" r:id="rId9"/>
    <p:sldId id="265" r:id="rId10"/>
    <p:sldId id="266" r:id="rId11"/>
    <p:sldId id="263" r:id="rId12"/>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E594107-7F7C-44D3-8383-9D6DBD88456F}">
          <p14:sldIdLst>
            <p14:sldId id="256"/>
            <p14:sldId id="257"/>
            <p14:sldId id="261"/>
            <p14:sldId id="262"/>
            <p14:sldId id="264"/>
            <p14:sldId id="265"/>
            <p14:sldId id="266"/>
            <p14:sldId id="263"/>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E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15" autoAdjust="0"/>
    <p:restoredTop sz="90198" autoAdjust="0"/>
  </p:normalViewPr>
  <p:slideViewPr>
    <p:cSldViewPr>
      <p:cViewPr>
        <p:scale>
          <a:sx n="73" d="100"/>
          <a:sy n="73" d="100"/>
        </p:scale>
        <p:origin x="-108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2477" tIns="46239" rIns="92477" bIns="46239" rtlCol="0"/>
          <a:lstStyle>
            <a:lvl1pPr algn="l">
              <a:defRPr sz="1200"/>
            </a:lvl1pPr>
          </a:lstStyle>
          <a:p>
            <a:endParaRPr lang="en-US"/>
          </a:p>
        </p:txBody>
      </p:sp>
      <p:sp>
        <p:nvSpPr>
          <p:cNvPr id="3" name="Date Placeholder 2"/>
          <p:cNvSpPr>
            <a:spLocks noGrp="1"/>
          </p:cNvSpPr>
          <p:nvPr>
            <p:ph type="dt" idx="1"/>
          </p:nvPr>
        </p:nvSpPr>
        <p:spPr>
          <a:xfrm>
            <a:off x="3884614" y="0"/>
            <a:ext cx="2971800" cy="464820"/>
          </a:xfrm>
          <a:prstGeom prst="rect">
            <a:avLst/>
          </a:prstGeom>
        </p:spPr>
        <p:txBody>
          <a:bodyPr vert="horz" lIns="92477" tIns="46239" rIns="92477" bIns="46239" rtlCol="0"/>
          <a:lstStyle>
            <a:lvl1pPr algn="r">
              <a:defRPr sz="1200"/>
            </a:lvl1pPr>
          </a:lstStyle>
          <a:p>
            <a:fld id="{B3950A9B-54C1-4F21-B979-9183F1804581}" type="datetimeFigureOut">
              <a:rPr lang="en-US" smtClean="0"/>
              <a:pPr/>
              <a:t>7/19/2016</a:t>
            </a:fld>
            <a:endParaRPr lang="en-US"/>
          </a:p>
        </p:txBody>
      </p:sp>
      <p:sp>
        <p:nvSpPr>
          <p:cNvPr id="4" name="Slide Image Placeholder 3"/>
          <p:cNvSpPr>
            <a:spLocks noGrp="1" noRot="1" noChangeAspect="1"/>
          </p:cNvSpPr>
          <p:nvPr>
            <p:ph type="sldImg" idx="2"/>
          </p:nvPr>
        </p:nvSpPr>
        <p:spPr>
          <a:xfrm>
            <a:off x="1106488" y="698500"/>
            <a:ext cx="4645025" cy="3484563"/>
          </a:xfrm>
          <a:prstGeom prst="rect">
            <a:avLst/>
          </a:prstGeom>
          <a:noFill/>
          <a:ln w="12700">
            <a:solidFill>
              <a:prstClr val="black"/>
            </a:solidFill>
          </a:ln>
        </p:spPr>
        <p:txBody>
          <a:bodyPr vert="horz" lIns="92477" tIns="46239" rIns="92477" bIns="46239" rtlCol="0" anchor="ctr"/>
          <a:lstStyle/>
          <a:p>
            <a:endParaRPr lang="en-US"/>
          </a:p>
        </p:txBody>
      </p:sp>
      <p:sp>
        <p:nvSpPr>
          <p:cNvPr id="5" name="Notes Placeholder 4"/>
          <p:cNvSpPr>
            <a:spLocks noGrp="1"/>
          </p:cNvSpPr>
          <p:nvPr>
            <p:ph type="body" sz="quarter" idx="3"/>
          </p:nvPr>
        </p:nvSpPr>
        <p:spPr>
          <a:xfrm>
            <a:off x="685800" y="4415791"/>
            <a:ext cx="5486400" cy="4183380"/>
          </a:xfrm>
          <a:prstGeom prst="rect">
            <a:avLst/>
          </a:prstGeom>
        </p:spPr>
        <p:txBody>
          <a:bodyPr vert="horz" lIns="92477" tIns="46239" rIns="92477" bIns="4623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2477" tIns="46239" rIns="92477" bIns="46239" rtlCol="0" anchor="b"/>
          <a:lstStyle>
            <a:lvl1pPr algn="l">
              <a:defRPr sz="1200"/>
            </a:lvl1pPr>
          </a:lstStyle>
          <a:p>
            <a:endParaRPr lang="en-US"/>
          </a:p>
        </p:txBody>
      </p:sp>
      <p:sp>
        <p:nvSpPr>
          <p:cNvPr id="7" name="Slide Number Placeholder 6"/>
          <p:cNvSpPr>
            <a:spLocks noGrp="1"/>
          </p:cNvSpPr>
          <p:nvPr>
            <p:ph type="sldNum" sz="quarter" idx="5"/>
          </p:nvPr>
        </p:nvSpPr>
        <p:spPr>
          <a:xfrm>
            <a:off x="3884614" y="8829967"/>
            <a:ext cx="2971800" cy="464820"/>
          </a:xfrm>
          <a:prstGeom prst="rect">
            <a:avLst/>
          </a:prstGeom>
        </p:spPr>
        <p:txBody>
          <a:bodyPr vert="horz" lIns="92477" tIns="46239" rIns="92477" bIns="46239" rtlCol="0" anchor="b"/>
          <a:lstStyle>
            <a:lvl1pPr algn="r">
              <a:defRPr sz="1200"/>
            </a:lvl1pPr>
          </a:lstStyle>
          <a:p>
            <a:fld id="{E9C23DE1-4438-443C-A508-8258C5E09A11}" type="slidenum">
              <a:rPr lang="en-US" smtClean="0"/>
              <a:pPr/>
              <a:t>‹#›</a:t>
            </a:fld>
            <a:endParaRPr lang="en-US"/>
          </a:p>
        </p:txBody>
      </p:sp>
    </p:spTree>
    <p:extLst>
      <p:ext uri="{BB962C8B-B14F-4D97-AF65-F5344CB8AC3E}">
        <p14:creationId xmlns:p14="http://schemas.microsoft.com/office/powerpoint/2010/main" val="1647203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C23DE1-4438-443C-A508-8258C5E09A11}" type="slidenum">
              <a:rPr lang="en-US" smtClean="0"/>
              <a:pPr/>
              <a:t>1</a:t>
            </a:fld>
            <a:endParaRPr lang="en-US"/>
          </a:p>
        </p:txBody>
      </p:sp>
    </p:spTree>
    <p:extLst>
      <p:ext uri="{BB962C8B-B14F-4D97-AF65-F5344CB8AC3E}">
        <p14:creationId xmlns:p14="http://schemas.microsoft.com/office/powerpoint/2010/main" val="2548212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TypeScript</a:t>
            </a:r>
            <a:r>
              <a:rPr lang="en-US" baseline="0" dirty="0" smtClean="0"/>
              <a:t> is a superset of JavaScript. It </a:t>
            </a:r>
            <a:r>
              <a:rPr lang="en-US" baseline="0" dirty="0" err="1" smtClean="0"/>
              <a:t>transcompiles</a:t>
            </a:r>
            <a:r>
              <a:rPr lang="en-US" baseline="0" dirty="0" smtClean="0"/>
              <a:t> into JavaScript and doesn’t seek to replace JavaScript, only to make it better through modern ECMAScript features. It was developed by Microsoft and released to the public on October 1, 2012 at version 0.8. On its initial release the language itself was praised but there was no IDE support other than Visual Studio. This was shortly changed as more IDEs hopped on bandwagon and found ways to support </a:t>
            </a:r>
            <a:r>
              <a:rPr lang="en-US" baseline="0" dirty="0" err="1" smtClean="0"/>
              <a:t>TypeScript</a:t>
            </a:r>
            <a:r>
              <a:rPr lang="en-US" baseline="0" dirty="0" smtClean="0"/>
              <a:t>, including Microsoft with their release of Visual Studio Code that is lightweight and usable on any OS. Some other popular IDEs that have incorporated </a:t>
            </a:r>
            <a:r>
              <a:rPr lang="en-US" baseline="0" dirty="0" err="1" smtClean="0"/>
              <a:t>TypeScript</a:t>
            </a:r>
            <a:r>
              <a:rPr lang="en-US" baseline="0" dirty="0" smtClean="0"/>
              <a:t> are listed here.</a:t>
            </a:r>
            <a:endParaRPr lang="en-US" dirty="0"/>
          </a:p>
        </p:txBody>
      </p:sp>
      <p:sp>
        <p:nvSpPr>
          <p:cNvPr id="4" name="Slide Number Placeholder 3"/>
          <p:cNvSpPr>
            <a:spLocks noGrp="1"/>
          </p:cNvSpPr>
          <p:nvPr>
            <p:ph type="sldNum" sz="quarter" idx="10"/>
          </p:nvPr>
        </p:nvSpPr>
        <p:spPr/>
        <p:txBody>
          <a:bodyPr/>
          <a:lstStyle/>
          <a:p>
            <a:fld id="{E9C23DE1-4438-443C-A508-8258C5E09A11}" type="slidenum">
              <a:rPr lang="en-US" smtClean="0"/>
              <a:pPr/>
              <a:t>3</a:t>
            </a:fld>
            <a:endParaRPr lang="en-US"/>
          </a:p>
        </p:txBody>
      </p:sp>
    </p:spTree>
    <p:extLst>
      <p:ext uri="{BB962C8B-B14F-4D97-AF65-F5344CB8AC3E}">
        <p14:creationId xmlns:p14="http://schemas.microsoft.com/office/powerpoint/2010/main" val="632328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three – now  features in ECMAScript</a:t>
            </a:r>
            <a:r>
              <a:rPr lang="en-US" baseline="0" dirty="0" smtClean="0"/>
              <a:t> 6, has been a feature in </a:t>
            </a:r>
            <a:r>
              <a:rPr lang="en-US" baseline="0" dirty="0" err="1" smtClean="0"/>
              <a:t>TypeScript</a:t>
            </a:r>
            <a:r>
              <a:rPr lang="en-US" baseline="0" dirty="0" smtClean="0"/>
              <a:t> for a long while. Error stuff speaks </a:t>
            </a:r>
            <a:r>
              <a:rPr lang="en-US" baseline="0" smtClean="0"/>
              <a:t>for itself. </a:t>
            </a:r>
            <a:endParaRPr lang="en-US" dirty="0"/>
          </a:p>
        </p:txBody>
      </p:sp>
      <p:sp>
        <p:nvSpPr>
          <p:cNvPr id="4" name="Slide Number Placeholder 3"/>
          <p:cNvSpPr>
            <a:spLocks noGrp="1"/>
          </p:cNvSpPr>
          <p:nvPr>
            <p:ph type="sldNum" sz="quarter" idx="10"/>
          </p:nvPr>
        </p:nvSpPr>
        <p:spPr/>
        <p:txBody>
          <a:bodyPr/>
          <a:lstStyle/>
          <a:p>
            <a:fld id="{E9C23DE1-4438-443C-A508-8258C5E09A11}" type="slidenum">
              <a:rPr lang="en-US" smtClean="0"/>
              <a:pPr/>
              <a:t>4</a:t>
            </a:fld>
            <a:endParaRPr lang="en-US"/>
          </a:p>
        </p:txBody>
      </p:sp>
    </p:spTree>
    <p:extLst>
      <p:ext uri="{BB962C8B-B14F-4D97-AF65-F5344CB8AC3E}">
        <p14:creationId xmlns:p14="http://schemas.microsoft.com/office/powerpoint/2010/main" val="670210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does </a:t>
            </a:r>
            <a:r>
              <a:rPr lang="en-US" dirty="0" err="1" smtClean="0"/>
              <a:t>TypeScript</a:t>
            </a:r>
            <a:r>
              <a:rPr lang="en-US" dirty="0" smtClean="0"/>
              <a:t> look like? Well, it looks very</a:t>
            </a:r>
            <a:r>
              <a:rPr lang="en-US" baseline="0" dirty="0" smtClean="0"/>
              <a:t> similar to JavaScript if </a:t>
            </a:r>
            <a:r>
              <a:rPr lang="en-US" baseline="0" dirty="0" smtClean="0"/>
              <a:t>you’ve </a:t>
            </a:r>
            <a:r>
              <a:rPr lang="en-US" baseline="0" smtClean="0"/>
              <a:t>worked with that in the past. </a:t>
            </a:r>
            <a:r>
              <a:rPr lang="en-US" baseline="0" dirty="0" smtClean="0"/>
              <a:t>Main difference is the typing associated that allows for real-time error detection.</a:t>
            </a:r>
            <a:endParaRPr lang="en-US" dirty="0"/>
          </a:p>
        </p:txBody>
      </p:sp>
      <p:sp>
        <p:nvSpPr>
          <p:cNvPr id="4" name="Slide Number Placeholder 3"/>
          <p:cNvSpPr>
            <a:spLocks noGrp="1"/>
          </p:cNvSpPr>
          <p:nvPr>
            <p:ph type="sldNum" sz="quarter" idx="10"/>
          </p:nvPr>
        </p:nvSpPr>
        <p:spPr/>
        <p:txBody>
          <a:bodyPr/>
          <a:lstStyle/>
          <a:p>
            <a:fld id="{E9C23DE1-4438-443C-A508-8258C5E09A11}" type="slidenum">
              <a:rPr lang="en-US" smtClean="0"/>
              <a:pPr/>
              <a:t>5</a:t>
            </a:fld>
            <a:endParaRPr lang="en-US"/>
          </a:p>
        </p:txBody>
      </p:sp>
    </p:spTree>
    <p:extLst>
      <p:ext uri="{BB962C8B-B14F-4D97-AF65-F5344CB8AC3E}">
        <p14:creationId xmlns:p14="http://schemas.microsoft.com/office/powerpoint/2010/main" val="3143064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 off showing them how to install Visual Studio Code and </a:t>
            </a:r>
            <a:r>
              <a:rPr lang="en-US" dirty="0" err="1" smtClean="0"/>
              <a:t>NodeJS</a:t>
            </a:r>
            <a:r>
              <a:rPr lang="en-US" dirty="0" smtClean="0"/>
              <a:t> (refresher</a:t>
            </a:r>
            <a:r>
              <a:rPr lang="en-US" baseline="0" dirty="0" smtClean="0"/>
              <a:t> from last </a:t>
            </a:r>
            <a:r>
              <a:rPr lang="en-US" baseline="0" dirty="0" err="1" smtClean="0"/>
              <a:t>LnL</a:t>
            </a:r>
            <a:r>
              <a:rPr lang="en-US" baseline="0" dirty="0" smtClean="0"/>
              <a:t>). After installing </a:t>
            </a:r>
            <a:r>
              <a:rPr lang="en-US" baseline="0" dirty="0" err="1" smtClean="0"/>
              <a:t>NodeJS</a:t>
            </a:r>
            <a:r>
              <a:rPr lang="en-US" baseline="0" dirty="0" smtClean="0"/>
              <a:t>, show them how you must modify the registry in the configuration in order to load over http instead of https. Run </a:t>
            </a:r>
            <a:r>
              <a:rPr lang="en-US" baseline="0" dirty="0" err="1" smtClean="0"/>
              <a:t>npm</a:t>
            </a:r>
            <a:r>
              <a:rPr lang="en-US" baseline="0" dirty="0" smtClean="0"/>
              <a:t> install –g typescript. </a:t>
            </a:r>
            <a:r>
              <a:rPr lang="en-US" baseline="0" dirty="0" err="1" smtClean="0"/>
              <a:t>TypeScript</a:t>
            </a:r>
            <a:r>
              <a:rPr lang="en-US" baseline="0" dirty="0" smtClean="0"/>
              <a:t> 1.8.10 will be installed. </a:t>
            </a:r>
            <a:endParaRPr lang="en-US" dirty="0"/>
          </a:p>
        </p:txBody>
      </p:sp>
      <p:sp>
        <p:nvSpPr>
          <p:cNvPr id="4" name="Slide Number Placeholder 3"/>
          <p:cNvSpPr>
            <a:spLocks noGrp="1"/>
          </p:cNvSpPr>
          <p:nvPr>
            <p:ph type="sldNum" sz="quarter" idx="10"/>
          </p:nvPr>
        </p:nvSpPr>
        <p:spPr/>
        <p:txBody>
          <a:bodyPr/>
          <a:lstStyle/>
          <a:p>
            <a:fld id="{E9C23DE1-4438-443C-A508-8258C5E09A11}" type="slidenum">
              <a:rPr lang="en-US" smtClean="0"/>
              <a:pPr/>
              <a:t>6</a:t>
            </a:fld>
            <a:endParaRPr lang="en-US"/>
          </a:p>
        </p:txBody>
      </p:sp>
    </p:spTree>
    <p:extLst>
      <p:ext uri="{BB962C8B-B14F-4D97-AF65-F5344CB8AC3E}">
        <p14:creationId xmlns:p14="http://schemas.microsoft.com/office/powerpoint/2010/main" val="7978784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chemeClr val="bg2"/>
                </a:solidFill>
                <a:latin typeface="Times New Roman" pitchFamily="18" charset="0"/>
                <a:cs typeface="Times New Roman" pitchFamily="18"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3BDAAC0-9347-4D26-B216-AF34A331B4A7}" type="datetime1">
              <a:rPr lang="en-US" smtClean="0"/>
              <a:pPr/>
              <a:t>7/19/2016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DADC32C-81AC-42FD-A247-DF363042D84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7A0AEC-3BE2-4D46-AC07-76A9817C1F9B}" type="datetime1">
              <a:rPr lang="en-US" smtClean="0"/>
              <a:pPr/>
              <a:t>7/19/2016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DADC32C-81AC-42FD-A247-DF363042D84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0FAC11-EDDE-4F11-BB10-941A3B2CFB10}" type="datetime1">
              <a:rPr lang="en-US" smtClean="0"/>
              <a:pPr/>
              <a:t>7/19/2016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DADC32C-81AC-42FD-A247-DF363042D84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6C99FE-41E2-4D4A-82E9-F0AE8F1AAE39}" type="datetime1">
              <a:rPr lang="en-US" smtClean="0"/>
              <a:pPr/>
              <a:t>7/19/2016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DADC32C-81AC-42FD-A247-DF363042D84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98CB29-8FFA-48A0-828C-F3AA4ADE498B}" type="datetime1">
              <a:rPr lang="en-US" smtClean="0"/>
              <a:pPr/>
              <a:t>7/19/2016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DADC32C-81AC-42FD-A247-DF363042D84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AD3565-6F09-46CF-9025-805F4B35B878}" type="datetime1">
              <a:rPr lang="en-US" smtClean="0"/>
              <a:pPr/>
              <a:t>7/19/2016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DADC32C-81AC-42FD-A247-DF363042D84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BBF9EE-32F6-427E-B228-D98B34043D2F}" type="datetime1">
              <a:rPr lang="en-US" smtClean="0"/>
              <a:pPr/>
              <a:t>7/19/2016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DADC32C-81AC-42FD-A247-DF363042D84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7A84B5-D77F-4780-9F0C-206D27D30BD0}" type="datetime1">
              <a:rPr lang="en-US" smtClean="0"/>
              <a:pPr/>
              <a:t>7/19/2016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DADC32C-81AC-42FD-A247-DF363042D84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DA7E42-7FBA-45B0-871C-3A059E2764B8}" type="datetime1">
              <a:rPr lang="en-US" smtClean="0"/>
              <a:pPr/>
              <a:t>7/19/2016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DADC32C-81AC-42FD-A247-DF363042D84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AD54B-EBA8-40B6-BD6A-77295F669A9E}" type="datetime1">
              <a:rPr lang="en-US" smtClean="0"/>
              <a:pPr/>
              <a:t>7/19/2016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DADC32C-81AC-42FD-A247-DF363042D84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074531-6BEB-4E0B-88E4-EA5EAE77DDFB}" type="datetime1">
              <a:rPr lang="en-US" smtClean="0"/>
              <a:pPr/>
              <a:t>7/19/2016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DADC32C-81AC-42FD-A247-DF363042D84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5A49A9-AF06-4D2A-9294-FB31051DDFD4}" type="datetime1">
              <a:rPr lang="en-US" smtClean="0"/>
              <a:pPr/>
              <a:t>7/19/2016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DADC32C-81AC-42FD-A247-DF363042D84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2400" y="640080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09D6EA-4289-48ED-99FE-05C6FA292073}" type="datetime1">
              <a:rPr lang="en-US" smtClean="0"/>
              <a:pPr/>
              <a:t>7/19/2016</a:t>
            </a:fld>
            <a:endParaRPr lang="en-US"/>
          </a:p>
        </p:txBody>
      </p:sp>
      <p:sp>
        <p:nvSpPr>
          <p:cNvPr id="6" name="Slide Number Placeholder 5"/>
          <p:cNvSpPr>
            <a:spLocks noGrp="1"/>
          </p:cNvSpPr>
          <p:nvPr>
            <p:ph type="sldNum" sz="quarter" idx="4"/>
          </p:nvPr>
        </p:nvSpPr>
        <p:spPr>
          <a:xfrm>
            <a:off x="6858000" y="6400800"/>
            <a:ext cx="2133600" cy="365125"/>
          </a:xfrm>
          <a:prstGeom prst="rect">
            <a:avLst/>
          </a:prstGeom>
        </p:spPr>
        <p:txBody>
          <a:bodyPr vert="horz" lIns="91440" tIns="45720" rIns="91440" bIns="45720" rtlCol="0" anchor="ctr"/>
          <a:lstStyle>
            <a:lvl1pPr algn="r">
              <a:defRPr sz="1200">
                <a:solidFill>
                  <a:schemeClr val="bg2"/>
                </a:solidFill>
              </a:defRPr>
            </a:lvl1pPr>
          </a:lstStyle>
          <a:p>
            <a:fld id="{BDADC32C-81AC-42FD-A247-DF363042D84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Clr>
          <a:srgbClr val="006549"/>
        </a:buClr>
        <a:buFont typeface="Wingdings" pitchFamily="2" charset="2"/>
        <a:buChar char="§"/>
        <a:defRPr sz="3200" kern="1200">
          <a:solidFill>
            <a:schemeClr val="tx1"/>
          </a:solidFill>
          <a:latin typeface="Cambria" pitchFamily="18" charset="0"/>
          <a:ea typeface="+mn-ea"/>
          <a:cs typeface="+mn-cs"/>
        </a:defRPr>
      </a:lvl1pPr>
      <a:lvl2pPr marL="742950" indent="-285750" algn="l" defTabSz="914400" rtl="0" eaLnBrk="1" latinLnBrk="0" hangingPunct="1">
        <a:spcBef>
          <a:spcPct val="20000"/>
        </a:spcBef>
        <a:buClr>
          <a:srgbClr val="006549"/>
        </a:buClr>
        <a:buFont typeface="Wingdings" pitchFamily="2" charset="2"/>
        <a:buChar char="§"/>
        <a:defRPr sz="2800" kern="1200">
          <a:solidFill>
            <a:schemeClr val="tx1"/>
          </a:solidFill>
          <a:latin typeface="Cambria" pitchFamily="18" charset="0"/>
          <a:ea typeface="+mn-ea"/>
          <a:cs typeface="+mn-cs"/>
        </a:defRPr>
      </a:lvl2pPr>
      <a:lvl3pPr marL="1143000" indent="-228600" algn="l" defTabSz="914400" rtl="0" eaLnBrk="1" latinLnBrk="0" hangingPunct="1">
        <a:spcBef>
          <a:spcPct val="20000"/>
        </a:spcBef>
        <a:buClr>
          <a:srgbClr val="006549"/>
        </a:buClr>
        <a:buFont typeface="Arial" pitchFamily="34" charset="0"/>
        <a:buChar char="•"/>
        <a:defRPr sz="2400" kern="1200">
          <a:solidFill>
            <a:schemeClr val="tx1"/>
          </a:solidFill>
          <a:latin typeface="Cambria" pitchFamily="18" charset="0"/>
          <a:ea typeface="+mn-ea"/>
          <a:cs typeface="+mn-cs"/>
        </a:defRPr>
      </a:lvl3pPr>
      <a:lvl4pPr marL="1600200" indent="-228600" algn="l" defTabSz="914400" rtl="0" eaLnBrk="1" latinLnBrk="0" hangingPunct="1">
        <a:spcBef>
          <a:spcPct val="20000"/>
        </a:spcBef>
        <a:buClr>
          <a:srgbClr val="006549"/>
        </a:buClr>
        <a:buFont typeface="Arial" pitchFamily="34" charset="0"/>
        <a:buChar char="–"/>
        <a:defRPr sz="2000" kern="1200">
          <a:solidFill>
            <a:schemeClr val="tx1"/>
          </a:solidFill>
          <a:latin typeface="Cambria" pitchFamily="18" charset="0"/>
          <a:ea typeface="+mn-ea"/>
          <a:cs typeface="+mn-cs"/>
        </a:defRPr>
      </a:lvl4pPr>
      <a:lvl5pPr marL="2057400" indent="-228600" algn="l" defTabSz="914400" rtl="0" eaLnBrk="1" latinLnBrk="0" hangingPunct="1">
        <a:spcBef>
          <a:spcPct val="20000"/>
        </a:spcBef>
        <a:buClr>
          <a:srgbClr val="006549"/>
        </a:buClr>
        <a:buFont typeface="Arial" pitchFamily="34" charset="0"/>
        <a:buChar char="»"/>
        <a:defRPr sz="2000" kern="1200">
          <a:solidFill>
            <a:schemeClr val="tx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ww.typescriptlang.org/" TargetMode="External"/><Relationship Id="rId2" Type="http://schemas.openxmlformats.org/officeDocument/2006/relationships/image" Target="../media/image4.jpg"/><Relationship Id="rId1" Type="http://schemas.openxmlformats.org/officeDocument/2006/relationships/slideLayout" Target="../slideLayouts/slideLayout5.xml"/><Relationship Id="rId5" Type="http://schemas.openxmlformats.org/officeDocument/2006/relationships/hyperlink" Target="https://www.npmjs.com/package/typescript" TargetMode="External"/><Relationship Id="rId4" Type="http://schemas.openxmlformats.org/officeDocument/2006/relationships/hyperlink" Target="http://typecsdev.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Intro to </a:t>
            </a:r>
            <a:r>
              <a:rPr lang="en-US" dirty="0" err="1" smtClean="0">
                <a:solidFill>
                  <a:schemeClr val="bg1"/>
                </a:solidFill>
              </a:rPr>
              <a:t>TypeScript</a:t>
            </a:r>
            <a:endParaRPr lang="en-US" dirty="0">
              <a:solidFill>
                <a:schemeClr val="bg1"/>
              </a:solidFill>
            </a:endParaRPr>
          </a:p>
        </p:txBody>
      </p:sp>
      <p:sp>
        <p:nvSpPr>
          <p:cNvPr id="3" name="Subtitle 2"/>
          <p:cNvSpPr>
            <a:spLocks noGrp="1"/>
          </p:cNvSpPr>
          <p:nvPr>
            <p:ph type="subTitle" idx="1"/>
          </p:nvPr>
        </p:nvSpPr>
        <p:spPr/>
        <p:txBody>
          <a:bodyPr/>
          <a:lstStyle/>
          <a:p>
            <a:r>
              <a:rPr lang="en-US" dirty="0" smtClean="0">
                <a:solidFill>
                  <a:schemeClr val="bg1"/>
                </a:solidFill>
              </a:rPr>
              <a:t>07/25/2016</a:t>
            </a:r>
            <a:endParaRPr lang="en-US"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solidFill>
                  <a:srgbClr val="B3D78B"/>
                </a:solidFill>
              </a:rPr>
              <a:t>Agenda</a:t>
            </a:r>
            <a:endParaRPr lang="en-US" dirty="0">
              <a:solidFill>
                <a:srgbClr val="B3D78B"/>
              </a:solidFill>
            </a:endParaRPr>
          </a:p>
        </p:txBody>
      </p:sp>
      <p:sp>
        <p:nvSpPr>
          <p:cNvPr id="3" name="Content Placeholder 2"/>
          <p:cNvSpPr>
            <a:spLocks noGrp="1"/>
          </p:cNvSpPr>
          <p:nvPr>
            <p:ph idx="1"/>
          </p:nvPr>
        </p:nvSpPr>
        <p:spPr/>
        <p:txBody>
          <a:bodyPr>
            <a:normAutofit/>
          </a:bodyPr>
          <a:lstStyle/>
          <a:p>
            <a:pPr>
              <a:buClr>
                <a:srgbClr val="6AB244"/>
              </a:buClr>
            </a:pPr>
            <a:r>
              <a:rPr lang="en-US" dirty="0" smtClean="0">
                <a:solidFill>
                  <a:srgbClr val="B3D78B"/>
                </a:solidFill>
              </a:rPr>
              <a:t>What is it?</a:t>
            </a:r>
          </a:p>
          <a:p>
            <a:pPr>
              <a:buClr>
                <a:srgbClr val="6AB244"/>
              </a:buClr>
            </a:pPr>
            <a:r>
              <a:rPr lang="en-US" dirty="0" smtClean="0">
                <a:solidFill>
                  <a:srgbClr val="B3D78B"/>
                </a:solidFill>
              </a:rPr>
              <a:t>Features</a:t>
            </a:r>
          </a:p>
          <a:p>
            <a:pPr>
              <a:buClr>
                <a:srgbClr val="6AB244"/>
              </a:buClr>
            </a:pPr>
            <a:r>
              <a:rPr lang="en-US" dirty="0" smtClean="0">
                <a:solidFill>
                  <a:srgbClr val="B3D78B"/>
                </a:solidFill>
              </a:rPr>
              <a:t>What does it look like?</a:t>
            </a:r>
          </a:p>
          <a:p>
            <a:pPr>
              <a:buClr>
                <a:srgbClr val="6AB244"/>
              </a:buClr>
            </a:pPr>
            <a:r>
              <a:rPr lang="en-US" dirty="0" smtClean="0">
                <a:solidFill>
                  <a:srgbClr val="B3D78B"/>
                </a:solidFill>
              </a:rPr>
              <a:t>Demo</a:t>
            </a:r>
          </a:p>
          <a:p>
            <a:pPr>
              <a:buClr>
                <a:srgbClr val="6AB244"/>
              </a:buClr>
            </a:pPr>
            <a:r>
              <a:rPr lang="en-US" dirty="0" smtClean="0">
                <a:solidFill>
                  <a:srgbClr val="B3D78B"/>
                </a:solidFill>
              </a:rPr>
              <a:t>Questions</a:t>
            </a:r>
          </a:p>
          <a:p>
            <a:pPr>
              <a:buClr>
                <a:srgbClr val="6AB244"/>
              </a:buClr>
            </a:pPr>
            <a:r>
              <a:rPr lang="en-US" dirty="0" smtClean="0">
                <a:solidFill>
                  <a:srgbClr val="B3D78B"/>
                </a:solidFill>
              </a:rPr>
              <a:t>Tools and Resources</a:t>
            </a:r>
          </a:p>
          <a:p>
            <a:pPr>
              <a:buClr>
                <a:srgbClr val="6AB244"/>
              </a:buClr>
            </a:pPr>
            <a:endParaRPr lang="en-US" dirty="0" smtClean="0">
              <a:solidFill>
                <a:srgbClr val="B3D78B"/>
              </a:solidFill>
            </a:endParaRPr>
          </a:p>
        </p:txBody>
      </p:sp>
      <p:sp>
        <p:nvSpPr>
          <p:cNvPr id="4" name="Slide Number Placeholder 3"/>
          <p:cNvSpPr>
            <a:spLocks noGrp="1"/>
          </p:cNvSpPr>
          <p:nvPr>
            <p:ph type="sldNum" sz="quarter" idx="12"/>
          </p:nvPr>
        </p:nvSpPr>
        <p:spPr/>
        <p:txBody>
          <a:bodyPr/>
          <a:lstStyle/>
          <a:p>
            <a:fld id="{BDADC32C-81AC-42FD-A247-DF363042D84D}"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B3D78B"/>
                </a:solidFill>
              </a:rPr>
              <a:t>What is it?</a:t>
            </a:r>
            <a:br>
              <a:rPr lang="en-US" sz="4000" dirty="0" smtClean="0">
                <a:solidFill>
                  <a:srgbClr val="B3D78B"/>
                </a:solidFill>
              </a:rPr>
            </a:br>
            <a:r>
              <a:rPr lang="en-US" sz="1000" dirty="0" smtClean="0">
                <a:solidFill>
                  <a:srgbClr val="B3D78B"/>
                </a:solidFill>
              </a:rPr>
              <a:t>(And why should I care???)</a:t>
            </a:r>
            <a:endParaRPr lang="en-US" sz="1000" dirty="0">
              <a:solidFill>
                <a:srgbClr val="B3D78B"/>
              </a:solidFill>
            </a:endParaRPr>
          </a:p>
        </p:txBody>
      </p:sp>
      <p:sp>
        <p:nvSpPr>
          <p:cNvPr id="4" name="Slide Number Placeholder 3"/>
          <p:cNvSpPr>
            <a:spLocks noGrp="1"/>
          </p:cNvSpPr>
          <p:nvPr>
            <p:ph type="sldNum" sz="quarter" idx="12"/>
          </p:nvPr>
        </p:nvSpPr>
        <p:spPr/>
        <p:txBody>
          <a:bodyPr/>
          <a:lstStyle/>
          <a:p>
            <a:fld id="{BDADC32C-81AC-42FD-A247-DF363042D84D}" type="slidenum">
              <a:rPr lang="en-US" smtClean="0"/>
              <a:pPr/>
              <a:t>3</a:t>
            </a:fld>
            <a:endParaRPr lang="en-US"/>
          </a:p>
        </p:txBody>
      </p:sp>
      <p:sp>
        <p:nvSpPr>
          <p:cNvPr id="10" name="Content Placeholder 9"/>
          <p:cNvSpPr>
            <a:spLocks noGrp="1"/>
          </p:cNvSpPr>
          <p:nvPr>
            <p:ph sz="half" idx="2"/>
          </p:nvPr>
        </p:nvSpPr>
        <p:spPr>
          <a:xfrm>
            <a:off x="571500" y="857640"/>
            <a:ext cx="8001000" cy="5059363"/>
          </a:xfrm>
        </p:spPr>
        <p:txBody>
          <a:bodyPr/>
          <a:lstStyle/>
          <a:p>
            <a:pPr>
              <a:buClr>
                <a:srgbClr val="6AB244"/>
              </a:buClr>
            </a:pPr>
            <a:endParaRPr lang="en-US" dirty="0" smtClean="0">
              <a:solidFill>
                <a:srgbClr val="B3D78B"/>
              </a:solidFill>
            </a:endParaRPr>
          </a:p>
          <a:p>
            <a:pPr>
              <a:buClr>
                <a:srgbClr val="6AB244"/>
              </a:buClr>
            </a:pPr>
            <a:r>
              <a:rPr lang="en-US" dirty="0" smtClean="0">
                <a:solidFill>
                  <a:srgbClr val="B3D78B"/>
                </a:solidFill>
              </a:rPr>
              <a:t>Superset of JavaScript</a:t>
            </a:r>
          </a:p>
          <a:p>
            <a:pPr lvl="1">
              <a:buClr>
                <a:srgbClr val="6AB244"/>
              </a:buClr>
            </a:pPr>
            <a:r>
              <a:rPr lang="en-US" dirty="0" smtClean="0">
                <a:solidFill>
                  <a:srgbClr val="B3D78B"/>
                </a:solidFill>
              </a:rPr>
              <a:t>Doesn’t try to replace it – just enhances it</a:t>
            </a:r>
            <a:endParaRPr lang="en-US" dirty="0">
              <a:solidFill>
                <a:srgbClr val="B3D78B"/>
              </a:solidFill>
            </a:endParaRPr>
          </a:p>
          <a:p>
            <a:pPr lvl="1">
              <a:buClr>
                <a:srgbClr val="6AB244"/>
              </a:buClr>
            </a:pPr>
            <a:r>
              <a:rPr lang="en-US" dirty="0" err="1" smtClean="0">
                <a:solidFill>
                  <a:srgbClr val="B3D78B"/>
                </a:solidFill>
              </a:rPr>
              <a:t>Transcompiles</a:t>
            </a:r>
            <a:r>
              <a:rPr lang="en-US" dirty="0" smtClean="0">
                <a:solidFill>
                  <a:srgbClr val="B3D78B"/>
                </a:solidFill>
              </a:rPr>
              <a:t> into JavaScript</a:t>
            </a:r>
          </a:p>
          <a:p>
            <a:pPr lvl="1">
              <a:buClr>
                <a:srgbClr val="6AB244"/>
              </a:buClr>
            </a:pPr>
            <a:r>
              <a:rPr lang="en-US" dirty="0">
                <a:solidFill>
                  <a:srgbClr val="B3D78B"/>
                </a:solidFill>
              </a:rPr>
              <a:t>JavaScript WITH </a:t>
            </a:r>
            <a:r>
              <a:rPr lang="en-US" dirty="0" err="1">
                <a:solidFill>
                  <a:srgbClr val="B3D78B"/>
                </a:solidFill>
              </a:rPr>
              <a:t>Intellisense</a:t>
            </a:r>
            <a:endParaRPr lang="en-US" dirty="0" smtClean="0">
              <a:solidFill>
                <a:srgbClr val="B3D78B"/>
              </a:solidFill>
            </a:endParaRPr>
          </a:p>
          <a:p>
            <a:pPr>
              <a:buClr>
                <a:srgbClr val="6AB244"/>
              </a:buClr>
            </a:pPr>
            <a:r>
              <a:rPr lang="en-US" dirty="0">
                <a:solidFill>
                  <a:srgbClr val="B3D78B"/>
                </a:solidFill>
              </a:rPr>
              <a:t>Developed and supported by </a:t>
            </a:r>
            <a:r>
              <a:rPr lang="en-US" dirty="0" smtClean="0">
                <a:solidFill>
                  <a:srgbClr val="B3D78B"/>
                </a:solidFill>
              </a:rPr>
              <a:t>Microsoft</a:t>
            </a:r>
          </a:p>
          <a:p>
            <a:pPr>
              <a:buClr>
                <a:srgbClr val="6AB244"/>
              </a:buClr>
            </a:pPr>
            <a:r>
              <a:rPr lang="en-US" dirty="0" smtClean="0">
                <a:solidFill>
                  <a:srgbClr val="B3D78B"/>
                </a:solidFill>
              </a:rPr>
              <a:t>Large amount of support from popular IDEs:</a:t>
            </a:r>
          </a:p>
          <a:p>
            <a:pPr>
              <a:buClr>
                <a:srgbClr val="6AB244"/>
              </a:buClr>
            </a:pPr>
            <a:endParaRPr lang="en-US" dirty="0">
              <a:solidFill>
                <a:srgbClr val="B3D78B"/>
              </a:solidFill>
            </a:endParaRPr>
          </a:p>
        </p:txBody>
      </p:sp>
      <p:pic>
        <p:nvPicPr>
          <p:cNvPr id="3" name="Picture 2"/>
          <p:cNvPicPr>
            <a:picLocks noChangeAspect="1"/>
          </p:cNvPicPr>
          <p:nvPr/>
        </p:nvPicPr>
        <p:blipFill>
          <a:blip r:embed="rId4"/>
          <a:stretch>
            <a:fillRect/>
          </a:stretch>
        </p:blipFill>
        <p:spPr>
          <a:xfrm>
            <a:off x="733425" y="3810000"/>
            <a:ext cx="7191375" cy="210502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B3D78B"/>
                </a:solidFill>
              </a:rPr>
              <a:t>Features</a:t>
            </a:r>
            <a:endParaRPr lang="en-US" dirty="0">
              <a:solidFill>
                <a:srgbClr val="B3D78B"/>
              </a:solidFill>
            </a:endParaRPr>
          </a:p>
        </p:txBody>
      </p:sp>
      <p:sp>
        <p:nvSpPr>
          <p:cNvPr id="6" name="Content Placeholder 5"/>
          <p:cNvSpPr>
            <a:spLocks noGrp="1"/>
          </p:cNvSpPr>
          <p:nvPr>
            <p:ph sz="quarter" idx="4"/>
          </p:nvPr>
        </p:nvSpPr>
        <p:spPr>
          <a:xfrm>
            <a:off x="533400" y="1219200"/>
            <a:ext cx="8305800" cy="4906963"/>
          </a:xfrm>
        </p:spPr>
        <p:txBody>
          <a:bodyPr/>
          <a:lstStyle/>
          <a:p>
            <a:pPr>
              <a:buClr>
                <a:srgbClr val="6AB244"/>
              </a:buClr>
            </a:pPr>
            <a:r>
              <a:rPr lang="en-US" dirty="0" smtClean="0">
                <a:solidFill>
                  <a:srgbClr val="B3D78B"/>
                </a:solidFill>
              </a:rPr>
              <a:t>Utilize classes</a:t>
            </a:r>
          </a:p>
          <a:p>
            <a:pPr>
              <a:buClr>
                <a:srgbClr val="6AB244"/>
              </a:buClr>
            </a:pPr>
            <a:r>
              <a:rPr lang="en-US" dirty="0" smtClean="0">
                <a:solidFill>
                  <a:srgbClr val="B3D78B"/>
                </a:solidFill>
              </a:rPr>
              <a:t>Arrow function syntax</a:t>
            </a:r>
          </a:p>
          <a:p>
            <a:pPr>
              <a:buClr>
                <a:srgbClr val="6AB244"/>
              </a:buClr>
            </a:pPr>
            <a:r>
              <a:rPr lang="en-US" dirty="0" smtClean="0">
                <a:solidFill>
                  <a:srgbClr val="B3D78B"/>
                </a:solidFill>
              </a:rPr>
              <a:t>Optional parameters</a:t>
            </a:r>
          </a:p>
          <a:p>
            <a:pPr>
              <a:buClr>
                <a:srgbClr val="6AB244"/>
              </a:buClr>
            </a:pPr>
            <a:r>
              <a:rPr lang="en-US" dirty="0">
                <a:solidFill>
                  <a:srgbClr val="B3D78B"/>
                </a:solidFill>
              </a:rPr>
              <a:t>Find errors in development, not in testing</a:t>
            </a:r>
          </a:p>
          <a:p>
            <a:pPr lvl="1">
              <a:buClr>
                <a:srgbClr val="6AB244"/>
              </a:buClr>
            </a:pPr>
            <a:r>
              <a:rPr lang="en-US" dirty="0">
                <a:solidFill>
                  <a:srgbClr val="B3D78B"/>
                </a:solidFill>
              </a:rPr>
              <a:t>Compile-Time type checking</a:t>
            </a:r>
          </a:p>
          <a:p>
            <a:pPr lvl="1">
              <a:buClr>
                <a:srgbClr val="6AB244"/>
              </a:buClr>
            </a:pPr>
            <a:r>
              <a:rPr lang="en-US" dirty="0" err="1" smtClean="0">
                <a:solidFill>
                  <a:srgbClr val="B3D78B"/>
                </a:solidFill>
              </a:rPr>
              <a:t>Intellisense</a:t>
            </a:r>
            <a:r>
              <a:rPr lang="en-US" dirty="0" smtClean="0">
                <a:solidFill>
                  <a:srgbClr val="B3D78B"/>
                </a:solidFill>
              </a:rPr>
              <a:t> error reporting</a:t>
            </a:r>
          </a:p>
          <a:p>
            <a:pPr>
              <a:buClr>
                <a:srgbClr val="6AB244"/>
              </a:buClr>
            </a:pPr>
            <a:r>
              <a:rPr lang="en-US" dirty="0" smtClean="0">
                <a:solidFill>
                  <a:srgbClr val="B3D78B"/>
                </a:solidFill>
              </a:rPr>
              <a:t>Namespaces</a:t>
            </a:r>
          </a:p>
          <a:p>
            <a:pPr>
              <a:buClr>
                <a:srgbClr val="6AB244"/>
              </a:buClr>
            </a:pPr>
            <a:r>
              <a:rPr lang="en-US" dirty="0" err="1" smtClean="0">
                <a:solidFill>
                  <a:srgbClr val="B3D78B"/>
                </a:solidFill>
              </a:rPr>
              <a:t>Asynch</a:t>
            </a:r>
            <a:r>
              <a:rPr lang="en-US" dirty="0" smtClean="0">
                <a:solidFill>
                  <a:srgbClr val="B3D78B"/>
                </a:solidFill>
              </a:rPr>
              <a:t>/Await</a:t>
            </a:r>
          </a:p>
          <a:p>
            <a:pPr>
              <a:buClr>
                <a:srgbClr val="6AB244"/>
              </a:buClr>
            </a:pPr>
            <a:r>
              <a:rPr lang="en-US" dirty="0" smtClean="0">
                <a:solidFill>
                  <a:srgbClr val="B3D78B"/>
                </a:solidFill>
              </a:rPr>
              <a:t>Interfaces</a:t>
            </a:r>
          </a:p>
          <a:p>
            <a:pPr>
              <a:buClr>
                <a:srgbClr val="6AB244"/>
              </a:buClr>
            </a:pPr>
            <a:r>
              <a:rPr lang="en-US" dirty="0" smtClean="0">
                <a:solidFill>
                  <a:srgbClr val="B3D78B"/>
                </a:solidFill>
              </a:rPr>
              <a:t>Type inference</a:t>
            </a:r>
          </a:p>
        </p:txBody>
      </p:sp>
      <p:sp>
        <p:nvSpPr>
          <p:cNvPr id="7" name="Slide Number Placeholder 6"/>
          <p:cNvSpPr>
            <a:spLocks noGrp="1"/>
          </p:cNvSpPr>
          <p:nvPr>
            <p:ph type="sldNum" sz="quarter" idx="12"/>
          </p:nvPr>
        </p:nvSpPr>
        <p:spPr/>
        <p:txBody>
          <a:bodyPr/>
          <a:lstStyle/>
          <a:p>
            <a:fld id="{BDADC32C-81AC-42FD-A247-DF363042D84D}"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B3D78B"/>
                </a:solidFill>
              </a:rPr>
              <a:t>What does it look like? </a:t>
            </a:r>
            <a:endParaRPr lang="en-US" dirty="0">
              <a:solidFill>
                <a:srgbClr val="B3D78B"/>
              </a:solidFill>
            </a:endParaRPr>
          </a:p>
        </p:txBody>
      </p:sp>
      <p:sp>
        <p:nvSpPr>
          <p:cNvPr id="3" name="Text Placeholder 2"/>
          <p:cNvSpPr>
            <a:spLocks noGrp="1"/>
          </p:cNvSpPr>
          <p:nvPr>
            <p:ph type="body" idx="1"/>
          </p:nvPr>
        </p:nvSpPr>
        <p:spPr/>
        <p:txBody>
          <a:bodyPr/>
          <a:lstStyle/>
          <a:p>
            <a:pPr algn="ctr"/>
            <a:r>
              <a:rPr lang="en-US" dirty="0" smtClean="0">
                <a:solidFill>
                  <a:srgbClr val="B3D78B"/>
                </a:solidFill>
              </a:rPr>
              <a:t>JavaScript</a:t>
            </a:r>
            <a:endParaRPr lang="en-US" dirty="0">
              <a:solidFill>
                <a:srgbClr val="B3D78B"/>
              </a:solidFill>
            </a:endParaRPr>
          </a:p>
        </p:txBody>
      </p:sp>
      <p:sp>
        <p:nvSpPr>
          <p:cNvPr id="5" name="Text Placeholder 4"/>
          <p:cNvSpPr>
            <a:spLocks noGrp="1"/>
          </p:cNvSpPr>
          <p:nvPr>
            <p:ph type="body" sz="quarter" idx="3"/>
          </p:nvPr>
        </p:nvSpPr>
        <p:spPr/>
        <p:txBody>
          <a:bodyPr/>
          <a:lstStyle/>
          <a:p>
            <a:pPr algn="ctr"/>
            <a:r>
              <a:rPr lang="en-US" dirty="0" err="1">
                <a:solidFill>
                  <a:srgbClr val="B3D78B"/>
                </a:solidFill>
              </a:rPr>
              <a:t>TypeScript</a:t>
            </a:r>
            <a:endParaRPr lang="en-US" dirty="0">
              <a:solidFill>
                <a:srgbClr val="B3D78B"/>
              </a:solidFill>
            </a:endParaRPr>
          </a:p>
        </p:txBody>
      </p:sp>
      <p:sp>
        <p:nvSpPr>
          <p:cNvPr id="7" name="Slide Number Placeholder 6"/>
          <p:cNvSpPr>
            <a:spLocks noGrp="1"/>
          </p:cNvSpPr>
          <p:nvPr>
            <p:ph type="sldNum" sz="quarter" idx="12"/>
          </p:nvPr>
        </p:nvSpPr>
        <p:spPr/>
        <p:txBody>
          <a:bodyPr/>
          <a:lstStyle/>
          <a:p>
            <a:fld id="{BDADC32C-81AC-42FD-A247-DF363042D84D}" type="slidenum">
              <a:rPr lang="en-US" smtClean="0"/>
              <a:pPr/>
              <a:t>5</a:t>
            </a:fld>
            <a:endParaRPr lang="en-US"/>
          </a:p>
        </p:txBody>
      </p:sp>
      <p:pic>
        <p:nvPicPr>
          <p:cNvPr id="1026" name="Picture 2"/>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457199" y="2286000"/>
            <a:ext cx="3709115"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Grp="1" noChangeAspect="1" noChangeArrowheads="1"/>
          </p:cNvPicPr>
          <p:nvPr>
            <p:ph sz="quarter" idx="4"/>
          </p:nvPr>
        </p:nvPicPr>
        <p:blipFill>
          <a:blip r:embed="rId5">
            <a:extLst>
              <a:ext uri="{28A0092B-C50C-407E-A947-70E740481C1C}">
                <a14:useLocalDpi xmlns:a14="http://schemas.microsoft.com/office/drawing/2010/main" val="0"/>
              </a:ext>
            </a:extLst>
          </a:blip>
          <a:srcRect/>
          <a:stretch>
            <a:fillRect/>
          </a:stretch>
        </p:blipFill>
        <p:spPr bwMode="auto">
          <a:xfrm>
            <a:off x="4800600" y="2286000"/>
            <a:ext cx="3970926"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lstStyle/>
          <a:p>
            <a:r>
              <a:rPr lang="en-US" dirty="0" smtClean="0">
                <a:solidFill>
                  <a:srgbClr val="B3D78B"/>
                </a:solidFill>
              </a:rPr>
              <a:t>Demo</a:t>
            </a:r>
            <a:endParaRPr lang="en-US" dirty="0">
              <a:solidFill>
                <a:srgbClr val="B3D78B"/>
              </a:solidFill>
            </a:endParaRPr>
          </a:p>
        </p:txBody>
      </p:sp>
      <p:sp>
        <p:nvSpPr>
          <p:cNvPr id="7" name="Slide Number Placeholder 6"/>
          <p:cNvSpPr>
            <a:spLocks noGrp="1"/>
          </p:cNvSpPr>
          <p:nvPr>
            <p:ph type="sldNum" sz="quarter" idx="12"/>
          </p:nvPr>
        </p:nvSpPr>
        <p:spPr/>
        <p:txBody>
          <a:bodyPr/>
          <a:lstStyle/>
          <a:p>
            <a:fld id="{BDADC32C-81AC-42FD-A247-DF363042D84D}"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lstStyle/>
          <a:p>
            <a:r>
              <a:rPr lang="en-US" dirty="0" smtClean="0">
                <a:solidFill>
                  <a:srgbClr val="B3D78B"/>
                </a:solidFill>
              </a:rPr>
              <a:t>Questions?</a:t>
            </a:r>
            <a:endParaRPr lang="en-US" dirty="0">
              <a:solidFill>
                <a:srgbClr val="B3D78B"/>
              </a:solidFill>
            </a:endParaRPr>
          </a:p>
        </p:txBody>
      </p:sp>
      <p:sp>
        <p:nvSpPr>
          <p:cNvPr id="7" name="Slide Number Placeholder 6"/>
          <p:cNvSpPr>
            <a:spLocks noGrp="1"/>
          </p:cNvSpPr>
          <p:nvPr>
            <p:ph type="sldNum" sz="quarter" idx="12"/>
          </p:nvPr>
        </p:nvSpPr>
        <p:spPr/>
        <p:txBody>
          <a:bodyPr/>
          <a:lstStyle/>
          <a:p>
            <a:fld id="{BDADC32C-81AC-42FD-A247-DF363042D84D}" type="slidenum">
              <a:rPr lang="en-US" smtClean="0"/>
              <a:pPr/>
              <a:t>7</a:t>
            </a:fld>
            <a:endParaRPr lang="en-US"/>
          </a:p>
        </p:txBody>
      </p:sp>
    </p:spTree>
    <p:extLst>
      <p:ext uri="{BB962C8B-B14F-4D97-AF65-F5344CB8AC3E}">
        <p14:creationId xmlns:p14="http://schemas.microsoft.com/office/powerpoint/2010/main" val="3328510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B3D78B"/>
                </a:solidFill>
              </a:rPr>
              <a:t>Tools &amp; Resources</a:t>
            </a:r>
            <a:endParaRPr lang="en-US" dirty="0">
              <a:solidFill>
                <a:srgbClr val="B3D78B"/>
              </a:solidFill>
            </a:endParaRPr>
          </a:p>
        </p:txBody>
      </p:sp>
      <p:sp>
        <p:nvSpPr>
          <p:cNvPr id="6" name="Content Placeholder 5"/>
          <p:cNvSpPr>
            <a:spLocks noGrp="1"/>
          </p:cNvSpPr>
          <p:nvPr>
            <p:ph sz="quarter" idx="4"/>
          </p:nvPr>
        </p:nvSpPr>
        <p:spPr>
          <a:xfrm>
            <a:off x="609600" y="2209800"/>
            <a:ext cx="8153400" cy="4983163"/>
          </a:xfrm>
        </p:spPr>
        <p:txBody>
          <a:bodyPr/>
          <a:lstStyle/>
          <a:p>
            <a:pPr>
              <a:buClr>
                <a:srgbClr val="6AB244"/>
              </a:buClr>
            </a:pPr>
            <a:r>
              <a:rPr lang="en-US" dirty="0" err="1" smtClean="0">
                <a:solidFill>
                  <a:srgbClr val="B3D78B"/>
                </a:solidFill>
              </a:rPr>
              <a:t>TypeScript</a:t>
            </a:r>
            <a:r>
              <a:rPr lang="en-US" dirty="0" smtClean="0">
                <a:solidFill>
                  <a:srgbClr val="B3D78B"/>
                </a:solidFill>
              </a:rPr>
              <a:t> Homepage</a:t>
            </a:r>
            <a:r>
              <a:rPr lang="en-US" dirty="0">
                <a:solidFill>
                  <a:srgbClr val="B3D78B"/>
                </a:solidFill>
              </a:rPr>
              <a:t>– </a:t>
            </a:r>
            <a:r>
              <a:rPr lang="en-US" dirty="0">
                <a:hlinkClick r:id="rId3"/>
              </a:rPr>
              <a:t>https://www.typescriptlang.org</a:t>
            </a:r>
            <a:r>
              <a:rPr lang="en-US" dirty="0" smtClean="0">
                <a:hlinkClick r:id="rId3"/>
              </a:rPr>
              <a:t>/</a:t>
            </a:r>
            <a:endParaRPr lang="en-US" dirty="0" smtClean="0"/>
          </a:p>
          <a:p>
            <a:pPr>
              <a:buClr>
                <a:srgbClr val="6AB244"/>
              </a:buClr>
            </a:pPr>
            <a:r>
              <a:rPr lang="en-US" dirty="0" err="1" smtClean="0">
                <a:solidFill>
                  <a:srgbClr val="B3D78B"/>
                </a:solidFill>
              </a:rPr>
              <a:t>TypEcs</a:t>
            </a:r>
            <a:r>
              <a:rPr lang="en-US" dirty="0" smtClean="0">
                <a:solidFill>
                  <a:srgbClr val="B3D78B"/>
                </a:solidFill>
              </a:rPr>
              <a:t> (Eclipse support) </a:t>
            </a:r>
            <a:r>
              <a:rPr lang="en-US" dirty="0">
                <a:solidFill>
                  <a:srgbClr val="B3D78B"/>
                </a:solidFill>
              </a:rPr>
              <a:t>- </a:t>
            </a:r>
            <a:r>
              <a:rPr lang="en-US" dirty="0">
                <a:hlinkClick r:id="rId4"/>
              </a:rPr>
              <a:t>http://typecsdev.com</a:t>
            </a:r>
            <a:r>
              <a:rPr lang="en-US" dirty="0" smtClean="0">
                <a:hlinkClick r:id="rId4"/>
              </a:rPr>
              <a:t>/</a:t>
            </a:r>
            <a:endParaRPr lang="en-US" dirty="0" smtClean="0"/>
          </a:p>
          <a:p>
            <a:pPr>
              <a:buClr>
                <a:srgbClr val="6AB244"/>
              </a:buClr>
            </a:pPr>
            <a:r>
              <a:rPr lang="en-US" dirty="0" err="1" smtClean="0">
                <a:solidFill>
                  <a:srgbClr val="B3D78B"/>
                </a:solidFill>
              </a:rPr>
              <a:t>TypeScript</a:t>
            </a:r>
            <a:r>
              <a:rPr lang="en-US" dirty="0" smtClean="0">
                <a:solidFill>
                  <a:srgbClr val="B3D78B"/>
                </a:solidFill>
              </a:rPr>
              <a:t> on NPM </a:t>
            </a:r>
            <a:r>
              <a:rPr lang="en-US" dirty="0">
                <a:solidFill>
                  <a:srgbClr val="B3D78B"/>
                </a:solidFill>
              </a:rPr>
              <a:t>- </a:t>
            </a:r>
            <a:r>
              <a:rPr lang="en-US" dirty="0">
                <a:hlinkClick r:id="rId5"/>
              </a:rPr>
              <a:t>https://</a:t>
            </a:r>
            <a:r>
              <a:rPr lang="en-US" dirty="0" smtClean="0">
                <a:hlinkClick r:id="rId5"/>
              </a:rPr>
              <a:t>www.npmjs.com/package/typescript</a:t>
            </a:r>
            <a:endParaRPr lang="en-US" dirty="0" smtClean="0"/>
          </a:p>
        </p:txBody>
      </p:sp>
      <p:sp>
        <p:nvSpPr>
          <p:cNvPr id="7" name="Slide Number Placeholder 6"/>
          <p:cNvSpPr>
            <a:spLocks noGrp="1"/>
          </p:cNvSpPr>
          <p:nvPr>
            <p:ph type="sldNum" sz="quarter" idx="12"/>
          </p:nvPr>
        </p:nvSpPr>
        <p:spPr/>
        <p:txBody>
          <a:bodyPr/>
          <a:lstStyle/>
          <a:p>
            <a:fld id="{BDADC32C-81AC-42FD-A247-DF363042D84D}" type="slidenum">
              <a:rPr lang="en-US" smtClean="0"/>
              <a:pPr/>
              <a:t>8</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T PP 2.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6950EA455215840A0898E75B1E016F3" ma:contentTypeVersion="3" ma:contentTypeDescription="Create a new document." ma:contentTypeScope="" ma:versionID="c6736ed21f26d251690434397bcfc388">
  <xsd:schema xmlns:xsd="http://www.w3.org/2001/XMLSchema" xmlns:xs="http://www.w3.org/2001/XMLSchema" xmlns:p="http://schemas.microsoft.com/office/2006/metadata/properties" targetNamespace="http://schemas.microsoft.com/office/2006/metadata/properties" ma:root="true" ma:fieldsID="4c37901602a3e2ba5ec7d8339d7d3b2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D75FBF-7406-4389-B132-B96E86850097}">
  <ds:schemaRefs>
    <ds:schemaRef ds:uri="http://schemas.microsoft.com/office/infopath/2007/PartnerControls"/>
    <ds:schemaRef ds:uri="http://purl.org/dc/elements/1.1/"/>
    <ds:schemaRef ds:uri="http://www.w3.org/XML/1998/namespace"/>
    <ds:schemaRef ds:uri="http://schemas.microsoft.com/office/2006/documentManagement/types"/>
    <ds:schemaRef ds:uri="http://schemas.openxmlformats.org/package/2006/metadata/core-properties"/>
    <ds:schemaRef ds:uri="http://purl.org/dc/dcmitype/"/>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FFC708B1-4FDF-4C02-B71B-AA83070A92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0501F7DB-99FC-4353-87C7-F3AEA6A0B28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 Theme</Template>
  <TotalTime>4366</TotalTime>
  <Words>365</Words>
  <Application>Microsoft Office PowerPoint</Application>
  <PresentationFormat>On-screen Show (4:3)</PresentationFormat>
  <Paragraphs>53</Paragraphs>
  <Slides>8</Slides>
  <Notes>5</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IT PP 2.12</vt:lpstr>
      <vt:lpstr>Intro to TypeScript</vt:lpstr>
      <vt:lpstr>Agenda</vt:lpstr>
      <vt:lpstr>What is it? (And why should I care???)</vt:lpstr>
      <vt:lpstr>Features</vt:lpstr>
      <vt:lpstr>What does it look like? </vt:lpstr>
      <vt:lpstr>Demo</vt:lpstr>
      <vt:lpstr>Questions?</vt:lpstr>
      <vt:lpstr>Tools &amp; Resources</vt:lpstr>
    </vt:vector>
  </TitlesOfParts>
  <Company>Commerce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Commerce Bank PowerPoint Template</dc:title>
  <dc:subject>Forms</dc:subject>
  <dc:creator>jkay</dc:creator>
  <cp:lastModifiedBy>Nick</cp:lastModifiedBy>
  <cp:revision>149</cp:revision>
  <cp:lastPrinted>2011-10-17T18:50:27Z</cp:lastPrinted>
  <dcterms:created xsi:type="dcterms:W3CDTF">2011-07-22T15:44:05Z</dcterms:created>
  <dcterms:modified xsi:type="dcterms:W3CDTF">2016-07-19T18:34:12Z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0x01010036950EA455215840A0898E75B1E016F3</vt:lpwstr>
  </property>
</Properties>
</file>