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7AC5-9065-7FBF-9B73-62AF4E5ED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EE309-8436-C01E-B3E5-F2254A7D7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33B78-5022-05DD-C3C7-838EA405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D02A-A9C1-481E-B74A-1CF8023A34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921C5-B6B9-71B4-D753-53DE6768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C7547-8259-D494-6BFA-007FC0EC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D85-0654-42B3-8523-21F5BD9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3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6CBA-030B-EDE3-708B-D0D39890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79D67-1AAC-72B8-6F26-6F730611A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46E1-9532-523C-C24A-B2B23E15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D02A-A9C1-481E-B74A-1CF8023A34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F915-2831-50A3-CC85-A5B057C2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27771-7D93-3D3B-4805-24779E79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D85-0654-42B3-8523-21F5BD9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89B13-04B7-0268-AE1E-B13FF094D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F2795-B312-AB76-34CB-64E4D3CD3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C114F-72E9-9C82-5F01-9EEA6918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D02A-A9C1-481E-B74A-1CF8023A34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7A4B0-AC73-B165-ADED-A7E46E6B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5E786-92F4-080F-948C-7A9A749F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D85-0654-42B3-8523-21F5BD9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018B-29ED-46DA-EC76-F7BF13AF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B075-7A0E-F02E-A588-EE73DFF1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221A7-CAE5-F078-5F2D-EBF37DDD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D02A-A9C1-481E-B74A-1CF8023A34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5A7BC-0C0C-CE08-0B0B-903A0F6D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5C9C2-69F6-5840-A864-54AD3EE4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D85-0654-42B3-8523-21F5BD9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5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94D1-7BA0-6288-8DD2-C9BF4B1E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D34B8-B39F-C175-799D-B7FADCB3E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80E2B-CCC6-5A51-73EB-2E726960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D02A-A9C1-481E-B74A-1CF8023A34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F3DB2-20E6-0F33-FB3E-D82D4F2F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4151-E8C6-3485-1F91-5E720CA9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D85-0654-42B3-8523-21F5BD9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7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CD32-7A81-FFD2-A537-C6ED0080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DB33-9F92-D898-0923-B70925F50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A3966-0E34-10BB-1839-F851A7E70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5718F-B1B2-CB1A-FA11-47865BEE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D02A-A9C1-481E-B74A-1CF8023A34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D48C-34D4-54B0-5B0C-9BC8E5D9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C4CD1-2613-D637-3E97-5EC7820E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D85-0654-42B3-8523-21F5BD9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0FB4-4D89-5E56-FE03-0E191FAB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980E2-EA83-26BE-FB1C-0AD3E60A0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C33F-7CDA-9CAE-A67E-437A1AD4C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BEDE-F52C-3FF6-9E3B-24DC5F1DA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3073D-72EE-1090-4994-426BD91FF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AD882-DBDF-E0F5-BDFD-42BF71FD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D02A-A9C1-481E-B74A-1CF8023A34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EB8C1-6849-AD79-5FE0-74B1C389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F45C1-E4F9-0D3E-E928-9CAE68D3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D85-0654-42B3-8523-21F5BD9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1C1B-105E-8475-4E80-FF1E78F6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FDBA8-9A4C-C451-EE7D-ED4B8515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D02A-A9C1-481E-B74A-1CF8023A34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2D5E2-A671-5FC1-84F3-CA37FD16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9DAAE-1F6D-5887-8766-186BC7E1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D85-0654-42B3-8523-21F5BD9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23B93-F248-0C86-D7E5-563B1762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D02A-A9C1-481E-B74A-1CF8023A34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DC6A2-774F-BD81-0A47-2991C1E9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65827-A885-19CA-67C3-37E8A6C8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D85-0654-42B3-8523-21F5BD9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4563-4776-3B78-060A-17BD6C81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1F06-4617-E90B-9579-FFAC824A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ADF2C-9425-D53A-6DE2-199EFACD0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31F8-7EBF-BA29-52F1-10498605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D02A-A9C1-481E-B74A-1CF8023A34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0AE57-A5AD-74D9-3EA3-BDCFD7A1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F9BFE-85B2-776B-1CD2-A6DE7BDA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D85-0654-42B3-8523-21F5BD9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8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F35B-5CC1-4C21-42C2-0EC527FA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5351F-7F0F-65FB-0EE0-DA527D222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7329E-D7C3-BDE0-AE8C-F537DA9FD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84A90-FF95-933A-FEB7-E2B8AC7D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D02A-A9C1-481E-B74A-1CF8023A34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2F2A3-19A3-9E8B-BF84-22F66CC0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5F3D-F217-019D-9626-5042ED7A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D85-0654-42B3-8523-21F5BD9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5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9032E-43FB-CDF6-858E-D7E500CC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98D34-2366-0DF7-FA0E-1BEA1EAF7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C4072-4881-AF0E-7BD4-8D55CCC31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50D02A-A9C1-481E-B74A-1CF8023A34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C00D-81AC-A0F8-EB22-70773C8B9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9D116-401F-F282-D2A1-29D8A37C1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ECD85-0654-42B3-8523-21F5BD9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40-019-0091-6" TargetMode="External"/><Relationship Id="rId2" Type="http://schemas.openxmlformats.org/officeDocument/2006/relationships/hyperlink" Target="https://www.ncbi.nlm.nih.gov/pmc/articles/PMC655919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5BC4-B005-D2DC-6F04-7C19CE659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Protons and 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CDAF5-6F73-E7CE-B3D3-6E261406A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Cordell</a:t>
            </a:r>
          </a:p>
        </p:txBody>
      </p:sp>
    </p:spTree>
    <p:extLst>
      <p:ext uri="{BB962C8B-B14F-4D97-AF65-F5344CB8AC3E}">
        <p14:creationId xmlns:p14="http://schemas.microsoft.com/office/powerpoint/2010/main" val="271041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3596C0-BE16-C9DE-459C-1ACC0D437BE8}"/>
              </a:ext>
            </a:extLst>
          </p:cNvPr>
          <p:cNvSpPr/>
          <p:nvPr/>
        </p:nvSpPr>
        <p:spPr>
          <a:xfrm>
            <a:off x="2244852" y="879122"/>
            <a:ext cx="7397496" cy="45537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84683-C172-E8EF-E4F3-A3A1029ACCD1}"/>
              </a:ext>
            </a:extLst>
          </p:cNvPr>
          <p:cNvSpPr txBox="1"/>
          <p:nvPr/>
        </p:nvSpPr>
        <p:spPr>
          <a:xfrm>
            <a:off x="79807" y="2185987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Proton Motive Force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155AF-9D56-30E5-FF07-AB2A8E7DC6CA}"/>
              </a:ext>
            </a:extLst>
          </p:cNvPr>
          <p:cNvSpPr txBox="1"/>
          <p:nvPr/>
        </p:nvSpPr>
        <p:spPr>
          <a:xfrm>
            <a:off x="3750310" y="-66613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Ammonium Hydroxide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312EA-3693-DE0F-C736-D18F205CB107}"/>
              </a:ext>
            </a:extLst>
          </p:cNvPr>
          <p:cNvSpPr txBox="1"/>
          <p:nvPr/>
        </p:nvSpPr>
        <p:spPr>
          <a:xfrm>
            <a:off x="10063523" y="3418007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F358B-65BC-1BFB-E0A7-CEBA05848617}"/>
              </a:ext>
            </a:extLst>
          </p:cNvPr>
          <p:cNvSpPr txBox="1"/>
          <p:nvPr/>
        </p:nvSpPr>
        <p:spPr>
          <a:xfrm>
            <a:off x="5676189" y="6202748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 Dioxide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1D7D1-F66D-37FD-310C-61B7ED1EDB4B}"/>
              </a:ext>
            </a:extLst>
          </p:cNvPr>
          <p:cNvSpPr txBox="1"/>
          <p:nvPr/>
        </p:nvSpPr>
        <p:spPr>
          <a:xfrm>
            <a:off x="3926674" y="206740"/>
            <a:ext cx="84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[NH</a:t>
            </a:r>
            <a:r>
              <a:rPr lang="en-US" baseline="-25000" dirty="0"/>
              <a:t>4</a:t>
            </a:r>
            <a:r>
              <a:rPr lang="en-US" dirty="0"/>
              <a:t>]</a:t>
            </a:r>
            <a:r>
              <a:rPr lang="en-US" baseline="30000" dirty="0"/>
              <a:t>+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8FCAB0-9A94-3CBA-5E8A-A73506F353D6}"/>
              </a:ext>
            </a:extLst>
          </p:cNvPr>
          <p:cNvCxnSpPr>
            <a:cxnSpLocks/>
          </p:cNvCxnSpPr>
          <p:nvPr/>
        </p:nvCxnSpPr>
        <p:spPr>
          <a:xfrm>
            <a:off x="4727448" y="419362"/>
            <a:ext cx="476148" cy="0"/>
          </a:xfrm>
          <a:prstGeom prst="straightConnector1">
            <a:avLst/>
          </a:prstGeom>
          <a:ln cap="rnd">
            <a:solidFill>
              <a:schemeClr val="tx1"/>
            </a:solidFill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7B32B6-7C2D-54C2-B295-25E5248BD83E}"/>
              </a:ext>
            </a:extLst>
          </p:cNvPr>
          <p:cNvSpPr txBox="1"/>
          <p:nvPr/>
        </p:nvSpPr>
        <p:spPr>
          <a:xfrm>
            <a:off x="5216652" y="248705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</a:t>
            </a:r>
            <a:r>
              <a:rPr lang="en-US" baseline="-250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DE3596-C2A5-B194-7D99-792C5858C9F3}"/>
              </a:ext>
            </a:extLst>
          </p:cNvPr>
          <p:cNvSpPr txBox="1"/>
          <p:nvPr/>
        </p:nvSpPr>
        <p:spPr>
          <a:xfrm>
            <a:off x="5943600" y="248705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endParaRPr lang="en-US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1BF44-770D-D386-CD73-11D946BC231C}"/>
              </a:ext>
            </a:extLst>
          </p:cNvPr>
          <p:cNvSpPr txBox="1"/>
          <p:nvPr/>
        </p:nvSpPr>
        <p:spPr>
          <a:xfrm>
            <a:off x="5716794" y="248705"/>
            <a:ext cx="2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US" baseline="30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D71C1-E49A-D39C-336A-5D3F1CE72131}"/>
              </a:ext>
            </a:extLst>
          </p:cNvPr>
          <p:cNvSpPr txBox="1"/>
          <p:nvPr/>
        </p:nvSpPr>
        <p:spPr>
          <a:xfrm>
            <a:off x="3339509" y="218899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OH</a:t>
            </a:r>
            <a:r>
              <a:rPr lang="en-US" baseline="30000" dirty="0"/>
              <a:t>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CF227D-C19A-C5A0-8BF5-BFBFD14B4F59}"/>
              </a:ext>
            </a:extLst>
          </p:cNvPr>
          <p:cNvSpPr txBox="1"/>
          <p:nvPr/>
        </p:nvSpPr>
        <p:spPr>
          <a:xfrm>
            <a:off x="3750310" y="246743"/>
            <a:ext cx="2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US" baseline="30000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72CAF3AB-4B4F-22E0-6646-6BE9C16B5E58}"/>
              </a:ext>
            </a:extLst>
          </p:cNvPr>
          <p:cNvSpPr/>
          <p:nvPr/>
        </p:nvSpPr>
        <p:spPr>
          <a:xfrm rot="12131327">
            <a:off x="4203523" y="187428"/>
            <a:ext cx="1225485" cy="1187778"/>
          </a:xfrm>
          <a:prstGeom prst="arc">
            <a:avLst>
              <a:gd name="adj1" fmla="val 18208243"/>
              <a:gd name="adj2" fmla="val 0"/>
            </a:avLst>
          </a:prstGeom>
          <a:ln>
            <a:solidFill>
              <a:schemeClr val="tx1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DCC1AD3-7A9C-383E-D2F8-D3899090071F}"/>
              </a:ext>
            </a:extLst>
          </p:cNvPr>
          <p:cNvSpPr/>
          <p:nvPr/>
        </p:nvSpPr>
        <p:spPr>
          <a:xfrm rot="12131327">
            <a:off x="5458873" y="191315"/>
            <a:ext cx="1225485" cy="1187778"/>
          </a:xfrm>
          <a:prstGeom prst="arc">
            <a:avLst>
              <a:gd name="adj1" fmla="val 18315719"/>
              <a:gd name="adj2" fmla="val 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F0812-582E-2432-45F6-D33BDDC0FC98}"/>
              </a:ext>
            </a:extLst>
          </p:cNvPr>
          <p:cNvSpPr txBox="1"/>
          <p:nvPr/>
        </p:nvSpPr>
        <p:spPr>
          <a:xfrm>
            <a:off x="5430283" y="1123940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Passive Diffusion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4F5677-D292-B03D-5BA4-3219C9239705}"/>
              </a:ext>
            </a:extLst>
          </p:cNvPr>
          <p:cNvSpPr txBox="1"/>
          <p:nvPr/>
        </p:nvSpPr>
        <p:spPr>
          <a:xfrm>
            <a:off x="3621354" y="1109932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Diffusion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F0A2C-43AF-EA79-F335-B5D84C866834}"/>
              </a:ext>
            </a:extLst>
          </p:cNvPr>
          <p:cNvSpPr txBox="1"/>
          <p:nvPr/>
        </p:nvSpPr>
        <p:spPr>
          <a:xfrm>
            <a:off x="6712948" y="256839"/>
            <a:ext cx="363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 7 is [NH</a:t>
            </a:r>
            <a:r>
              <a:rPr lang="en-US" baseline="-25000" dirty="0"/>
              <a:t>4</a:t>
            </a:r>
            <a:r>
              <a:rPr lang="en-US" dirty="0"/>
              <a:t>]</a:t>
            </a:r>
            <a:r>
              <a:rPr lang="en-US" baseline="30000" dirty="0"/>
              <a:t>+ </a:t>
            </a:r>
            <a:r>
              <a:rPr lang="en-US" dirty="0"/>
              <a:t>&gt;&gt; NH</a:t>
            </a:r>
            <a:r>
              <a:rPr lang="en-US" baseline="-25000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6A7770-2C2C-8870-BB4F-05BD4C4B1101}"/>
              </a:ext>
            </a:extLst>
          </p:cNvPr>
          <p:cNvSpPr/>
          <p:nvPr/>
        </p:nvSpPr>
        <p:spPr>
          <a:xfrm>
            <a:off x="2012105" y="3695580"/>
            <a:ext cx="465493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6B76A5-EDDC-BE14-FEBD-050BBA4E0F04}"/>
              </a:ext>
            </a:extLst>
          </p:cNvPr>
          <p:cNvSpPr/>
          <p:nvPr/>
        </p:nvSpPr>
        <p:spPr>
          <a:xfrm>
            <a:off x="2128477" y="3128415"/>
            <a:ext cx="232748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5868137-8B28-FB76-4361-10B9E8BD67D9}"/>
              </a:ext>
            </a:extLst>
          </p:cNvPr>
          <p:cNvSpPr/>
          <p:nvPr/>
        </p:nvSpPr>
        <p:spPr>
          <a:xfrm>
            <a:off x="1945542" y="2660167"/>
            <a:ext cx="589780" cy="369332"/>
          </a:xfrm>
          <a:custGeom>
            <a:avLst/>
            <a:gdLst>
              <a:gd name="connsiteX0" fmla="*/ 116374 w 589780"/>
              <a:gd name="connsiteY0" fmla="*/ 0 h 369332"/>
              <a:gd name="connsiteX1" fmla="*/ 161672 w 589780"/>
              <a:gd name="connsiteY1" fmla="*/ 14512 h 369332"/>
              <a:gd name="connsiteX2" fmla="*/ 196594 w 589780"/>
              <a:gd name="connsiteY2" fmla="*/ 51874 h 369332"/>
              <a:gd name="connsiteX3" fmla="*/ 266437 w 589780"/>
              <a:gd name="connsiteY3" fmla="*/ 14512 h 369332"/>
              <a:gd name="connsiteX4" fmla="*/ 357033 w 589780"/>
              <a:gd name="connsiteY4" fmla="*/ 0 h 369332"/>
              <a:gd name="connsiteX5" fmla="*/ 589780 w 589780"/>
              <a:gd name="connsiteY5" fmla="*/ 184666 h 369332"/>
              <a:gd name="connsiteX6" fmla="*/ 357033 w 589780"/>
              <a:gd name="connsiteY6" fmla="*/ 369332 h 369332"/>
              <a:gd name="connsiteX7" fmla="*/ 266437 w 589780"/>
              <a:gd name="connsiteY7" fmla="*/ 354820 h 369332"/>
              <a:gd name="connsiteX8" fmla="*/ 196594 w 589780"/>
              <a:gd name="connsiteY8" fmla="*/ 317458 h 369332"/>
              <a:gd name="connsiteX9" fmla="*/ 161672 w 589780"/>
              <a:gd name="connsiteY9" fmla="*/ 354820 h 369332"/>
              <a:gd name="connsiteX10" fmla="*/ 116374 w 589780"/>
              <a:gd name="connsiteY10" fmla="*/ 369332 h 369332"/>
              <a:gd name="connsiteX11" fmla="*/ 0 w 589780"/>
              <a:gd name="connsiteY11" fmla="*/ 184666 h 369332"/>
              <a:gd name="connsiteX12" fmla="*/ 116374 w 589780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9780" h="369332">
                <a:moveTo>
                  <a:pt x="116374" y="0"/>
                </a:moveTo>
                <a:cubicBezTo>
                  <a:pt x="132442" y="0"/>
                  <a:pt x="147749" y="5168"/>
                  <a:pt x="161672" y="14512"/>
                </a:cubicBezTo>
                <a:lnTo>
                  <a:pt x="196594" y="51874"/>
                </a:lnTo>
                <a:lnTo>
                  <a:pt x="266437" y="14512"/>
                </a:lnTo>
                <a:cubicBezTo>
                  <a:pt x="294283" y="5168"/>
                  <a:pt x="324897" y="0"/>
                  <a:pt x="357033" y="0"/>
                </a:cubicBezTo>
                <a:cubicBezTo>
                  <a:pt x="485576" y="0"/>
                  <a:pt x="589780" y="82678"/>
                  <a:pt x="589780" y="184666"/>
                </a:cubicBezTo>
                <a:cubicBezTo>
                  <a:pt x="589780" y="286654"/>
                  <a:pt x="485576" y="369332"/>
                  <a:pt x="357033" y="369332"/>
                </a:cubicBezTo>
                <a:cubicBezTo>
                  <a:pt x="324897" y="369332"/>
                  <a:pt x="294283" y="364165"/>
                  <a:pt x="266437" y="354820"/>
                </a:cubicBezTo>
                <a:lnTo>
                  <a:pt x="196594" y="317458"/>
                </a:lnTo>
                <a:lnTo>
                  <a:pt x="161672" y="354820"/>
                </a:lnTo>
                <a:cubicBezTo>
                  <a:pt x="147749" y="364165"/>
                  <a:pt x="132442" y="369332"/>
                  <a:pt x="116374" y="369332"/>
                </a:cubicBezTo>
                <a:cubicBezTo>
                  <a:pt x="52102" y="369332"/>
                  <a:pt x="0" y="286654"/>
                  <a:pt x="0" y="184666"/>
                </a:cubicBezTo>
                <a:cubicBezTo>
                  <a:pt x="0" y="82678"/>
                  <a:pt x="52102" y="0"/>
                  <a:pt x="116374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9625B89-36F0-8A5D-8F7C-DDBE99CE680C}"/>
              </a:ext>
            </a:extLst>
          </p:cNvPr>
          <p:cNvCxnSpPr>
            <a:cxnSpLocks/>
          </p:cNvCxnSpPr>
          <p:nvPr/>
        </p:nvCxnSpPr>
        <p:spPr>
          <a:xfrm>
            <a:off x="1778329" y="3323941"/>
            <a:ext cx="989814" cy="0"/>
          </a:xfrm>
          <a:prstGeom prst="line">
            <a:avLst/>
          </a:prstGeom>
          <a:ln cap="rnd">
            <a:solidFill>
              <a:schemeClr val="tx1"/>
            </a:solidFill>
            <a:round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FB1E22-857B-DA1C-5BF8-166983BF78A6}"/>
              </a:ext>
            </a:extLst>
          </p:cNvPr>
          <p:cNvCxnSpPr>
            <a:cxnSpLocks/>
          </p:cNvCxnSpPr>
          <p:nvPr/>
        </p:nvCxnSpPr>
        <p:spPr>
          <a:xfrm>
            <a:off x="1778329" y="3880246"/>
            <a:ext cx="989814" cy="0"/>
          </a:xfrm>
          <a:prstGeom prst="line">
            <a:avLst/>
          </a:prstGeom>
          <a:ln cap="rnd">
            <a:solidFill>
              <a:schemeClr val="tx1"/>
            </a:solidFill>
            <a:round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F52DBC1-8735-85E8-B5AA-4D3F18930A11}"/>
              </a:ext>
            </a:extLst>
          </p:cNvPr>
          <p:cNvSpPr txBox="1"/>
          <p:nvPr/>
        </p:nvSpPr>
        <p:spPr>
          <a:xfrm>
            <a:off x="1353737" y="3723232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219C2D-B6A5-0A38-FCFA-0A0016284AE7}"/>
              </a:ext>
            </a:extLst>
          </p:cNvPr>
          <p:cNvSpPr txBox="1"/>
          <p:nvPr/>
        </p:nvSpPr>
        <p:spPr>
          <a:xfrm>
            <a:off x="2833541" y="3750302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D391D-D21F-5F6B-7DB2-F19FF24F146E}"/>
              </a:ext>
            </a:extLst>
          </p:cNvPr>
          <p:cNvSpPr txBox="1"/>
          <p:nvPr/>
        </p:nvSpPr>
        <p:spPr>
          <a:xfrm>
            <a:off x="835089" y="3332541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FCA99B-2761-5F8F-3BA9-45B57AD9BBA0}"/>
              </a:ext>
            </a:extLst>
          </p:cNvPr>
          <p:cNvSpPr txBox="1"/>
          <p:nvPr/>
        </p:nvSpPr>
        <p:spPr>
          <a:xfrm>
            <a:off x="1332003" y="3158756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6F637D-511F-A139-F9CF-48547722E506}"/>
              </a:ext>
            </a:extLst>
          </p:cNvPr>
          <p:cNvSpPr txBox="1"/>
          <p:nvPr/>
        </p:nvSpPr>
        <p:spPr>
          <a:xfrm>
            <a:off x="2870188" y="3151091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FD7632-A996-A2FE-ADB6-29CEBD870B76}"/>
              </a:ext>
            </a:extLst>
          </p:cNvPr>
          <p:cNvSpPr txBox="1"/>
          <p:nvPr/>
        </p:nvSpPr>
        <p:spPr>
          <a:xfrm>
            <a:off x="203311" y="3257006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479698-7D61-13A7-6D4B-98776DD0ED55}"/>
              </a:ext>
            </a:extLst>
          </p:cNvPr>
          <p:cNvSpPr txBox="1"/>
          <p:nvPr/>
        </p:nvSpPr>
        <p:spPr>
          <a:xfrm>
            <a:off x="866977" y="3875632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1F9DF1-1523-4752-1E7D-D66DB2212951}"/>
              </a:ext>
            </a:extLst>
          </p:cNvPr>
          <p:cNvSpPr txBox="1"/>
          <p:nvPr/>
        </p:nvSpPr>
        <p:spPr>
          <a:xfrm>
            <a:off x="760690" y="2856649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B824F-DF10-2CD9-4A7A-CD171692C0B9}"/>
              </a:ext>
            </a:extLst>
          </p:cNvPr>
          <p:cNvSpPr txBox="1"/>
          <p:nvPr/>
        </p:nvSpPr>
        <p:spPr>
          <a:xfrm>
            <a:off x="437051" y="3875632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+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160D90-08E9-58D9-61B1-41B9B80598F2}"/>
              </a:ext>
            </a:extLst>
          </p:cNvPr>
          <p:cNvCxnSpPr>
            <a:cxnSpLocks/>
          </p:cNvCxnSpPr>
          <p:nvPr/>
        </p:nvCxnSpPr>
        <p:spPr>
          <a:xfrm flipH="1" flipV="1">
            <a:off x="1828600" y="2836405"/>
            <a:ext cx="889271" cy="1066"/>
          </a:xfrm>
          <a:prstGeom prst="line">
            <a:avLst/>
          </a:prstGeom>
          <a:ln cap="rnd">
            <a:solidFill>
              <a:schemeClr val="tx1"/>
            </a:solidFill>
            <a:round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5E8C01E-1FBF-F881-A978-7A344859796A}"/>
              </a:ext>
            </a:extLst>
          </p:cNvPr>
          <p:cNvSpPr txBox="1"/>
          <p:nvPr/>
        </p:nvSpPr>
        <p:spPr>
          <a:xfrm>
            <a:off x="1419058" y="2593148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4BC3-3E81-D7EE-A61F-C6B09E83B01C}"/>
              </a:ext>
            </a:extLst>
          </p:cNvPr>
          <p:cNvSpPr txBox="1"/>
          <p:nvPr/>
        </p:nvSpPr>
        <p:spPr>
          <a:xfrm>
            <a:off x="2838051" y="2630234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+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CB734027-446C-DEB0-126D-C01A1C8FB919}"/>
              </a:ext>
            </a:extLst>
          </p:cNvPr>
          <p:cNvSpPr/>
          <p:nvPr/>
        </p:nvSpPr>
        <p:spPr>
          <a:xfrm rot="7918287" flipV="1">
            <a:off x="2236286" y="2069753"/>
            <a:ext cx="1225485" cy="322381"/>
          </a:xfrm>
          <a:prstGeom prst="arc">
            <a:avLst>
              <a:gd name="adj1" fmla="val 20205132"/>
              <a:gd name="adj2" fmla="val 1323934"/>
            </a:avLst>
          </a:prstGeom>
          <a:ln>
            <a:solidFill>
              <a:schemeClr val="tx1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C0C684-E13C-B266-5516-F11A83766E29}"/>
              </a:ext>
            </a:extLst>
          </p:cNvPr>
          <p:cNvSpPr txBox="1"/>
          <p:nvPr/>
        </p:nvSpPr>
        <p:spPr>
          <a:xfrm>
            <a:off x="2310733" y="2063404"/>
            <a:ext cx="5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865EEE-4855-8B96-F5D0-27B8A6274105}"/>
              </a:ext>
            </a:extLst>
          </p:cNvPr>
          <p:cNvSpPr txBox="1"/>
          <p:nvPr/>
        </p:nvSpPr>
        <p:spPr>
          <a:xfrm>
            <a:off x="2697326" y="2310153"/>
            <a:ext cx="68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D39F35-6753-AC33-F523-E08122543F19}"/>
              </a:ext>
            </a:extLst>
          </p:cNvPr>
          <p:cNvSpPr txBox="1"/>
          <p:nvPr/>
        </p:nvSpPr>
        <p:spPr>
          <a:xfrm>
            <a:off x="9930091" y="431409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FEF3FBE3-BF97-DF10-E8F9-3B0FFA0A0543}"/>
              </a:ext>
            </a:extLst>
          </p:cNvPr>
          <p:cNvSpPr/>
          <p:nvPr/>
        </p:nvSpPr>
        <p:spPr>
          <a:xfrm rot="15335167" flipV="1">
            <a:off x="9151535" y="1053340"/>
            <a:ext cx="1225485" cy="1187778"/>
          </a:xfrm>
          <a:prstGeom prst="arc">
            <a:avLst>
              <a:gd name="adj1" fmla="val 20118071"/>
              <a:gd name="adj2" fmla="val 2651841"/>
            </a:avLst>
          </a:prstGeom>
          <a:ln>
            <a:solidFill>
              <a:schemeClr val="tx1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5D2EB9-7191-DC24-837B-C0D961BA05BD}"/>
              </a:ext>
            </a:extLst>
          </p:cNvPr>
          <p:cNvSpPr txBox="1"/>
          <p:nvPr/>
        </p:nvSpPr>
        <p:spPr>
          <a:xfrm>
            <a:off x="6601968" y="477138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pH ~7.6-8.0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A02149-702D-9E8D-0572-549FAF9E2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309" y="1330661"/>
            <a:ext cx="1059239" cy="42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3B05C41-FD4F-86F0-E0E2-05D2036B252C}"/>
              </a:ext>
            </a:extLst>
          </p:cNvPr>
          <p:cNvSpPr txBox="1"/>
          <p:nvPr/>
        </p:nvSpPr>
        <p:spPr>
          <a:xfrm>
            <a:off x="10639422" y="6426591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pH 7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BF87B295-B90C-132F-601F-66B752C6A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202" y="819996"/>
            <a:ext cx="1059239" cy="42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1A9780F-0AEB-A528-F1DE-B313DB5B36E8}"/>
              </a:ext>
            </a:extLst>
          </p:cNvPr>
          <p:cNvSpPr txBox="1"/>
          <p:nvPr/>
        </p:nvSpPr>
        <p:spPr>
          <a:xfrm>
            <a:off x="10856257" y="1329702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B18E7A-7AC3-0F26-C3FF-4D0B8E65598B}"/>
              </a:ext>
            </a:extLst>
          </p:cNvPr>
          <p:cNvSpPr txBox="1"/>
          <p:nvPr/>
        </p:nvSpPr>
        <p:spPr>
          <a:xfrm>
            <a:off x="8286196" y="1990132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+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A89F22-A8D7-C827-FA5F-F6F155E3F85C}"/>
              </a:ext>
            </a:extLst>
          </p:cNvPr>
          <p:cNvSpPr txBox="1"/>
          <p:nvPr/>
        </p:nvSpPr>
        <p:spPr>
          <a:xfrm>
            <a:off x="11227938" y="1308606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+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20B674-2E90-5EAC-0745-09628841208B}"/>
              </a:ext>
            </a:extLst>
          </p:cNvPr>
          <p:cNvSpPr txBox="1"/>
          <p:nvPr/>
        </p:nvSpPr>
        <p:spPr>
          <a:xfrm>
            <a:off x="8632550" y="1961078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+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41AD37C-0586-554E-9229-9CA814E2C226}"/>
              </a:ext>
            </a:extLst>
          </p:cNvPr>
          <p:cNvSpPr txBox="1"/>
          <p:nvPr/>
        </p:nvSpPr>
        <p:spPr>
          <a:xfrm>
            <a:off x="9731355" y="2019186"/>
            <a:ext cx="268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protons come off internally or externally?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07B085C-E20B-83E3-42D9-9ADD6725C74C}"/>
              </a:ext>
            </a:extLst>
          </p:cNvPr>
          <p:cNvSpPr txBox="1"/>
          <p:nvPr/>
        </p:nvSpPr>
        <p:spPr>
          <a:xfrm>
            <a:off x="9675127" y="3879024"/>
            <a:ext cx="107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PO</a:t>
            </a:r>
            <a:r>
              <a:rPr lang="en-US" baseline="-25000" dirty="0"/>
              <a:t>4</a:t>
            </a:r>
            <a:r>
              <a:rPr lang="en-US" baseline="30000" dirty="0"/>
              <a:t>-1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4BFBEDA4-8DFE-94C5-BFC5-4B0FA5E1A754}"/>
              </a:ext>
            </a:extLst>
          </p:cNvPr>
          <p:cNvSpPr txBox="1"/>
          <p:nvPr/>
        </p:nvSpPr>
        <p:spPr>
          <a:xfrm>
            <a:off x="10976944" y="3875632"/>
            <a:ext cx="155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HPO</a:t>
            </a:r>
            <a:r>
              <a:rPr lang="en-US" baseline="-25000" dirty="0"/>
              <a:t>4</a:t>
            </a:r>
            <a:r>
              <a:rPr lang="en-US" baseline="30000" dirty="0"/>
              <a:t>-2</a:t>
            </a:r>
            <a:r>
              <a:rPr lang="en-US" dirty="0"/>
              <a:t> + H</a:t>
            </a:r>
            <a:r>
              <a:rPr lang="en-US" baseline="30000" dirty="0"/>
              <a:t>+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8F5CC006-7C3F-5DDF-2DF9-311484E9AB9E}"/>
              </a:ext>
            </a:extLst>
          </p:cNvPr>
          <p:cNvCxnSpPr>
            <a:cxnSpLocks/>
          </p:cNvCxnSpPr>
          <p:nvPr/>
        </p:nvCxnSpPr>
        <p:spPr>
          <a:xfrm>
            <a:off x="10510937" y="4060298"/>
            <a:ext cx="476148" cy="0"/>
          </a:xfrm>
          <a:prstGeom prst="straightConnector1">
            <a:avLst/>
          </a:prstGeom>
          <a:ln cap="rnd">
            <a:solidFill>
              <a:schemeClr val="tx1"/>
            </a:solidFill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3D900CD3-C85B-6511-DF00-C3827FE689EE}"/>
              </a:ext>
            </a:extLst>
          </p:cNvPr>
          <p:cNvSpPr txBox="1"/>
          <p:nvPr/>
        </p:nvSpPr>
        <p:spPr>
          <a:xfrm>
            <a:off x="5619919" y="5648513"/>
            <a:ext cx="155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CO</a:t>
            </a:r>
            <a:r>
              <a:rPr lang="en-US" baseline="-25000" dirty="0"/>
              <a:t>2 </a:t>
            </a:r>
            <a:r>
              <a:rPr lang="en-US" dirty="0"/>
              <a:t>+ 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endParaRPr lang="en-US" baseline="30000" dirty="0"/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7871418E-FB29-89C5-D8FC-9B5CA83E9F1C}"/>
              </a:ext>
            </a:extLst>
          </p:cNvPr>
          <p:cNvCxnSpPr>
            <a:cxnSpLocks/>
          </p:cNvCxnSpPr>
          <p:nvPr/>
        </p:nvCxnSpPr>
        <p:spPr>
          <a:xfrm>
            <a:off x="6916867" y="5825196"/>
            <a:ext cx="476148" cy="0"/>
          </a:xfrm>
          <a:prstGeom prst="straightConnector1">
            <a:avLst/>
          </a:prstGeom>
          <a:ln cap="rnd">
            <a:solidFill>
              <a:schemeClr val="tx1"/>
            </a:solidFill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E589D17-BD5B-1DB8-8312-A270A791495F}"/>
              </a:ext>
            </a:extLst>
          </p:cNvPr>
          <p:cNvSpPr txBox="1"/>
          <p:nvPr/>
        </p:nvSpPr>
        <p:spPr>
          <a:xfrm>
            <a:off x="7393015" y="5640293"/>
            <a:ext cx="155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CO</a:t>
            </a:r>
            <a:r>
              <a:rPr lang="en-US" baseline="-25000" dirty="0"/>
              <a:t>3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883685D-B87B-61E5-1666-0BDA1F8EFBE3}"/>
              </a:ext>
            </a:extLst>
          </p:cNvPr>
          <p:cNvSpPr txBox="1"/>
          <p:nvPr/>
        </p:nvSpPr>
        <p:spPr>
          <a:xfrm>
            <a:off x="5225117" y="4586848"/>
            <a:ext cx="155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CO</a:t>
            </a:r>
            <a:r>
              <a:rPr lang="en-US" baseline="-25000" dirty="0"/>
              <a:t>2</a:t>
            </a:r>
            <a:endParaRPr lang="en-US" baseline="30000" dirty="0"/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817AE9E4-B755-D11E-1E04-D52FF72C4779}"/>
              </a:ext>
            </a:extLst>
          </p:cNvPr>
          <p:cNvSpPr/>
          <p:nvPr/>
        </p:nvSpPr>
        <p:spPr>
          <a:xfrm rot="12131327">
            <a:off x="5430253" y="4629926"/>
            <a:ext cx="1225485" cy="1187778"/>
          </a:xfrm>
          <a:prstGeom prst="arc">
            <a:avLst>
              <a:gd name="adj1" fmla="val 17261395"/>
              <a:gd name="adj2" fmla="val 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6020-B91F-22B7-DBA7-76EFAB28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BD85-82A5-4B4E-480C-06B0EDEE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https://www.ncbi.nlm.nih.gov/pmc/articles/PMC6559197/</a:t>
            </a:r>
            <a:endParaRPr lang="en-US" dirty="0"/>
          </a:p>
          <a:p>
            <a:pPr lvl="1"/>
            <a:r>
              <a:rPr lang="en-US" dirty="0"/>
              <a:t>Internal pH</a:t>
            </a:r>
          </a:p>
          <a:p>
            <a:r>
              <a:rPr lang="en-US" dirty="0">
                <a:hlinkClick r:id="rId3"/>
              </a:rPr>
              <a:t>https://www.nature.com/articles/s41540-019-0091-6</a:t>
            </a:r>
            <a:endParaRPr lang="en-US" dirty="0"/>
          </a:p>
          <a:p>
            <a:pPr lvl="1"/>
            <a:r>
              <a:rPr lang="en-US" dirty="0"/>
              <a:t>Passive and active transport of ammonium</a:t>
            </a:r>
          </a:p>
        </p:txBody>
      </p:sp>
    </p:spTree>
    <p:extLst>
      <p:ext uri="{BB962C8B-B14F-4D97-AF65-F5344CB8AC3E}">
        <p14:creationId xmlns:p14="http://schemas.microsoft.com/office/powerpoint/2010/main" val="374662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134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Protons and pH</vt:lpstr>
      <vt:lpstr>PowerPoint Presentation</vt:lpstr>
      <vt:lpstr>References so far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Cordell, William</dc:creator>
  <cp:lastModifiedBy>Cordell, William</cp:lastModifiedBy>
  <cp:revision>1</cp:revision>
  <dcterms:created xsi:type="dcterms:W3CDTF">2024-08-05T22:18:44Z</dcterms:created>
  <dcterms:modified xsi:type="dcterms:W3CDTF">2024-08-06T20:13:50Z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965d95-ecc0-4720-b759-1f33c42ed7da_Enabled">
    <vt:lpwstr>true</vt:lpwstr>
  </property>
  <property fmtid="{D5CDD505-2E9C-101B-9397-08002B2CF9AE}" pid="3" name="MSIP_Label_95965d95-ecc0-4720-b759-1f33c42ed7da_SetDate">
    <vt:lpwstr>2024-08-06T19:50:25Z</vt:lpwstr>
  </property>
  <property fmtid="{D5CDD505-2E9C-101B-9397-08002B2CF9AE}" pid="4" name="MSIP_Label_95965d95-ecc0-4720-b759-1f33c42ed7da_Method">
    <vt:lpwstr>Standard</vt:lpwstr>
  </property>
  <property fmtid="{D5CDD505-2E9C-101B-9397-08002B2CF9AE}" pid="5" name="MSIP_Label_95965d95-ecc0-4720-b759-1f33c42ed7da_Name">
    <vt:lpwstr>General</vt:lpwstr>
  </property>
  <property fmtid="{D5CDD505-2E9C-101B-9397-08002B2CF9AE}" pid="6" name="MSIP_Label_95965d95-ecc0-4720-b759-1f33c42ed7da_SiteId">
    <vt:lpwstr>a0f29d7e-28cd-4f54-8442-7885aee7c080</vt:lpwstr>
  </property>
  <property fmtid="{D5CDD505-2E9C-101B-9397-08002B2CF9AE}" pid="7" name="MSIP_Label_95965d95-ecc0-4720-b759-1f33c42ed7da_ActionId">
    <vt:lpwstr>3f9f73c4-d6b4-41cb-b047-57e74116fd31</vt:lpwstr>
  </property>
  <property fmtid="{D5CDD505-2E9C-101B-9397-08002B2CF9AE}" pid="8" name="MSIP_Label_95965d95-ecc0-4720-b759-1f33c42ed7da_ContentBits">
    <vt:lpwstr>0</vt:lpwstr>
  </property>
</Properties>
</file>