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62" r:id="rId5"/>
    <p:sldId id="267" r:id="rId6"/>
    <p:sldId id="266" r:id="rId7"/>
    <p:sldId id="260" r:id="rId8"/>
    <p:sldId id="257" r:id="rId9"/>
    <p:sldId id="264" r:id="rId10"/>
    <p:sldId id="265" r:id="rId11"/>
    <p:sldId id="269" r:id="rId12"/>
    <p:sldId id="261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ongqsh/MQP2019/blob/master/Pavee/qlearning_sample.ipynb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ngqsh/MQP2019/blob/master/Pavee/Complete_CRR_Neural_Network.ipynb" TargetMode="External"/><Relationship Id="rId3" Type="http://schemas.openxmlformats.org/officeDocument/2006/relationships/hyperlink" Target="https://github.com/songqsh/MQP2019/blob/master/Pavee/Test%20Run%20%232.pdf" TargetMode="External"/><Relationship Id="rId7" Type="http://schemas.openxmlformats.org/officeDocument/2006/relationships/hyperlink" Target="https://github.com/songqsh/MQP2019/blob/master/Pavee/Deep_learning_for_CRR.ipynb" TargetMode="External"/><Relationship Id="rId2" Type="http://schemas.openxmlformats.org/officeDocument/2006/relationships/hyperlink" Target="https://github.com/songqsh/MQP2019/blob/master/Pavee/test%20run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songqsh/MQP2019/blob/master/Pavee/CRR_Model.ipynb" TargetMode="External"/><Relationship Id="rId11" Type="http://schemas.openxmlformats.org/officeDocument/2006/relationships/hyperlink" Target="https://github.com/songqsh/MQP2019/blob/master/Pavee/InteractiveBroker_API.ipynb" TargetMode="External"/><Relationship Id="rId5" Type="http://schemas.openxmlformats.org/officeDocument/2006/relationships/hyperlink" Target="https://en.wikipedia.org/wiki/Binomial_options_pricing_model" TargetMode="External"/><Relationship Id="rId10" Type="http://schemas.openxmlformats.org/officeDocument/2006/relationships/hyperlink" Target="https://github.com/songqsh/MQP2019/blob/master/Pavee/qlearning_sample.ipynb" TargetMode="External"/><Relationship Id="rId4" Type="http://schemas.openxmlformats.org/officeDocument/2006/relationships/hyperlink" Target="https://github.com/songqsh/MQP2019/blob/master/Pavee/Optimizer.ipynb" TargetMode="External"/><Relationship Id="rId9" Type="http://schemas.openxmlformats.org/officeDocument/2006/relationships/hyperlink" Target="https://github.com/songqsh/MQP2019/blob/master/Pavee/symposiu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gqsh/MQP2019/blob/master/Nick/Copy_of_linearfunction01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omial_options_pricing_mode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238B-0076-4C56-B5E0-5098E85BD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DCDCF-F795-41A3-8F34-492B7C38B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5061"/>
          </a:xfrm>
        </p:spPr>
        <p:txBody>
          <a:bodyPr>
            <a:normAutofit/>
          </a:bodyPr>
          <a:lstStyle/>
          <a:p>
            <a:r>
              <a:rPr lang="en-US" dirty="0"/>
              <a:t>By Pavee Phongsopa </a:t>
            </a:r>
          </a:p>
          <a:p>
            <a:r>
              <a:rPr lang="en-US" dirty="0"/>
              <a:t>On Financial Pricing Engine with Vital Mendonca Filho and Nicholas Wotton</a:t>
            </a:r>
          </a:p>
        </p:txBody>
      </p:sp>
    </p:spTree>
    <p:extLst>
      <p:ext uri="{BB962C8B-B14F-4D97-AF65-F5344CB8AC3E}">
        <p14:creationId xmlns:p14="http://schemas.microsoft.com/office/powerpoint/2010/main" val="271093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86645-A2FC-4801-905F-49D7F279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American  Option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01F-C1B8-40C2-A357-E4D627F9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The code gives out the same output as the previous European option when the dividend is set to 0. 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71F04C9-390F-4457-A2B7-A7E58F5A4F9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48073" y="809368"/>
            <a:ext cx="2534315" cy="32595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3D4636-3668-45A7-AFA2-D7096FBD16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20205" y="813355"/>
            <a:ext cx="3087057" cy="32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5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9E5CF-5DB0-4554-8C8D-B4A82AE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CRR Model with Neural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1CF1F-E724-42A3-8657-8DF6A66B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/>
              <a:t>100 Randomized data per epoch which was fed into CRR American option Model </a:t>
            </a:r>
          </a:p>
          <a:p>
            <a:pPr>
              <a:buFont typeface="Wingdings 2" charset="2"/>
              <a:buChar char=""/>
            </a:pPr>
            <a:r>
              <a:rPr lang="en-US" sz="1600"/>
              <a:t>Looks promising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1CFC51-51EF-4B39-B806-CC3FA7346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2397" y="2413000"/>
            <a:ext cx="293625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402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D55B-EA50-4A36-BB23-C1F23E8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C-Term Anticipation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9B4B-0FE3-4EB2-B0A4-9AABB304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Online Broker API</a:t>
            </a:r>
          </a:p>
        </p:txBody>
      </p:sp>
    </p:spTree>
    <p:extLst>
      <p:ext uri="{BB962C8B-B14F-4D97-AF65-F5344CB8AC3E}">
        <p14:creationId xmlns:p14="http://schemas.microsoft.com/office/powerpoint/2010/main" val="22808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Q-learning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1" y="5594110"/>
            <a:ext cx="10572000" cy="1054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Task: Find the fastest Route to the vertex with displayed value 7. </a:t>
            </a:r>
          </a:p>
          <a:p>
            <a:r>
              <a:rPr lang="en-US" sz="1800" dirty="0"/>
              <a:t>GitHub Reference: </a:t>
            </a:r>
            <a:r>
              <a:rPr lang="en-US" u="sng" dirty="0">
                <a:hlinkClick r:id="rId2"/>
              </a:rPr>
              <a:t>https://github.com/songqsh/MQP2019/blob/master/Pavee/qlearning_sample.ipynb</a:t>
            </a:r>
            <a:endParaRPr lang="en-US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A84D9D-7828-46D2-AE09-77AB4B0492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20" y="570713"/>
            <a:ext cx="478768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A4188B-6D2C-4A63-9B3E-32557C3B5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1" y="611606"/>
            <a:ext cx="5376369" cy="35618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7425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A8EF3-7953-4270-9FCB-1EA0F650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90CBF-D582-4984-87CC-7C925798C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751" y="1218475"/>
            <a:ext cx="6080050" cy="501087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2"/>
              </a:rPr>
              <a:t>https://github.com/songqsh/MQP2019/blob/master/Pavee/test%20run.pdf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3"/>
              </a:rPr>
              <a:t>https://github.com/songqsh/MQP2019/blob/master/Pavee/Test%20Run%20%232.pdf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4"/>
              </a:rPr>
              <a:t>https://github.com/songqsh/MQP2019/blob/master/Pavee/Optimizer.ipynb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Wikipedia Reference: </a:t>
            </a:r>
            <a:r>
              <a:rPr lang="en-US" sz="1100" u="sng" dirty="0">
                <a:hlinkClick r:id="rId5"/>
              </a:rPr>
              <a:t>https://en.wikipedia.org/wiki/Binomial_options_pricing_model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6"/>
              </a:rPr>
              <a:t>https://github.com/songqsh/MQP2019/blob/master/Pavee/CRR_Model.ipynb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7"/>
              </a:rPr>
              <a:t>https://github.com/songqsh/MQP2019/blob/master/Pavee/Deep_learning_for_CRR.ipynb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8"/>
              </a:rPr>
              <a:t>https://github.com/songqsh/MQP2019/blob/master/Pavee/Complete_CRR_Neural_Network.ipynb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9"/>
              </a:rPr>
              <a:t>https://github.com/songqsh/MQP2019/blob/master/Pavee/symposium.pdf</a:t>
            </a: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100" dirty="0"/>
              <a:t>GitHub Reference: </a:t>
            </a:r>
            <a:r>
              <a:rPr lang="en-US" sz="1100" u="sng" dirty="0">
                <a:hlinkClick r:id="rId10"/>
              </a:rPr>
              <a:t>https://github.com/songqsh/MQP2019/blob/master/Pavee/qlearning_sample.ipynb</a:t>
            </a:r>
            <a:endParaRPr lang="en-US" sz="1100" u="sng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dirty="0"/>
              <a:t>GitHub Reference: </a:t>
            </a:r>
            <a:r>
              <a:rPr lang="en-US" u="sng" dirty="0">
                <a:hlinkClick r:id="rId11"/>
              </a:rPr>
              <a:t>https://github.com/songqsh/MQP2019/blob/master/Pavee/InteractiveBroker_API.ipynb</a:t>
            </a:r>
            <a:endParaRPr lang="en-US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endParaRPr lang="en-US" sz="1100" dirty="0"/>
          </a:p>
          <a:p>
            <a:pPr>
              <a:lnSpc>
                <a:spcPct val="90000"/>
              </a:lnSpc>
              <a:buFont typeface="Wingdings 2" charset="2"/>
              <a:buChar char="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07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D8C51B05-29F9-4C4B-8B8C-1D8FA5F1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A-Term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61DB2ED-998F-40FE-B973-D0B5EDE1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Linear Approximation with base setup</a:t>
            </a:r>
          </a:p>
          <a:p>
            <a:pPr lvl="1"/>
            <a:r>
              <a:rPr lang="en-US" dirty="0"/>
              <a:t>Non-Linear Approximation with ReLU</a:t>
            </a:r>
          </a:p>
          <a:p>
            <a:pPr lvl="1"/>
            <a:r>
              <a:rPr lang="en-US" dirty="0"/>
              <a:t>Non-Linear Approximation with Sigmoid</a:t>
            </a:r>
          </a:p>
          <a:p>
            <a:pPr lvl="1"/>
            <a:r>
              <a:rPr lang="en-US" dirty="0"/>
              <a:t>Neural Network Setup optimizer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75BC-FB5A-42EF-9857-DDD5CBED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Neural Network/</a:t>
            </a:r>
            <a:r>
              <a:rPr lang="en-US" sz="3200">
                <a:solidFill>
                  <a:schemeClr val="tx1"/>
                </a:solidFill>
              </a:rPr>
              <a:t>Deep Learning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74B-25FA-4E67-BF74-5B70D5E3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GitHub Reference: 	</a:t>
            </a:r>
            <a:r>
              <a:rPr lang="en-US" sz="1600" dirty="0">
                <a:hlinkClick r:id="rId2"/>
              </a:rPr>
              <a:t>https://github.com/songqsh/MQP2019/blob/master/Nick/Copy_of_linearfunction01.ipynb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84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Approximation with ReLU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Number of neurons and layers affect the prediction accuracy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Not one size fit all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Very accurate if given enough resources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1F8E2-04EC-43D9-B6B7-2344CE99259D}"/>
              </a:ext>
            </a:extLst>
          </p:cNvPr>
          <p:cNvPicPr/>
          <p:nvPr/>
        </p:nvPicPr>
        <p:blipFill rotWithShape="1">
          <a:blip r:embed="rId2"/>
          <a:srcRect l="27701" r="14003" b="-1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4AED0B42-378D-4552-8833-0FB0DC6ECCBA}"/>
              </a:ext>
            </a:extLst>
          </p:cNvPr>
          <p:cNvPicPr/>
          <p:nvPr/>
        </p:nvPicPr>
        <p:blipFill rotWithShape="1">
          <a:blip r:embed="rId3"/>
          <a:srcRect t="22673" r="-3" b="-3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F5D8CBC8-202F-4F3E-98DD-70D6FCB7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Approximation with Sigmoid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dirty="0"/>
              <a:t>Graphs tend to diverge at both ends of the prediction 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Slightly Faster </a:t>
            </a:r>
          </a:p>
          <a:p>
            <a:pPr>
              <a:buFont typeface="Wingdings 2" charset="2"/>
              <a:buChar char=""/>
            </a:pPr>
            <a:r>
              <a:rPr lang="en-US" dirty="0"/>
              <a:t>Less accurate compare to ReLU</a:t>
            </a:r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8BCBC-996B-493A-B742-6B1EF67B5A72}"/>
              </a:ext>
            </a:extLst>
          </p:cNvPr>
          <p:cNvPicPr/>
          <p:nvPr/>
        </p:nvPicPr>
        <p:blipFill rotWithShape="1">
          <a:blip r:embed="rId2"/>
          <a:srcRect t="4849" r="-4" b="12255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377EE-73A2-4260-89F1-0EDC51EA3231}"/>
              </a:ext>
            </a:extLst>
          </p:cNvPr>
          <p:cNvPicPr/>
          <p:nvPr/>
        </p:nvPicPr>
        <p:blipFill rotWithShape="1">
          <a:blip r:embed="rId3"/>
          <a:srcRect t="3972" r="1" b="11425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5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EBA4C-B9CA-4554-B538-04E21C8A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Neural Network Setup Optimizer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3333-3528-4C14-8D51-B3AD501C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Takes in Maximum Layers and Neurons 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Start Testing from 2 layers and 2 neurons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E917F-8EA3-48C9-8486-CB7F42FC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97818"/>
            <a:ext cx="6277349" cy="35467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48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AD55B-EA50-4A36-BB23-C1F23E8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B-Term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9B4B-0FE3-4EB2-B0A4-9AABB3045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CRR Model </a:t>
            </a:r>
          </a:p>
          <a:p>
            <a:pPr lvl="1"/>
            <a:r>
              <a:rPr lang="en-US" dirty="0"/>
              <a:t>CRR Model with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4393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A483EE-10DE-48ED-820C-1C829516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</a:rPr>
              <a:t>CRR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459D9-8064-4E1E-AA7D-9678B9A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Wikipedia Reference: </a:t>
            </a:r>
            <a:r>
              <a:rPr lang="en-US" u="sng" dirty="0">
                <a:hlinkClick r:id="rId2"/>
              </a:rPr>
              <a:t>https://en.wikipedia.org/wiki/Binomial_options_pricing_model</a:t>
            </a:r>
            <a:endParaRPr lang="en-US" dirty="0"/>
          </a:p>
          <a:p>
            <a:pPr>
              <a:buFont typeface="Wingdings 2" charset="2"/>
              <a:buChar char="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5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6645-A2FC-4801-905F-49D7F279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European Option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D6ADD7-F89C-4E4E-92C3-FF4ECC25C398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961" y="918250"/>
            <a:ext cx="6612856" cy="46620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601F-C1B8-40C2-A357-E4D627F9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749" y="2024743"/>
            <a:ext cx="3575737" cy="4016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From the wiki page example I translate the code into python code which return an option value after it is done back tracking. </a:t>
            </a:r>
          </a:p>
        </p:txBody>
      </p:sp>
    </p:spTree>
    <p:extLst>
      <p:ext uri="{BB962C8B-B14F-4D97-AF65-F5344CB8AC3E}">
        <p14:creationId xmlns:p14="http://schemas.microsoft.com/office/powerpoint/2010/main" val="79789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517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Midterm Progress Report</vt:lpstr>
      <vt:lpstr>A-Term</vt:lpstr>
      <vt:lpstr>Neural Network/Deep Learning</vt:lpstr>
      <vt:lpstr>Approximation with ReLU</vt:lpstr>
      <vt:lpstr>Approximation with Sigmoid</vt:lpstr>
      <vt:lpstr>Neural Network Setup Optimizer </vt:lpstr>
      <vt:lpstr>B-Term</vt:lpstr>
      <vt:lpstr>CRR Model</vt:lpstr>
      <vt:lpstr>European Option</vt:lpstr>
      <vt:lpstr>American  Option</vt:lpstr>
      <vt:lpstr>CRR Model with Neural Network</vt:lpstr>
      <vt:lpstr>C-Term Anticipation</vt:lpstr>
      <vt:lpstr>Q-learning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Progress Report</dc:title>
  <dc:creator>Phongsopa, Pavee</dc:creator>
  <cp:lastModifiedBy>Phongsopa, Pavee</cp:lastModifiedBy>
  <cp:revision>3</cp:revision>
  <dcterms:created xsi:type="dcterms:W3CDTF">2019-12-06T01:50:42Z</dcterms:created>
  <dcterms:modified xsi:type="dcterms:W3CDTF">2019-12-06T01:52:57Z</dcterms:modified>
</cp:coreProperties>
</file>