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70" r:id="rId4"/>
    <p:sldId id="262" r:id="rId5"/>
    <p:sldId id="267" r:id="rId6"/>
    <p:sldId id="266" r:id="rId7"/>
    <p:sldId id="260" r:id="rId8"/>
    <p:sldId id="257" r:id="rId9"/>
    <p:sldId id="264" r:id="rId10"/>
    <p:sldId id="273" r:id="rId11"/>
    <p:sldId id="274" r:id="rId12"/>
    <p:sldId id="269" r:id="rId13"/>
    <p:sldId id="272" r:id="rId14"/>
    <p:sldId id="261" r:id="rId15"/>
    <p:sldId id="263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songqsh/MQP2019/blob/master/Pavee/qlearning_sample.ipynb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ongqsh/MQP2019/blob/master/Pavee/Complete_CRR_Neural_Network.ipynb" TargetMode="External"/><Relationship Id="rId3" Type="http://schemas.openxmlformats.org/officeDocument/2006/relationships/hyperlink" Target="https://github.com/songqsh/MQP2019/blob/master/Pavee/Test%20Run%20%232.pdf" TargetMode="External"/><Relationship Id="rId7" Type="http://schemas.openxmlformats.org/officeDocument/2006/relationships/hyperlink" Target="https://github.com/songqsh/MQP2019/blob/master/Pavee/Deep_learning_for_CRR.ipynb" TargetMode="External"/><Relationship Id="rId2" Type="http://schemas.openxmlformats.org/officeDocument/2006/relationships/hyperlink" Target="https://github.com/songqsh/MQP2019/blob/master/Pavee/test%20run.pdf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github.com/songqsh/MQP2019/blob/master/Pavee/CRR_Model.ipynb" TargetMode="External"/><Relationship Id="rId11" Type="http://schemas.openxmlformats.org/officeDocument/2006/relationships/hyperlink" Target="https://github.com/songqsh/MQP2019/blob/master/Pavee/InteractiveBroker_API.ipynb" TargetMode="External"/><Relationship Id="rId5" Type="http://schemas.openxmlformats.org/officeDocument/2006/relationships/hyperlink" Target="https://en.wikipedia.org/wiki/Binomial_options_pricing_model" TargetMode="External"/><Relationship Id="rId10" Type="http://schemas.openxmlformats.org/officeDocument/2006/relationships/hyperlink" Target="https://github.com/songqsh/MQP2019/blob/master/Pavee/qlearning_sample.ipynb" TargetMode="External"/><Relationship Id="rId4" Type="http://schemas.openxmlformats.org/officeDocument/2006/relationships/hyperlink" Target="https://github.com/songqsh/MQP2019/blob/master/Pavee/Optimizer.ipynb" TargetMode="External"/><Relationship Id="rId9" Type="http://schemas.openxmlformats.org/officeDocument/2006/relationships/hyperlink" Target="https://github.com/songqsh/MQP2019/blob/master/Pavee/symposium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ongqsh/MQP2019/blob/master/Nick/Copy_of_linearfunction01.ipyn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inomial_options_pricing_model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8238B-0076-4C56-B5E0-5098E85BDF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Midterm Progress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FDCDCF-F795-41A3-8F34-492B7C38B6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885061"/>
          </a:xfrm>
        </p:spPr>
        <p:txBody>
          <a:bodyPr>
            <a:normAutofit/>
          </a:bodyPr>
          <a:lstStyle/>
          <a:p>
            <a:r>
              <a:rPr lang="en-US" dirty="0"/>
              <a:t>On Financial Pricing Engine with Vital Mendonca Filho and Nicholas Wotton</a:t>
            </a:r>
          </a:p>
          <a:p>
            <a:r>
              <a:rPr lang="en-US" dirty="0"/>
              <a:t>By Pavee Phongsopa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937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16E3E5-5186-46A4-AFBD-337387D3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3">
            <a:extLst>
              <a:ext uri="{FF2B5EF4-FFF2-40B4-BE49-F238E27FC236}">
                <a16:creationId xmlns:a16="http://schemas.microsoft.com/office/drawing/2014/main" id="{7B8FAACC-353E-4F84-BA62-A5514185D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86645-A2FC-4801-905F-49D7F279C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749" y="457201"/>
            <a:ext cx="3575737" cy="13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b="1">
                <a:solidFill>
                  <a:srgbClr val="FFFFFF"/>
                </a:solidFill>
              </a:rPr>
              <a:t>American  Option</a:t>
            </a:r>
            <a:endParaRPr lang="en-US" sz="3200" b="1" dirty="0">
              <a:solidFill>
                <a:srgbClr val="FFFFFF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63C4145-DC67-4319-B1F0-6D80CB761E0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547" y="457201"/>
            <a:ext cx="4341684" cy="558416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DF601F-C1B8-40C2-A357-E4D627F92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64749" y="2024743"/>
            <a:ext cx="3575737" cy="4016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2" charset="2"/>
              <a:buChar char=""/>
            </a:pPr>
            <a:r>
              <a:rPr lang="en-US" sz="1600" dirty="0">
                <a:solidFill>
                  <a:srgbClr val="FFFFFF"/>
                </a:solidFill>
              </a:rPr>
              <a:t>The code gives out the same output as the previous European option when the dividend is set to 0.  </a:t>
            </a:r>
          </a:p>
          <a:p>
            <a:pPr>
              <a:buFont typeface="Wingdings 2" charset="2"/>
              <a:buChar char=""/>
            </a:pPr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575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16E3E5-5186-46A4-AFBD-337387D3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23">
            <a:extLst>
              <a:ext uri="{FF2B5EF4-FFF2-40B4-BE49-F238E27FC236}">
                <a16:creationId xmlns:a16="http://schemas.microsoft.com/office/drawing/2014/main" id="{7B8FAACC-353E-4F84-BA62-A5514185D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86645-A2FC-4801-905F-49D7F279C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749" y="457201"/>
            <a:ext cx="3575737" cy="13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b="1">
                <a:solidFill>
                  <a:srgbClr val="FFFFFF"/>
                </a:solidFill>
              </a:rPr>
              <a:t>American  Option</a:t>
            </a:r>
            <a:endParaRPr lang="en-US" sz="3200" b="1" dirty="0">
              <a:solidFill>
                <a:srgbClr val="FFFFFF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18BC96-D1AC-47A6-9B92-7B2751F5EE0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26079" y="457201"/>
            <a:ext cx="5288620" cy="558416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DF601F-C1B8-40C2-A357-E4D627F92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64749" y="2024743"/>
            <a:ext cx="3575737" cy="4016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2" charset="2"/>
              <a:buChar char=""/>
            </a:pPr>
            <a:r>
              <a:rPr lang="en-US" sz="1600" dirty="0">
                <a:solidFill>
                  <a:srgbClr val="FFFFFF"/>
                </a:solidFill>
              </a:rPr>
              <a:t>The code gives out the same output as the previous European option when the dividend is set to 0.  </a:t>
            </a:r>
          </a:p>
          <a:p>
            <a:pPr>
              <a:buFont typeface="Wingdings 2" charset="2"/>
              <a:buChar char=""/>
            </a:pPr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366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09E5CF-5DB0-4554-8C8D-B4A82AE4E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dirty="0"/>
              <a:t>CRR Model with Neural Network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1CF1F-E724-42A3-8657-8DF6A66B0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8713" y="2413000"/>
            <a:ext cx="3835583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2" charset="2"/>
              <a:buChar char=""/>
            </a:pPr>
            <a:r>
              <a:rPr lang="en-US" sz="1600"/>
              <a:t>100 Randomized data per epoch which was fed into CRR American option Model </a:t>
            </a:r>
          </a:p>
          <a:p>
            <a:pPr>
              <a:buFont typeface="Wingdings 2" charset="2"/>
              <a:buChar char=""/>
            </a:pPr>
            <a:r>
              <a:rPr lang="en-US" sz="1600"/>
              <a:t>Looks promising</a:t>
            </a:r>
            <a:endParaRPr lang="en-US" sz="1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61CFC51-51EF-4B39-B806-CC3FA7346AA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72397" y="2413000"/>
            <a:ext cx="2936257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940245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09E5CF-5DB0-4554-8C8D-B4A82AE4E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dirty="0"/>
              <a:t>CRR Model with Neural Network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B0CA1E-4227-4AE8-84D2-7533AE026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373" y="3099909"/>
            <a:ext cx="3077816" cy="227052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45614D-7A2C-4ED3-B077-591E9C423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026" y="3020242"/>
            <a:ext cx="5376369" cy="250001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589305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CAD55B-EA50-4A36-BB23-C1F23E8E1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dirty="0"/>
              <a:t>C-Term Anticipation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E9B4B-0FE3-4EB2-B0A4-9AABB3045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  <a:p>
            <a:pPr lvl="1"/>
            <a:r>
              <a:rPr lang="en-US" dirty="0"/>
              <a:t>Q-Learning</a:t>
            </a:r>
          </a:p>
          <a:p>
            <a:pPr lvl="1"/>
            <a:r>
              <a:rPr lang="en-US" dirty="0"/>
              <a:t>Online Broker API</a:t>
            </a:r>
          </a:p>
        </p:txBody>
      </p:sp>
    </p:spTree>
    <p:extLst>
      <p:ext uri="{BB962C8B-B14F-4D97-AF65-F5344CB8AC3E}">
        <p14:creationId xmlns:p14="http://schemas.microsoft.com/office/powerpoint/2010/main" val="2280809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E2DD4A6-DC96-421E-9E1C-7CD0D268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5E6BB74D-E85C-4CCB-90CE-024600640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52808592-600C-4349-9F27-EC36C0BA4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B5E00D3B-1E29-4E11-BCD3-8E3A56F4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12A483EE-10DE-48ED-820C-1C8295166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/>
              <a:t>Q-learning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2459D9-8064-4E1E-AA7D-9678B9A20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0001" y="5594110"/>
            <a:ext cx="10572000" cy="10543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Task: Find the fastest Route to the vertex with displayed value 7. </a:t>
            </a:r>
          </a:p>
          <a:p>
            <a:r>
              <a:rPr lang="en-US" sz="1800" dirty="0"/>
              <a:t>GitHub Reference: </a:t>
            </a:r>
            <a:r>
              <a:rPr lang="en-US" u="sng" dirty="0">
                <a:hlinkClick r:id="rId2"/>
              </a:rPr>
              <a:t>https://github.com/songqsh/MQP2019/blob/master/Pavee/qlearning_sample.ipynb</a:t>
            </a:r>
            <a:endParaRPr lang="en-US" sz="18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2A84D9D-7828-46D2-AE09-77AB4B04920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720" y="570713"/>
            <a:ext cx="4787689" cy="360273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6A4188B-6D2C-4A63-9B3E-32557C3B5B8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61" y="611606"/>
            <a:ext cx="5376369" cy="356184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174251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9A8EF3-7953-4270-9FCB-1EA0F6500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200" b="1">
                <a:solidFill>
                  <a:schemeClr val="tx1"/>
                </a:solidFill>
              </a:rPr>
              <a:t>References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90CBF-D582-4984-87CC-7C925798C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46751" y="1218475"/>
            <a:ext cx="6080050" cy="5010875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buFont typeface="Wingdings 2" charset="2"/>
              <a:buChar char=""/>
            </a:pPr>
            <a:r>
              <a:rPr lang="en-US" sz="1100" dirty="0"/>
              <a:t>GitHub Reference: </a:t>
            </a:r>
            <a:r>
              <a:rPr lang="en-US" sz="1100" u="sng" dirty="0">
                <a:hlinkClick r:id="rId2"/>
              </a:rPr>
              <a:t>https://github.com/songqsh/MQP2019/blob/master/Pavee/test%20run.pdf</a:t>
            </a:r>
            <a:endParaRPr lang="en-US" sz="1100" dirty="0"/>
          </a:p>
          <a:p>
            <a:pPr>
              <a:lnSpc>
                <a:spcPct val="90000"/>
              </a:lnSpc>
              <a:buFont typeface="Wingdings 2" charset="2"/>
              <a:buChar char=""/>
            </a:pPr>
            <a:r>
              <a:rPr lang="en-US" sz="1100" dirty="0"/>
              <a:t>GitHub Reference: </a:t>
            </a:r>
            <a:r>
              <a:rPr lang="en-US" sz="1100" u="sng" dirty="0">
                <a:hlinkClick r:id="rId3"/>
              </a:rPr>
              <a:t>https://github.com/songqsh/MQP2019/blob/master/Pavee/Test%20Run%20%232.pdf</a:t>
            </a:r>
            <a:endParaRPr lang="en-US" sz="1100" dirty="0"/>
          </a:p>
          <a:p>
            <a:pPr>
              <a:lnSpc>
                <a:spcPct val="90000"/>
              </a:lnSpc>
              <a:buFont typeface="Wingdings 2" charset="2"/>
              <a:buChar char=""/>
            </a:pPr>
            <a:r>
              <a:rPr lang="en-US" sz="1100" dirty="0"/>
              <a:t>GitHub Reference: </a:t>
            </a:r>
            <a:r>
              <a:rPr lang="en-US" sz="1100" u="sng" dirty="0">
                <a:hlinkClick r:id="rId4"/>
              </a:rPr>
              <a:t>https://github.com/songqsh/MQP2019/blob/master/Pavee/Optimizer.ipynb</a:t>
            </a:r>
            <a:endParaRPr lang="en-US" sz="1100" dirty="0"/>
          </a:p>
          <a:p>
            <a:pPr>
              <a:lnSpc>
                <a:spcPct val="90000"/>
              </a:lnSpc>
              <a:buFont typeface="Wingdings 2" charset="2"/>
              <a:buChar char=""/>
            </a:pPr>
            <a:r>
              <a:rPr lang="en-US" sz="1100" dirty="0"/>
              <a:t>Wikipedia Reference: </a:t>
            </a:r>
            <a:r>
              <a:rPr lang="en-US" sz="1100" u="sng" dirty="0">
                <a:hlinkClick r:id="rId5"/>
              </a:rPr>
              <a:t>https://en.wikipedia.org/wiki/Binomial_options_pricing_model</a:t>
            </a:r>
            <a:endParaRPr lang="en-US" sz="1100" dirty="0"/>
          </a:p>
          <a:p>
            <a:pPr>
              <a:lnSpc>
                <a:spcPct val="90000"/>
              </a:lnSpc>
              <a:buFont typeface="Wingdings 2" charset="2"/>
              <a:buChar char=""/>
            </a:pPr>
            <a:r>
              <a:rPr lang="en-US" sz="1100" dirty="0"/>
              <a:t>GitHub Reference: </a:t>
            </a:r>
            <a:r>
              <a:rPr lang="en-US" sz="1100" u="sng" dirty="0">
                <a:hlinkClick r:id="rId6"/>
              </a:rPr>
              <a:t>https://github.com/songqsh/MQP2019/blob/master/Pavee/CRR_Model.ipynb</a:t>
            </a:r>
            <a:endParaRPr lang="en-US" sz="1100" dirty="0"/>
          </a:p>
          <a:p>
            <a:pPr>
              <a:lnSpc>
                <a:spcPct val="90000"/>
              </a:lnSpc>
              <a:buFont typeface="Wingdings 2" charset="2"/>
              <a:buChar char=""/>
            </a:pPr>
            <a:r>
              <a:rPr lang="en-US" sz="1100" dirty="0"/>
              <a:t>GitHub Reference: </a:t>
            </a:r>
            <a:r>
              <a:rPr lang="en-US" sz="1100" u="sng" dirty="0">
                <a:hlinkClick r:id="rId7"/>
              </a:rPr>
              <a:t>https://github.com/songqsh/MQP2019/blob/master/Pavee/Deep_learning_for_CRR.ipynb</a:t>
            </a:r>
            <a:endParaRPr lang="en-US" sz="1100" dirty="0"/>
          </a:p>
          <a:p>
            <a:pPr>
              <a:lnSpc>
                <a:spcPct val="90000"/>
              </a:lnSpc>
              <a:buFont typeface="Wingdings 2" charset="2"/>
              <a:buChar char=""/>
            </a:pPr>
            <a:r>
              <a:rPr lang="en-US" sz="1100" dirty="0"/>
              <a:t>GitHub Reference: </a:t>
            </a:r>
            <a:r>
              <a:rPr lang="en-US" sz="1100" u="sng" dirty="0">
                <a:hlinkClick r:id="rId8"/>
              </a:rPr>
              <a:t>https://github.com/songqsh/MQP2019/blob/master/Pavee/Complete_CRR_Neural_Network.ipynb</a:t>
            </a:r>
            <a:endParaRPr lang="en-US" sz="1100" dirty="0"/>
          </a:p>
          <a:p>
            <a:pPr>
              <a:lnSpc>
                <a:spcPct val="90000"/>
              </a:lnSpc>
              <a:buFont typeface="Wingdings 2" charset="2"/>
              <a:buChar char=""/>
            </a:pPr>
            <a:r>
              <a:rPr lang="en-US" sz="1100" dirty="0"/>
              <a:t>GitHub Reference: </a:t>
            </a:r>
            <a:r>
              <a:rPr lang="en-US" sz="1100" u="sng" dirty="0">
                <a:hlinkClick r:id="rId9"/>
              </a:rPr>
              <a:t>https://github.com/songqsh/MQP2019/blob/master/Pavee/symposium.pdf</a:t>
            </a:r>
            <a:endParaRPr lang="en-US" sz="1100" dirty="0"/>
          </a:p>
          <a:p>
            <a:pPr>
              <a:lnSpc>
                <a:spcPct val="90000"/>
              </a:lnSpc>
              <a:buFont typeface="Wingdings 2" charset="2"/>
              <a:buChar char=""/>
            </a:pPr>
            <a:r>
              <a:rPr lang="en-US" sz="1100" dirty="0"/>
              <a:t>GitHub Reference: </a:t>
            </a:r>
            <a:r>
              <a:rPr lang="en-US" sz="1100" u="sng" dirty="0">
                <a:hlinkClick r:id="rId10"/>
              </a:rPr>
              <a:t>https://github.com/songqsh/MQP2019/blob/master/Pavee/qlearning_sample.ipynb</a:t>
            </a:r>
            <a:endParaRPr lang="en-US" sz="1100" u="sng" dirty="0"/>
          </a:p>
          <a:p>
            <a:pPr>
              <a:lnSpc>
                <a:spcPct val="90000"/>
              </a:lnSpc>
              <a:buFont typeface="Wingdings 2" charset="2"/>
              <a:buChar char=""/>
            </a:pPr>
            <a:r>
              <a:rPr lang="en-US" dirty="0"/>
              <a:t>GitHub Reference: </a:t>
            </a:r>
            <a:r>
              <a:rPr lang="en-US" u="sng" dirty="0">
                <a:hlinkClick r:id="rId11"/>
              </a:rPr>
              <a:t>https://github.com/songqsh/MQP2019/blob/master/Pavee/InteractiveBroker_API.ipynb</a:t>
            </a:r>
            <a:endParaRPr lang="en-US" dirty="0"/>
          </a:p>
          <a:p>
            <a:pPr>
              <a:lnSpc>
                <a:spcPct val="90000"/>
              </a:lnSpc>
              <a:buFont typeface="Wingdings 2" charset="2"/>
              <a:buChar char=""/>
            </a:pPr>
            <a:endParaRPr lang="en-US" sz="1100" dirty="0"/>
          </a:p>
          <a:p>
            <a:pPr>
              <a:lnSpc>
                <a:spcPct val="90000"/>
              </a:lnSpc>
              <a:buFont typeface="Wingdings 2" charset="2"/>
              <a:buChar char=""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20778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Title 26">
            <a:extLst>
              <a:ext uri="{FF2B5EF4-FFF2-40B4-BE49-F238E27FC236}">
                <a16:creationId xmlns:a16="http://schemas.microsoft.com/office/drawing/2014/main" id="{D8C51B05-29F9-4C4B-8B8C-1D8FA5F1A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dirty="0"/>
              <a:t>A-Term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661DB2ED-998F-40FE-B973-D0B5EDE1D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  <a:p>
            <a:pPr lvl="1"/>
            <a:r>
              <a:rPr lang="en-US" dirty="0"/>
              <a:t>Linear Approximation with base setup</a:t>
            </a:r>
          </a:p>
          <a:p>
            <a:pPr lvl="1"/>
            <a:r>
              <a:rPr lang="en-US" dirty="0"/>
              <a:t>Non-Linear Approximation with ReLU</a:t>
            </a:r>
          </a:p>
          <a:p>
            <a:pPr lvl="1"/>
            <a:r>
              <a:rPr lang="en-US" dirty="0"/>
              <a:t>Non-Linear Approximation with Sigmoid</a:t>
            </a:r>
          </a:p>
          <a:p>
            <a:pPr lvl="1"/>
            <a:r>
              <a:rPr lang="en-US" dirty="0"/>
              <a:t>Neural Network Setup optimizer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4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7475BC-FB5A-42EF-9857-DDD5CBEDB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3200" dirty="0">
                <a:solidFill>
                  <a:schemeClr val="tx1"/>
                </a:solidFill>
              </a:rPr>
              <a:t>Neural Network/</a:t>
            </a:r>
            <a:r>
              <a:rPr lang="en-US" sz="3200">
                <a:solidFill>
                  <a:schemeClr val="tx1"/>
                </a:solidFill>
              </a:rPr>
              <a:t>Deep Learning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C774B-25FA-4E67-BF74-5B70D5E37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r>
              <a:rPr lang="en-US" sz="1600" dirty="0"/>
              <a:t>GitHub Reference: 	</a:t>
            </a:r>
            <a:r>
              <a:rPr lang="en-US" sz="1600" dirty="0">
                <a:hlinkClick r:id="rId2"/>
              </a:rPr>
              <a:t>https://github.com/songqsh/MQP2019/blob/master/Nick/Copy_of_linearfunction01.ipynb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18468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reeform 6">
            <a:extLst>
              <a:ext uri="{FF2B5EF4-FFF2-40B4-BE49-F238E27FC236}">
                <a16:creationId xmlns:a16="http://schemas.microsoft.com/office/drawing/2014/main" id="{F5D8CBC8-202F-4F3E-98DD-70D6FCB78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A483EE-10DE-48ED-820C-1C8295166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359921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b="1"/>
              <a:t>Approximation with ReLU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2459D9-8064-4E1E-AA7D-9678B9A20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8712" y="2222287"/>
            <a:ext cx="5351209" cy="363651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2" charset="2"/>
              <a:buChar char=""/>
            </a:pPr>
            <a:r>
              <a:rPr lang="en-US" dirty="0"/>
              <a:t>Number of neurons and layers affect the prediction accuracy</a:t>
            </a:r>
          </a:p>
          <a:p>
            <a:pPr>
              <a:buFont typeface="Wingdings 2" charset="2"/>
              <a:buChar char=""/>
            </a:pPr>
            <a:r>
              <a:rPr lang="en-US" dirty="0"/>
              <a:t>Not one size fit all</a:t>
            </a:r>
          </a:p>
          <a:p>
            <a:pPr>
              <a:buFont typeface="Wingdings 2" charset="2"/>
              <a:buChar char=""/>
            </a:pPr>
            <a:r>
              <a:rPr lang="en-US" dirty="0"/>
              <a:t>Very accurate if given enough resources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E208927-059F-4490-B5EF-CB5E5489C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75898" y="0"/>
            <a:ext cx="571305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17">
            <a:extLst>
              <a:ext uri="{FF2B5EF4-FFF2-40B4-BE49-F238E27FC236}">
                <a16:creationId xmlns:a16="http://schemas.microsoft.com/office/drawing/2014/main" id="{213B7486-DF7A-442F-A63D-381813E60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8932" y="958640"/>
            <a:ext cx="4419604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31F8E2-04EC-43D9-B6B7-2344CE99259D}"/>
              </a:ext>
            </a:extLst>
          </p:cNvPr>
          <p:cNvPicPr/>
          <p:nvPr/>
        </p:nvPicPr>
        <p:blipFill rotWithShape="1">
          <a:blip r:embed="rId2"/>
          <a:srcRect l="27701" r="14003" b="-1"/>
          <a:stretch/>
        </p:blipFill>
        <p:spPr>
          <a:xfrm>
            <a:off x="7449581" y="1268954"/>
            <a:ext cx="3778306" cy="2074009"/>
          </a:xfrm>
          <a:prstGeom prst="rect">
            <a:avLst/>
          </a:prstGeom>
        </p:spPr>
      </p:pic>
      <p:pic>
        <p:nvPicPr>
          <p:cNvPr id="16" name="Picture 15" descr="A close up of a map&#10;&#10;Description automatically generated">
            <a:extLst>
              <a:ext uri="{FF2B5EF4-FFF2-40B4-BE49-F238E27FC236}">
                <a16:creationId xmlns:a16="http://schemas.microsoft.com/office/drawing/2014/main" id="{4AED0B42-378D-4552-8833-0FB0DC6ECCBA}"/>
              </a:ext>
            </a:extLst>
          </p:cNvPr>
          <p:cNvPicPr/>
          <p:nvPr/>
        </p:nvPicPr>
        <p:blipFill rotWithShape="1">
          <a:blip r:embed="rId3"/>
          <a:srcRect t="22673" r="-3" b="-3"/>
          <a:stretch/>
        </p:blipFill>
        <p:spPr>
          <a:xfrm>
            <a:off x="7449581" y="3507555"/>
            <a:ext cx="3778306" cy="208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720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6">
            <a:extLst>
              <a:ext uri="{FF2B5EF4-FFF2-40B4-BE49-F238E27FC236}">
                <a16:creationId xmlns:a16="http://schemas.microsoft.com/office/drawing/2014/main" id="{F5D8CBC8-202F-4F3E-98DD-70D6FCB78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A483EE-10DE-48ED-820C-1C8295166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359921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b="1"/>
              <a:t>Approximation with Sigmoid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2459D9-8064-4E1E-AA7D-9678B9A20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8712" y="2222287"/>
            <a:ext cx="5351209" cy="363651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2" charset="2"/>
              <a:buChar char=""/>
            </a:pPr>
            <a:r>
              <a:rPr lang="en-US" dirty="0"/>
              <a:t>Graphs tend to diverge at both ends of the prediction </a:t>
            </a:r>
          </a:p>
          <a:p>
            <a:pPr>
              <a:buFont typeface="Wingdings 2" charset="2"/>
              <a:buChar char=""/>
            </a:pPr>
            <a:r>
              <a:rPr lang="en-US" dirty="0"/>
              <a:t>Slightly Faster </a:t>
            </a:r>
          </a:p>
          <a:p>
            <a:pPr>
              <a:buFont typeface="Wingdings 2" charset="2"/>
              <a:buChar char=""/>
            </a:pPr>
            <a:r>
              <a:rPr lang="en-US" dirty="0"/>
              <a:t>Less accurate compare to ReLU</a:t>
            </a:r>
          </a:p>
          <a:p>
            <a:pPr>
              <a:buFont typeface="Wingdings 2" charset="2"/>
              <a:buChar char=""/>
            </a:pP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E208927-059F-4490-B5EF-CB5E5489C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75898" y="0"/>
            <a:ext cx="571305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17">
            <a:extLst>
              <a:ext uri="{FF2B5EF4-FFF2-40B4-BE49-F238E27FC236}">
                <a16:creationId xmlns:a16="http://schemas.microsoft.com/office/drawing/2014/main" id="{213B7486-DF7A-442F-A63D-381813E60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8932" y="958640"/>
            <a:ext cx="4419604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48BCBC-996B-493A-B742-6B1EF67B5A72}"/>
              </a:ext>
            </a:extLst>
          </p:cNvPr>
          <p:cNvPicPr/>
          <p:nvPr/>
        </p:nvPicPr>
        <p:blipFill rotWithShape="1">
          <a:blip r:embed="rId2"/>
          <a:srcRect t="4849" r="-4" b="12255"/>
          <a:stretch/>
        </p:blipFill>
        <p:spPr>
          <a:xfrm>
            <a:off x="7449581" y="1268954"/>
            <a:ext cx="3778306" cy="20740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0377EE-73A2-4260-89F1-0EDC51EA3231}"/>
              </a:ext>
            </a:extLst>
          </p:cNvPr>
          <p:cNvPicPr/>
          <p:nvPr/>
        </p:nvPicPr>
        <p:blipFill rotWithShape="1">
          <a:blip r:embed="rId3"/>
          <a:srcRect t="3972" r="1" b="11425"/>
          <a:stretch/>
        </p:blipFill>
        <p:spPr>
          <a:xfrm>
            <a:off x="7449581" y="3507555"/>
            <a:ext cx="3778306" cy="208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052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8EBA4C-B9CA-4554-B538-04E21C8AE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/>
              <a:t>Neural Network Setup Optimizer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1E3333-3528-4C14-8D51-B3AD501CE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8713" y="2413000"/>
            <a:ext cx="3835583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2" charset="2"/>
              <a:buChar char=""/>
            </a:pPr>
            <a:r>
              <a:rPr lang="en-US" sz="1600" dirty="0"/>
              <a:t>Takes in Maximum Layers and Neurons </a:t>
            </a:r>
          </a:p>
          <a:p>
            <a:pPr>
              <a:buFont typeface="Wingdings 2" charset="2"/>
              <a:buChar char=""/>
            </a:pPr>
            <a:r>
              <a:rPr lang="en-US" sz="1600" dirty="0"/>
              <a:t>Start Testing from 2 layers and 2 neurons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1E917F-8EA3-48C9-8486-CB7F42FC9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851" y="2497818"/>
            <a:ext cx="6277349" cy="354670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774899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CAD55B-EA50-4A36-BB23-C1F23E8E1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dirty="0"/>
              <a:t>B-Term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E9B4B-0FE3-4EB2-B0A4-9AABB3045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  <a:p>
            <a:pPr lvl="1"/>
            <a:r>
              <a:rPr lang="en-US" dirty="0"/>
              <a:t>CRR Model </a:t>
            </a:r>
          </a:p>
          <a:p>
            <a:pPr lvl="1"/>
            <a:r>
              <a:rPr lang="en-US" dirty="0"/>
              <a:t>CRR Model with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2543937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A483EE-10DE-48ED-820C-1C8295166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200" b="1" dirty="0">
                <a:solidFill>
                  <a:schemeClr val="tx1"/>
                </a:solidFill>
              </a:rPr>
              <a:t>CRR Model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2459D9-8064-4E1E-AA7D-9678B9A20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46751" y="1218475"/>
            <a:ext cx="6080050" cy="4421051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2" charset="2"/>
              <a:buChar char=""/>
            </a:pPr>
            <a:r>
              <a:rPr lang="en-US" sz="1600" dirty="0"/>
              <a:t>Wikipedia Reference: </a:t>
            </a:r>
            <a:r>
              <a:rPr lang="en-US" u="sng" dirty="0">
                <a:hlinkClick r:id="rId2"/>
              </a:rPr>
              <a:t>https://en.wikipedia.org/wiki/Binomial_options_pricing_model</a:t>
            </a:r>
            <a:endParaRPr lang="en-US" dirty="0"/>
          </a:p>
          <a:p>
            <a:pPr>
              <a:buFont typeface="Wingdings 2" charset="2"/>
              <a:buChar char="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69518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2">
            <a:extLst>
              <a:ext uri="{FF2B5EF4-FFF2-40B4-BE49-F238E27FC236}">
                <a16:creationId xmlns:a16="http://schemas.microsoft.com/office/drawing/2014/main" id="{A416E3E5-5186-46A4-AFBD-337387D3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23">
            <a:extLst>
              <a:ext uri="{FF2B5EF4-FFF2-40B4-BE49-F238E27FC236}">
                <a16:creationId xmlns:a16="http://schemas.microsoft.com/office/drawing/2014/main" id="{7B8FAACC-353E-4F84-BA62-A5514185D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86645-A2FC-4801-905F-49D7F279C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749" y="457201"/>
            <a:ext cx="3575737" cy="13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b="1">
                <a:solidFill>
                  <a:srgbClr val="FFFFFF"/>
                </a:solidFill>
              </a:rPr>
              <a:t>European Option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9BD6ADD7-F89C-4E4E-92C3-FF4ECC25C398}"/>
              </a:ext>
            </a:extLst>
          </p:cNvPr>
          <p:cNvPicPr>
            <a:picLocks noGrp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63961" y="918250"/>
            <a:ext cx="6612856" cy="466206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DF601F-C1B8-40C2-A357-E4D627F92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64749" y="2024743"/>
            <a:ext cx="3575737" cy="4016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2" charset="2"/>
              <a:buChar char=""/>
            </a:pPr>
            <a:r>
              <a:rPr lang="en-US" sz="1600" dirty="0">
                <a:solidFill>
                  <a:srgbClr val="FFFFFF"/>
                </a:solidFill>
              </a:rPr>
              <a:t>From the wiki page example I translate the code into python code which return an option value after it is done back tracking. </a:t>
            </a:r>
          </a:p>
        </p:txBody>
      </p:sp>
    </p:spTree>
    <p:extLst>
      <p:ext uri="{BB962C8B-B14F-4D97-AF65-F5344CB8AC3E}">
        <p14:creationId xmlns:p14="http://schemas.microsoft.com/office/powerpoint/2010/main" val="7978958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544</Words>
  <Application>Microsoft Office PowerPoint</Application>
  <PresentationFormat>Widescreen</PresentationFormat>
  <Paragraphs>56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Century Gothic</vt:lpstr>
      <vt:lpstr>Wingdings 2</vt:lpstr>
      <vt:lpstr>Quotable</vt:lpstr>
      <vt:lpstr>Midterm Progress Report</vt:lpstr>
      <vt:lpstr>A-Term</vt:lpstr>
      <vt:lpstr>Neural Network/Deep Learning</vt:lpstr>
      <vt:lpstr>Approximation with ReLU</vt:lpstr>
      <vt:lpstr>Approximation with Sigmoid</vt:lpstr>
      <vt:lpstr>Neural Network Setup Optimizer </vt:lpstr>
      <vt:lpstr>B-Term</vt:lpstr>
      <vt:lpstr>CRR Model</vt:lpstr>
      <vt:lpstr>European Option</vt:lpstr>
      <vt:lpstr>American  Option</vt:lpstr>
      <vt:lpstr>American  Option</vt:lpstr>
      <vt:lpstr>CRR Model with Neural Network</vt:lpstr>
      <vt:lpstr>CRR Model with Neural Network</vt:lpstr>
      <vt:lpstr>C-Term Anticipation</vt:lpstr>
      <vt:lpstr>Q-learning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Progress Report</dc:title>
  <dc:creator>Phongsopa, Pavee</dc:creator>
  <cp:lastModifiedBy>Phongsopa, Pavee</cp:lastModifiedBy>
  <cp:revision>1</cp:revision>
  <dcterms:created xsi:type="dcterms:W3CDTF">2019-12-06T18:33:18Z</dcterms:created>
  <dcterms:modified xsi:type="dcterms:W3CDTF">2019-12-06T18:33:30Z</dcterms:modified>
</cp:coreProperties>
</file>