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4660"/>
  </p:normalViewPr>
  <p:slideViewPr>
    <p:cSldViewPr snapToGrid="0">
      <p:cViewPr varScale="1">
        <p:scale>
          <a:sx n="127" d="100"/>
          <a:sy n="127" d="100"/>
        </p:scale>
        <p:origin x="3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AE1869-5C83-4153-9744-F6AD1BDF794B}"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76528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E1869-5C83-4153-9744-F6AD1BDF794B}"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33765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E1869-5C83-4153-9744-F6AD1BDF794B}"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366864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E1869-5C83-4153-9744-F6AD1BDF794B}"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3351477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AE1869-5C83-4153-9744-F6AD1BDF794B}"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309417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AE1869-5C83-4153-9744-F6AD1BDF794B}"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365985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AE1869-5C83-4153-9744-F6AD1BDF794B}"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423615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AE1869-5C83-4153-9744-F6AD1BDF794B}"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375134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E1869-5C83-4153-9744-F6AD1BDF794B}"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81577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AE1869-5C83-4153-9744-F6AD1BDF794B}"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407782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AE1869-5C83-4153-9744-F6AD1BDF794B}"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59870-BFA4-4C16-A414-540E942F0B68}" type="slidenum">
              <a:rPr lang="en-US" smtClean="0"/>
              <a:t>‹#›</a:t>
            </a:fld>
            <a:endParaRPr lang="en-US"/>
          </a:p>
        </p:txBody>
      </p:sp>
    </p:spTree>
    <p:extLst>
      <p:ext uri="{BB962C8B-B14F-4D97-AF65-F5344CB8AC3E}">
        <p14:creationId xmlns:p14="http://schemas.microsoft.com/office/powerpoint/2010/main" val="117566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E1869-5C83-4153-9744-F6AD1BDF794B}" type="datetimeFigureOut">
              <a:rPr lang="en-US" smtClean="0"/>
              <a:t>4/22/2019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59870-BFA4-4C16-A414-540E942F0B68}" type="slidenum">
              <a:rPr lang="en-US" smtClean="0"/>
              <a:t>‹#›</a:t>
            </a:fld>
            <a:endParaRPr lang="en-US"/>
          </a:p>
        </p:txBody>
      </p:sp>
    </p:spTree>
    <p:extLst>
      <p:ext uri="{BB962C8B-B14F-4D97-AF65-F5344CB8AC3E}">
        <p14:creationId xmlns:p14="http://schemas.microsoft.com/office/powerpoint/2010/main" val="119345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27151" y="38453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607103" y="864483"/>
            <a:ext cx="368448" cy="3684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14758" y="38453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7" name="Rectangle 6"/>
          <p:cNvSpPr/>
          <p:nvPr/>
        </p:nvSpPr>
        <p:spPr>
          <a:xfrm>
            <a:off x="5839544" y="38453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8" name="Rectangle 7"/>
          <p:cNvSpPr/>
          <p:nvPr/>
        </p:nvSpPr>
        <p:spPr>
          <a:xfrm>
            <a:off x="7551937" y="38453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DOG</a:t>
            </a:r>
          </a:p>
        </p:txBody>
      </p:sp>
      <p:sp>
        <p:nvSpPr>
          <p:cNvPr id="9" name="Rectangle 8"/>
          <p:cNvSpPr/>
          <p:nvPr/>
        </p:nvSpPr>
        <p:spPr>
          <a:xfrm>
            <a:off x="9264330" y="38453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11" name="Rectangle 10"/>
          <p:cNvSpPr/>
          <p:nvPr/>
        </p:nvSpPr>
        <p:spPr>
          <a:xfrm>
            <a:off x="4127151" y="207534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607103" y="2555299"/>
            <a:ext cx="368448" cy="3684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14758" y="207534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14" name="Rectangle 13"/>
          <p:cNvSpPr/>
          <p:nvPr/>
        </p:nvSpPr>
        <p:spPr>
          <a:xfrm>
            <a:off x="5839544" y="207534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15" name="Rectangle 14"/>
          <p:cNvSpPr/>
          <p:nvPr/>
        </p:nvSpPr>
        <p:spPr>
          <a:xfrm>
            <a:off x="7551937" y="207534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DOG</a:t>
            </a:r>
          </a:p>
        </p:txBody>
      </p:sp>
      <p:sp>
        <p:nvSpPr>
          <p:cNvPr id="16" name="Rectangle 15"/>
          <p:cNvSpPr/>
          <p:nvPr/>
        </p:nvSpPr>
        <p:spPr>
          <a:xfrm>
            <a:off x="9264330" y="207534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17" name="TextBox 16"/>
          <p:cNvSpPr txBox="1"/>
          <p:nvPr/>
        </p:nvSpPr>
        <p:spPr>
          <a:xfrm>
            <a:off x="609690" y="1527396"/>
            <a:ext cx="1421027" cy="646331"/>
          </a:xfrm>
          <a:prstGeom prst="rect">
            <a:avLst/>
          </a:prstGeom>
          <a:noFill/>
        </p:spPr>
        <p:txBody>
          <a:bodyPr wrap="square" rtlCol="0">
            <a:spAutoFit/>
          </a:bodyPr>
          <a:lstStyle/>
          <a:p>
            <a:pPr algn="ctr"/>
            <a:r>
              <a:rPr lang="en-US" dirty="0"/>
              <a:t>Shoebox Judgment</a:t>
            </a:r>
          </a:p>
        </p:txBody>
      </p:sp>
      <p:sp>
        <p:nvSpPr>
          <p:cNvPr id="19" name="Rectangle 18"/>
          <p:cNvSpPr/>
          <p:nvPr/>
        </p:nvSpPr>
        <p:spPr>
          <a:xfrm>
            <a:off x="4127151" y="378300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4607103" y="4262953"/>
            <a:ext cx="368448" cy="368448"/>
          </a:xfrm>
          <a:prstGeom prst="ellipse">
            <a:avLst/>
          </a:prstGeom>
          <a:solidFill>
            <a:srgbClr val="00FFFF"/>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414758" y="378300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22" name="Rectangle 21"/>
          <p:cNvSpPr/>
          <p:nvPr/>
        </p:nvSpPr>
        <p:spPr>
          <a:xfrm>
            <a:off x="5839544" y="378300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23" name="Rectangle 22"/>
          <p:cNvSpPr/>
          <p:nvPr/>
        </p:nvSpPr>
        <p:spPr>
          <a:xfrm>
            <a:off x="7551937" y="378300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DOG</a:t>
            </a:r>
          </a:p>
        </p:txBody>
      </p:sp>
      <p:sp>
        <p:nvSpPr>
          <p:cNvPr id="24" name="Rectangle 23"/>
          <p:cNvSpPr/>
          <p:nvPr/>
        </p:nvSpPr>
        <p:spPr>
          <a:xfrm>
            <a:off x="9264330" y="378300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25" name="Rectangle 24"/>
          <p:cNvSpPr/>
          <p:nvPr/>
        </p:nvSpPr>
        <p:spPr>
          <a:xfrm>
            <a:off x="4127151" y="547381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4607103" y="5953769"/>
            <a:ext cx="368448" cy="3684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414758" y="547381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28" name="Rectangle 27"/>
          <p:cNvSpPr/>
          <p:nvPr/>
        </p:nvSpPr>
        <p:spPr>
          <a:xfrm>
            <a:off x="5839544" y="547381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29" name="Rectangle 28"/>
          <p:cNvSpPr/>
          <p:nvPr/>
        </p:nvSpPr>
        <p:spPr>
          <a:xfrm>
            <a:off x="7551937" y="547381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FFFF"/>
                </a:solidFill>
              </a:rPr>
              <a:t>DOG</a:t>
            </a:r>
          </a:p>
        </p:txBody>
      </p:sp>
      <p:sp>
        <p:nvSpPr>
          <p:cNvPr id="30" name="Rectangle 29"/>
          <p:cNvSpPr/>
          <p:nvPr/>
        </p:nvSpPr>
        <p:spPr>
          <a:xfrm>
            <a:off x="9264330" y="547381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32" name="TextBox 31"/>
          <p:cNvSpPr txBox="1"/>
          <p:nvPr/>
        </p:nvSpPr>
        <p:spPr>
          <a:xfrm>
            <a:off x="513710" y="5111353"/>
            <a:ext cx="1421027" cy="646331"/>
          </a:xfrm>
          <a:prstGeom prst="rect">
            <a:avLst/>
          </a:prstGeom>
          <a:noFill/>
        </p:spPr>
        <p:txBody>
          <a:bodyPr wrap="square" rtlCol="0">
            <a:spAutoFit/>
          </a:bodyPr>
          <a:lstStyle/>
          <a:p>
            <a:pPr algn="ctr"/>
            <a:r>
              <a:rPr lang="en-US" dirty="0"/>
              <a:t>Manmade</a:t>
            </a:r>
          </a:p>
          <a:p>
            <a:pPr algn="ctr"/>
            <a:r>
              <a:rPr lang="en-US" dirty="0"/>
              <a:t>Judgment</a:t>
            </a:r>
          </a:p>
        </p:txBody>
      </p:sp>
      <p:cxnSp>
        <p:nvCxnSpPr>
          <p:cNvPr id="34" name="Straight Connector 33"/>
          <p:cNvCxnSpPr/>
          <p:nvPr/>
        </p:nvCxnSpPr>
        <p:spPr>
          <a:xfrm>
            <a:off x="154459" y="3602870"/>
            <a:ext cx="11843952" cy="0"/>
          </a:xfrm>
          <a:prstGeom prst="line">
            <a:avLst/>
          </a:prstGeom>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2709467" y="0"/>
            <a:ext cx="738934" cy="369332"/>
          </a:xfrm>
          <a:prstGeom prst="rect">
            <a:avLst/>
          </a:prstGeom>
          <a:noFill/>
        </p:spPr>
        <p:txBody>
          <a:bodyPr wrap="square" rtlCol="0">
            <a:spAutoFit/>
          </a:bodyPr>
          <a:lstStyle/>
          <a:p>
            <a:pPr algn="ctr"/>
            <a:r>
              <a:rPr lang="en-US" dirty="0"/>
              <a:t>.35 s</a:t>
            </a:r>
          </a:p>
        </p:txBody>
      </p:sp>
      <p:sp>
        <p:nvSpPr>
          <p:cNvPr id="37" name="TextBox 36"/>
          <p:cNvSpPr txBox="1"/>
          <p:nvPr/>
        </p:nvSpPr>
        <p:spPr>
          <a:xfrm>
            <a:off x="4421860" y="-1849"/>
            <a:ext cx="738934" cy="369332"/>
          </a:xfrm>
          <a:prstGeom prst="rect">
            <a:avLst/>
          </a:prstGeom>
          <a:noFill/>
        </p:spPr>
        <p:txBody>
          <a:bodyPr wrap="square" rtlCol="0">
            <a:spAutoFit/>
          </a:bodyPr>
          <a:lstStyle/>
          <a:p>
            <a:pPr algn="ctr"/>
            <a:r>
              <a:rPr lang="en-US" dirty="0"/>
              <a:t>.5 s</a:t>
            </a:r>
          </a:p>
        </p:txBody>
      </p:sp>
      <p:sp>
        <p:nvSpPr>
          <p:cNvPr id="38" name="TextBox 37"/>
          <p:cNvSpPr txBox="1"/>
          <p:nvPr/>
        </p:nvSpPr>
        <p:spPr>
          <a:xfrm>
            <a:off x="6134253" y="-1849"/>
            <a:ext cx="738934" cy="369332"/>
          </a:xfrm>
          <a:prstGeom prst="rect">
            <a:avLst/>
          </a:prstGeom>
          <a:noFill/>
        </p:spPr>
        <p:txBody>
          <a:bodyPr wrap="square" rtlCol="0">
            <a:spAutoFit/>
          </a:bodyPr>
          <a:lstStyle/>
          <a:p>
            <a:pPr algn="ctr"/>
            <a:r>
              <a:rPr lang="en-US" dirty="0"/>
              <a:t>1.25 s</a:t>
            </a:r>
          </a:p>
        </p:txBody>
      </p:sp>
      <p:sp>
        <p:nvSpPr>
          <p:cNvPr id="39" name="TextBox 38"/>
          <p:cNvSpPr txBox="1"/>
          <p:nvPr/>
        </p:nvSpPr>
        <p:spPr>
          <a:xfrm>
            <a:off x="7846646" y="0"/>
            <a:ext cx="738934" cy="369332"/>
          </a:xfrm>
          <a:prstGeom prst="rect">
            <a:avLst/>
          </a:prstGeom>
          <a:noFill/>
        </p:spPr>
        <p:txBody>
          <a:bodyPr wrap="square" rtlCol="0">
            <a:spAutoFit/>
          </a:bodyPr>
          <a:lstStyle/>
          <a:p>
            <a:pPr algn="ctr"/>
            <a:r>
              <a:rPr lang="en-US" dirty="0"/>
              <a:t>.5 s</a:t>
            </a:r>
          </a:p>
        </p:txBody>
      </p:sp>
      <p:sp>
        <p:nvSpPr>
          <p:cNvPr id="40" name="TextBox 39"/>
          <p:cNvSpPr txBox="1"/>
          <p:nvPr/>
        </p:nvSpPr>
        <p:spPr>
          <a:xfrm>
            <a:off x="9559039" y="19735"/>
            <a:ext cx="738934" cy="369332"/>
          </a:xfrm>
          <a:prstGeom prst="rect">
            <a:avLst/>
          </a:prstGeom>
          <a:noFill/>
        </p:spPr>
        <p:txBody>
          <a:bodyPr wrap="square" rtlCol="0">
            <a:spAutoFit/>
          </a:bodyPr>
          <a:lstStyle/>
          <a:p>
            <a:pPr algn="ctr"/>
            <a:r>
              <a:rPr lang="en-US" dirty="0"/>
              <a:t>2.0+ s</a:t>
            </a:r>
          </a:p>
        </p:txBody>
      </p:sp>
      <p:sp>
        <p:nvSpPr>
          <p:cNvPr id="41" name="TextBox 40"/>
          <p:cNvSpPr txBox="1"/>
          <p:nvPr/>
        </p:nvSpPr>
        <p:spPr>
          <a:xfrm>
            <a:off x="10592682" y="864483"/>
            <a:ext cx="1421027" cy="369332"/>
          </a:xfrm>
          <a:prstGeom prst="rect">
            <a:avLst/>
          </a:prstGeom>
          <a:noFill/>
        </p:spPr>
        <p:txBody>
          <a:bodyPr wrap="square" rtlCol="0">
            <a:spAutoFit/>
          </a:bodyPr>
          <a:lstStyle/>
          <a:p>
            <a:pPr algn="ctr"/>
            <a:r>
              <a:rPr lang="en-US" dirty="0"/>
              <a:t>Informed</a:t>
            </a:r>
          </a:p>
        </p:txBody>
      </p:sp>
      <p:sp>
        <p:nvSpPr>
          <p:cNvPr id="42" name="TextBox 41"/>
          <p:cNvSpPr txBox="1"/>
          <p:nvPr/>
        </p:nvSpPr>
        <p:spPr>
          <a:xfrm>
            <a:off x="10592681" y="2555299"/>
            <a:ext cx="1421027" cy="369332"/>
          </a:xfrm>
          <a:prstGeom prst="rect">
            <a:avLst/>
          </a:prstGeom>
          <a:noFill/>
        </p:spPr>
        <p:txBody>
          <a:bodyPr wrap="square" rtlCol="0">
            <a:spAutoFit/>
          </a:bodyPr>
          <a:lstStyle/>
          <a:p>
            <a:pPr algn="ctr"/>
            <a:r>
              <a:rPr lang="en-US" dirty="0"/>
              <a:t>Uninformed</a:t>
            </a:r>
          </a:p>
        </p:txBody>
      </p:sp>
      <p:sp>
        <p:nvSpPr>
          <p:cNvPr id="43" name="TextBox 42"/>
          <p:cNvSpPr txBox="1"/>
          <p:nvPr/>
        </p:nvSpPr>
        <p:spPr>
          <a:xfrm>
            <a:off x="10592681" y="4262953"/>
            <a:ext cx="1421027" cy="369332"/>
          </a:xfrm>
          <a:prstGeom prst="rect">
            <a:avLst/>
          </a:prstGeom>
          <a:noFill/>
        </p:spPr>
        <p:txBody>
          <a:bodyPr wrap="square" rtlCol="0">
            <a:spAutoFit/>
          </a:bodyPr>
          <a:lstStyle/>
          <a:p>
            <a:pPr algn="ctr"/>
            <a:r>
              <a:rPr lang="en-US" dirty="0"/>
              <a:t>Informed</a:t>
            </a:r>
          </a:p>
        </p:txBody>
      </p:sp>
      <p:sp>
        <p:nvSpPr>
          <p:cNvPr id="44" name="TextBox 43"/>
          <p:cNvSpPr txBox="1"/>
          <p:nvPr/>
        </p:nvSpPr>
        <p:spPr>
          <a:xfrm>
            <a:off x="10592681" y="5952885"/>
            <a:ext cx="1421027" cy="369332"/>
          </a:xfrm>
          <a:prstGeom prst="rect">
            <a:avLst/>
          </a:prstGeom>
          <a:noFill/>
        </p:spPr>
        <p:txBody>
          <a:bodyPr wrap="square" rtlCol="0">
            <a:spAutoFit/>
          </a:bodyPr>
          <a:lstStyle/>
          <a:p>
            <a:pPr algn="ctr"/>
            <a:r>
              <a:rPr lang="en-US" dirty="0"/>
              <a:t>Uninformed</a:t>
            </a:r>
          </a:p>
        </p:txBody>
      </p:sp>
    </p:spTree>
    <p:extLst>
      <p:ext uri="{BB962C8B-B14F-4D97-AF65-F5344CB8AC3E}">
        <p14:creationId xmlns:p14="http://schemas.microsoft.com/office/powerpoint/2010/main" val="414773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
          <p:cNvSpPr txBox="1"/>
          <p:nvPr/>
        </p:nvSpPr>
        <p:spPr>
          <a:xfrm>
            <a:off x="518778" y="575052"/>
            <a:ext cx="5252989" cy="22467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u="sng" dirty="0"/>
              <a:t>Shoebox Judgment</a:t>
            </a:r>
          </a:p>
          <a:p>
            <a:endParaRPr lang="en-US" sz="1400" dirty="0"/>
          </a:p>
          <a:p>
            <a:r>
              <a:rPr lang="en-US" sz="1400" dirty="0"/>
              <a:t>You will make the shoebox judgment for </a:t>
            </a:r>
            <a:r>
              <a:rPr lang="en-US" sz="1400" b="1" dirty="0"/>
              <a:t>red words</a:t>
            </a:r>
            <a:r>
              <a:rPr lang="en-US" sz="1400" dirty="0"/>
              <a:t>, or for words that appear in white but are preceded by a </a:t>
            </a:r>
            <a:r>
              <a:rPr lang="en-US" sz="1400" b="1" dirty="0"/>
              <a:t>red circle</a:t>
            </a:r>
            <a:r>
              <a:rPr lang="en-US" sz="1400" dirty="0"/>
              <a:t>. </a:t>
            </a:r>
          </a:p>
          <a:p>
            <a:endParaRPr lang="en-US" sz="1400" dirty="0"/>
          </a:p>
          <a:p>
            <a:r>
              <a:rPr lang="en-US" sz="1400" dirty="0"/>
              <a:t>For this judgment, we want you to tell us if the object denoted by the word fits inside a shoebox. You will respond ‘yes</a:t>
            </a:r>
            <a:r>
              <a:rPr lang="en-US" sz="1400" dirty="0" smtClean="0"/>
              <a:t>’ </a:t>
            </a:r>
            <a:r>
              <a:rPr lang="en-US" sz="1400" dirty="0" smtClean="0"/>
              <a:t>if </a:t>
            </a:r>
            <a:r>
              <a:rPr lang="en-US" sz="1400" dirty="0"/>
              <a:t>you think the item would fit inside a shoebox, and ‘no’ if you think the item wouldn’t fit inside a shoebox. </a:t>
            </a:r>
            <a:r>
              <a:rPr lang="en-US" sz="1400" dirty="0" smtClean="0"/>
              <a:t>The yes and no responses will be made using your left index (‘f’ key) and middle (‘d’ key) finger.</a:t>
            </a:r>
            <a:endParaRPr lang="en-US" sz="1400" dirty="0"/>
          </a:p>
        </p:txBody>
      </p:sp>
      <p:sp>
        <p:nvSpPr>
          <p:cNvPr id="2" name="Rectangle 1"/>
          <p:cNvSpPr/>
          <p:nvPr/>
        </p:nvSpPr>
        <p:spPr>
          <a:xfrm>
            <a:off x="2481097" y="2852826"/>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2961049" y="3332778"/>
            <a:ext cx="368448" cy="3684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89401" y="4352112"/>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DOG</a:t>
            </a:r>
          </a:p>
        </p:txBody>
      </p:sp>
      <p:sp>
        <p:nvSpPr>
          <p:cNvPr id="7" name="Rectangle 6"/>
          <p:cNvSpPr/>
          <p:nvPr/>
        </p:nvSpPr>
        <p:spPr>
          <a:xfrm>
            <a:off x="4289401" y="2852826"/>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DOG</a:t>
            </a:r>
          </a:p>
        </p:txBody>
      </p:sp>
      <p:sp>
        <p:nvSpPr>
          <p:cNvPr id="8" name="Rectangle 7"/>
          <p:cNvSpPr/>
          <p:nvPr/>
        </p:nvSpPr>
        <p:spPr>
          <a:xfrm>
            <a:off x="2481097" y="4352112"/>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2961049" y="4832064"/>
            <a:ext cx="368448" cy="3684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913500" y="4860653"/>
            <a:ext cx="271849" cy="3176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913499" y="3358178"/>
            <a:ext cx="271849" cy="3176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60751" y="2852826"/>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28" name="Right Arrow 27"/>
          <p:cNvSpPr/>
          <p:nvPr/>
        </p:nvSpPr>
        <p:spPr>
          <a:xfrm>
            <a:off x="2149175" y="3358177"/>
            <a:ext cx="271849" cy="3176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2149175" y="4857464"/>
            <a:ext cx="271849" cy="3176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60750" y="435211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45" name="TextBox 1"/>
          <p:cNvSpPr txBox="1"/>
          <p:nvPr/>
        </p:nvSpPr>
        <p:spPr>
          <a:xfrm>
            <a:off x="6404713" y="575052"/>
            <a:ext cx="5252989" cy="24622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u="sng" dirty="0"/>
              <a:t>Manmade Judgment</a:t>
            </a:r>
          </a:p>
          <a:p>
            <a:endParaRPr lang="en-US" sz="1400" dirty="0"/>
          </a:p>
          <a:p>
            <a:r>
              <a:rPr lang="en-US" sz="1400" dirty="0"/>
              <a:t>You will make the manmade judgment for </a:t>
            </a:r>
            <a:r>
              <a:rPr lang="en-US" sz="1400" b="1" dirty="0"/>
              <a:t>blue words</a:t>
            </a:r>
            <a:r>
              <a:rPr lang="en-US" sz="1400" dirty="0"/>
              <a:t>, or for words that appear in white but are preceded by a </a:t>
            </a:r>
            <a:r>
              <a:rPr lang="en-US" sz="1400" b="1" dirty="0"/>
              <a:t>blue circle</a:t>
            </a:r>
            <a:r>
              <a:rPr lang="en-US" sz="1400" dirty="0"/>
              <a:t>. </a:t>
            </a:r>
          </a:p>
          <a:p>
            <a:endParaRPr lang="en-US" sz="1400" dirty="0"/>
          </a:p>
          <a:p>
            <a:r>
              <a:rPr lang="en-US" sz="1400" dirty="0"/>
              <a:t>For this judgment, we want you to tell us if the word refers to a manmade object. You will respond ‘yes’ if you think the item is manmade, and ‘no’ if you think the item is natural. The yes and no responses will be made using your </a:t>
            </a:r>
            <a:r>
              <a:rPr lang="en-US" sz="1400" dirty="0" smtClean="0"/>
              <a:t>right </a:t>
            </a:r>
            <a:r>
              <a:rPr lang="en-US" sz="1400" dirty="0"/>
              <a:t>index </a:t>
            </a:r>
            <a:r>
              <a:rPr lang="en-US" sz="1400" dirty="0" smtClean="0"/>
              <a:t>(‘j’ </a:t>
            </a:r>
            <a:r>
              <a:rPr lang="en-US" sz="1400" dirty="0"/>
              <a:t>key) and middle </a:t>
            </a:r>
            <a:r>
              <a:rPr lang="en-US" sz="1400" dirty="0" smtClean="0"/>
              <a:t>(‘k’ </a:t>
            </a:r>
            <a:r>
              <a:rPr lang="en-US" sz="1400" dirty="0"/>
              <a:t>key) finger.</a:t>
            </a:r>
          </a:p>
          <a:p>
            <a:endParaRPr lang="en-US" sz="1400" dirty="0"/>
          </a:p>
        </p:txBody>
      </p:sp>
      <p:grpSp>
        <p:nvGrpSpPr>
          <p:cNvPr id="46" name="Group 45"/>
          <p:cNvGrpSpPr/>
          <p:nvPr/>
        </p:nvGrpSpPr>
        <p:grpSpPr>
          <a:xfrm>
            <a:off x="6646685" y="2852825"/>
            <a:ext cx="4857003" cy="2827638"/>
            <a:chOff x="693519" y="3581156"/>
            <a:chExt cx="4857003" cy="2827638"/>
          </a:xfrm>
        </p:grpSpPr>
        <p:grpSp>
          <p:nvGrpSpPr>
            <p:cNvPr id="47" name="Group 46"/>
            <p:cNvGrpSpPr/>
            <p:nvPr/>
          </p:nvGrpSpPr>
          <p:grpSpPr>
            <a:xfrm>
              <a:off x="2413866" y="3581156"/>
              <a:ext cx="3136656" cy="2827638"/>
              <a:chOff x="4127151" y="384531"/>
              <a:chExt cx="3136656" cy="2827638"/>
            </a:xfrm>
          </p:grpSpPr>
          <p:grpSp>
            <p:nvGrpSpPr>
              <p:cNvPr id="52" name="Group 51"/>
              <p:cNvGrpSpPr/>
              <p:nvPr/>
            </p:nvGrpSpPr>
            <p:grpSpPr>
              <a:xfrm>
                <a:off x="4127151" y="384531"/>
                <a:ext cx="1328352" cy="1328352"/>
                <a:chOff x="4127151" y="384531"/>
                <a:chExt cx="1328352" cy="1328352"/>
              </a:xfrm>
            </p:grpSpPr>
            <p:sp>
              <p:nvSpPr>
                <p:cNvPr id="60" name="Rectangle 59"/>
                <p:cNvSpPr/>
                <p:nvPr/>
              </p:nvSpPr>
              <p:spPr>
                <a:xfrm>
                  <a:off x="4127151" y="38453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4607103" y="864483"/>
                  <a:ext cx="368448" cy="368448"/>
                </a:xfrm>
                <a:prstGeom prst="ellipse">
                  <a:avLst/>
                </a:prstGeom>
                <a:solidFill>
                  <a:srgbClr val="00FFFF"/>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p:cNvSpPr/>
              <p:nvPr/>
            </p:nvSpPr>
            <p:spPr>
              <a:xfrm>
                <a:off x="5935455" y="188381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FFFF"/>
                    </a:solidFill>
                  </a:rPr>
                  <a:t>DOG</a:t>
                </a:r>
              </a:p>
            </p:txBody>
          </p:sp>
          <p:sp>
            <p:nvSpPr>
              <p:cNvPr id="54" name="Rectangle 53"/>
              <p:cNvSpPr/>
              <p:nvPr/>
            </p:nvSpPr>
            <p:spPr>
              <a:xfrm>
                <a:off x="5935455" y="38453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DOG</a:t>
                </a:r>
              </a:p>
            </p:txBody>
          </p:sp>
          <p:grpSp>
            <p:nvGrpSpPr>
              <p:cNvPr id="55" name="Group 54"/>
              <p:cNvGrpSpPr/>
              <p:nvPr/>
            </p:nvGrpSpPr>
            <p:grpSpPr>
              <a:xfrm>
                <a:off x="4127151" y="1883817"/>
                <a:ext cx="1328352" cy="1328352"/>
                <a:chOff x="4127151" y="2075347"/>
                <a:chExt cx="1328352" cy="1328352"/>
              </a:xfrm>
            </p:grpSpPr>
            <p:sp>
              <p:nvSpPr>
                <p:cNvPr id="58" name="Rectangle 57"/>
                <p:cNvSpPr/>
                <p:nvPr/>
              </p:nvSpPr>
              <p:spPr>
                <a:xfrm>
                  <a:off x="4127151" y="2075347"/>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4607103" y="2555299"/>
                  <a:ext cx="368448" cy="3684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ight Arrow 55"/>
              <p:cNvSpPr/>
              <p:nvPr/>
            </p:nvSpPr>
            <p:spPr>
              <a:xfrm>
                <a:off x="5559554" y="2392358"/>
                <a:ext cx="271849" cy="3176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5559553" y="889883"/>
                <a:ext cx="271849" cy="3176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p:cNvSpPr/>
            <p:nvPr/>
          </p:nvSpPr>
          <p:spPr>
            <a:xfrm>
              <a:off x="693520" y="3581156"/>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49" name="Right Arrow 48"/>
            <p:cNvSpPr/>
            <p:nvPr/>
          </p:nvSpPr>
          <p:spPr>
            <a:xfrm>
              <a:off x="2081944" y="4086507"/>
              <a:ext cx="271849" cy="3176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2081944" y="5585794"/>
              <a:ext cx="271849" cy="3176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93519" y="5080441"/>
              <a:ext cx="1328352" cy="132835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grpSp>
      <p:sp>
        <p:nvSpPr>
          <p:cNvPr id="87" name="TextBox 86"/>
          <p:cNvSpPr txBox="1"/>
          <p:nvPr/>
        </p:nvSpPr>
        <p:spPr>
          <a:xfrm>
            <a:off x="1309814" y="5815910"/>
            <a:ext cx="9422027" cy="954107"/>
          </a:xfrm>
          <a:prstGeom prst="rect">
            <a:avLst/>
          </a:prstGeom>
          <a:noFill/>
        </p:spPr>
        <p:txBody>
          <a:bodyPr wrap="square" rtlCol="0">
            <a:spAutoFit/>
          </a:bodyPr>
          <a:lstStyle/>
          <a:p>
            <a:r>
              <a:rPr lang="en-US" sz="1400" dirty="0"/>
              <a:t>Please enter your responses as quickly and accurately as possible after the word appears on the screen. Responding with the wrong hand is an incorrect response. Responses are not accepted before the word appears</a:t>
            </a:r>
            <a:r>
              <a:rPr lang="en-US" sz="1400" dirty="0" smtClean="0"/>
              <a:t>.</a:t>
            </a:r>
            <a:endParaRPr lang="en-US" sz="1400" dirty="0"/>
          </a:p>
          <a:p>
            <a:endParaRPr lang="en-US" sz="1400" dirty="0"/>
          </a:p>
          <a:p>
            <a:r>
              <a:rPr lang="en-US" sz="1400" dirty="0"/>
              <a:t>Do you have any questions?</a:t>
            </a:r>
          </a:p>
        </p:txBody>
      </p:sp>
      <p:pic>
        <p:nvPicPr>
          <p:cNvPr id="6" name="Picture 5">
            <a:extLst>
              <a:ext uri="{FF2B5EF4-FFF2-40B4-BE49-F238E27FC236}">
                <a16:creationId xmlns:a16="http://schemas.microsoft.com/office/drawing/2014/main" id="{69E8B50F-5DEC-F24C-998B-84175E196BDE}"/>
              </a:ext>
            </a:extLst>
          </p:cNvPr>
          <p:cNvPicPr>
            <a:picLocks noChangeAspect="1"/>
          </p:cNvPicPr>
          <p:nvPr/>
        </p:nvPicPr>
        <p:blipFill>
          <a:blip r:embed="rId2"/>
          <a:stretch>
            <a:fillRect/>
          </a:stretch>
        </p:blipFill>
        <p:spPr>
          <a:xfrm>
            <a:off x="4767778" y="5168743"/>
            <a:ext cx="402525" cy="577445"/>
          </a:xfrm>
          <a:prstGeom prst="rect">
            <a:avLst/>
          </a:prstGeom>
        </p:spPr>
      </p:pic>
      <p:pic>
        <p:nvPicPr>
          <p:cNvPr id="14" name="Picture 13">
            <a:extLst>
              <a:ext uri="{FF2B5EF4-FFF2-40B4-BE49-F238E27FC236}">
                <a16:creationId xmlns:a16="http://schemas.microsoft.com/office/drawing/2014/main" id="{C768096F-409E-F541-B369-2A0FB11A5C4E}"/>
              </a:ext>
            </a:extLst>
          </p:cNvPr>
          <p:cNvPicPr>
            <a:picLocks noChangeAspect="1"/>
          </p:cNvPicPr>
          <p:nvPr/>
        </p:nvPicPr>
        <p:blipFill>
          <a:blip r:embed="rId3"/>
          <a:stretch>
            <a:fillRect/>
          </a:stretch>
        </p:blipFill>
        <p:spPr>
          <a:xfrm>
            <a:off x="10651810" y="5182068"/>
            <a:ext cx="402525" cy="574728"/>
          </a:xfrm>
          <a:prstGeom prst="rect">
            <a:avLst/>
          </a:prstGeom>
        </p:spPr>
      </p:pic>
    </p:spTree>
    <p:extLst>
      <p:ext uri="{BB962C8B-B14F-4D97-AF65-F5344CB8AC3E}">
        <p14:creationId xmlns:p14="http://schemas.microsoft.com/office/powerpoint/2010/main" val="395589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
          <p:cNvSpPr txBox="1"/>
          <p:nvPr/>
        </p:nvSpPr>
        <p:spPr>
          <a:xfrm>
            <a:off x="2360141" y="403432"/>
            <a:ext cx="8427308"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You will now take a memory test for the words you saw earlier. If </a:t>
            </a:r>
            <a:r>
              <a:rPr lang="en-US" sz="1400" dirty="0" smtClean="0"/>
              <a:t>you are shown a word that you </a:t>
            </a:r>
            <a:r>
              <a:rPr lang="en-US" sz="1400" smtClean="0"/>
              <a:t>believe you  </a:t>
            </a:r>
            <a:r>
              <a:rPr lang="en-US" sz="1400" dirty="0" smtClean="0"/>
              <a:t>studied </a:t>
            </a:r>
            <a:r>
              <a:rPr lang="en-US" sz="1400" dirty="0"/>
              <a:t>in the first part of this experiment, you should </a:t>
            </a:r>
            <a:r>
              <a:rPr lang="en-US" sz="1400"/>
              <a:t>respond </a:t>
            </a:r>
            <a:r>
              <a:rPr lang="en-US" sz="1400" smtClean="0"/>
              <a:t>‘old’. </a:t>
            </a:r>
            <a:r>
              <a:rPr lang="en-US" sz="1400" dirty="0"/>
              <a:t>If the word is one you have not seen in the first part experiment today, you should respond ‘new’. Your responses should be entered using the following scale:</a:t>
            </a:r>
          </a:p>
          <a:p>
            <a:endParaRPr lang="en-US" sz="1400" dirty="0"/>
          </a:p>
          <a:p>
            <a:endParaRPr lang="en-US" sz="1400" dirty="0"/>
          </a:p>
        </p:txBody>
      </p:sp>
      <p:sp>
        <p:nvSpPr>
          <p:cNvPr id="87" name="TextBox 86"/>
          <p:cNvSpPr txBox="1"/>
          <p:nvPr/>
        </p:nvSpPr>
        <p:spPr>
          <a:xfrm>
            <a:off x="2360142" y="5140670"/>
            <a:ext cx="8427308" cy="954107"/>
          </a:xfrm>
          <a:prstGeom prst="rect">
            <a:avLst/>
          </a:prstGeom>
          <a:noFill/>
        </p:spPr>
        <p:txBody>
          <a:bodyPr wrap="square" rtlCol="0">
            <a:spAutoFit/>
          </a:bodyPr>
          <a:lstStyle/>
          <a:p>
            <a:r>
              <a:rPr lang="en-US" sz="1400" dirty="0"/>
              <a:t>Please use the entire range of responses to accurately report your confidence. Responses are self-paced, and once entered, there will be a brief delay before the next trial beings.  </a:t>
            </a:r>
          </a:p>
          <a:p>
            <a:endParaRPr lang="en-US" sz="1400" dirty="0"/>
          </a:p>
          <a:p>
            <a:r>
              <a:rPr lang="en-US" sz="1400" dirty="0"/>
              <a:t>Do you have any questions?</a:t>
            </a:r>
          </a:p>
        </p:txBody>
      </p:sp>
      <p:sp>
        <p:nvSpPr>
          <p:cNvPr id="14" name="Rectangle 13"/>
          <p:cNvSpPr/>
          <p:nvPr/>
        </p:nvSpPr>
        <p:spPr>
          <a:xfrm>
            <a:off x="3238497" y="3571134"/>
            <a:ext cx="6096000" cy="1384995"/>
          </a:xfrm>
          <a:prstGeom prst="rect">
            <a:avLst/>
          </a:prstGeom>
        </p:spPr>
        <p:txBody>
          <a:bodyPr>
            <a:spAutoFit/>
          </a:bodyPr>
          <a:lstStyle/>
          <a:p>
            <a:pPr marL="1600200" marR="0" lvl="3" indent="-228600">
              <a:spcBef>
                <a:spcPts val="0"/>
              </a:spcBef>
              <a:spcAft>
                <a:spcPts val="0"/>
              </a:spcAft>
              <a:buFont typeface="Symbol" panose="05050102010706020507" pitchFamily="18" charset="2"/>
              <a:buChar char=""/>
              <a:tabLst>
                <a:tab pos="1828800" algn="l"/>
              </a:tabLst>
            </a:pPr>
            <a:r>
              <a:rPr lang="en-US" sz="1400" dirty="0">
                <a:latin typeface="Calibri (Body)"/>
                <a:ea typeface="Times New Roman" panose="02020603050405020304" pitchFamily="18" charset="0"/>
              </a:rPr>
              <a:t>6 = sure that the word is </a:t>
            </a:r>
            <a:r>
              <a:rPr lang="en-US" sz="1400" dirty="0" smtClean="0">
                <a:latin typeface="Calibri (Body)"/>
                <a:ea typeface="Times New Roman" panose="02020603050405020304" pitchFamily="18" charset="0"/>
              </a:rPr>
              <a:t>old (“L” key)</a:t>
            </a:r>
            <a:endParaRPr lang="en-US" sz="1400" dirty="0">
              <a:latin typeface="Calibri (Body)"/>
              <a:ea typeface="Times New Roman" panose="02020603050405020304" pitchFamily="18" charset="0"/>
            </a:endParaRPr>
          </a:p>
          <a:p>
            <a:pPr marL="1600200" marR="0" lvl="3" indent="-228600">
              <a:spcBef>
                <a:spcPts val="0"/>
              </a:spcBef>
              <a:spcAft>
                <a:spcPts val="0"/>
              </a:spcAft>
              <a:buFont typeface="Symbol" panose="05050102010706020507" pitchFamily="18" charset="2"/>
              <a:buChar char=""/>
              <a:tabLst>
                <a:tab pos="1828800" algn="l"/>
              </a:tabLst>
            </a:pPr>
            <a:r>
              <a:rPr lang="en-US" sz="1400" dirty="0">
                <a:latin typeface="Calibri (Body)"/>
                <a:ea typeface="Times New Roman" panose="02020603050405020304" pitchFamily="18" charset="0"/>
              </a:rPr>
              <a:t>5 = maybe the word is old </a:t>
            </a:r>
            <a:r>
              <a:rPr lang="en-US" sz="1400" dirty="0" smtClean="0">
                <a:latin typeface="Calibri (Body)"/>
                <a:ea typeface="Times New Roman" panose="02020603050405020304" pitchFamily="18" charset="0"/>
              </a:rPr>
              <a:t>(“K” </a:t>
            </a:r>
            <a:r>
              <a:rPr lang="en-US" sz="1400" dirty="0">
                <a:latin typeface="Calibri (Body)"/>
                <a:ea typeface="Times New Roman" panose="02020603050405020304" pitchFamily="18" charset="0"/>
              </a:rPr>
              <a:t>key)</a:t>
            </a:r>
          </a:p>
          <a:p>
            <a:pPr marL="1600200" marR="0" lvl="3" indent="-228600">
              <a:spcBef>
                <a:spcPts val="0"/>
              </a:spcBef>
              <a:spcAft>
                <a:spcPts val="0"/>
              </a:spcAft>
              <a:buFont typeface="Symbol" panose="05050102010706020507" pitchFamily="18" charset="2"/>
              <a:buChar char=""/>
              <a:tabLst>
                <a:tab pos="1828800" algn="l"/>
              </a:tabLst>
            </a:pPr>
            <a:r>
              <a:rPr lang="en-US" sz="1400" dirty="0">
                <a:latin typeface="Calibri (Body)"/>
                <a:ea typeface="Times New Roman" panose="02020603050405020304" pitchFamily="18" charset="0"/>
              </a:rPr>
              <a:t>4 = guessing that the word is old </a:t>
            </a:r>
            <a:r>
              <a:rPr lang="en-US" sz="1400" dirty="0" smtClean="0">
                <a:latin typeface="Calibri (Body)"/>
                <a:ea typeface="Times New Roman" panose="02020603050405020304" pitchFamily="18" charset="0"/>
              </a:rPr>
              <a:t>(“J” </a:t>
            </a:r>
            <a:r>
              <a:rPr lang="en-US" sz="1400" dirty="0">
                <a:latin typeface="Calibri (Body)"/>
                <a:ea typeface="Times New Roman" panose="02020603050405020304" pitchFamily="18" charset="0"/>
              </a:rPr>
              <a:t>key)</a:t>
            </a:r>
          </a:p>
          <a:p>
            <a:pPr marL="1600200" marR="0" lvl="3" indent="-228600">
              <a:spcBef>
                <a:spcPts val="0"/>
              </a:spcBef>
              <a:spcAft>
                <a:spcPts val="0"/>
              </a:spcAft>
              <a:buFont typeface="Symbol" panose="05050102010706020507" pitchFamily="18" charset="2"/>
              <a:buChar char=""/>
              <a:tabLst>
                <a:tab pos="1828800" algn="l"/>
              </a:tabLst>
            </a:pPr>
            <a:r>
              <a:rPr lang="en-US" sz="1400" dirty="0">
                <a:latin typeface="Calibri (Body)"/>
                <a:ea typeface="Times New Roman" panose="02020603050405020304" pitchFamily="18" charset="0"/>
              </a:rPr>
              <a:t>3 = guessing that the word is new </a:t>
            </a:r>
            <a:r>
              <a:rPr lang="en-US" sz="1400" dirty="0" smtClean="0">
                <a:latin typeface="Calibri (Body)"/>
                <a:ea typeface="Times New Roman" panose="02020603050405020304" pitchFamily="18" charset="0"/>
              </a:rPr>
              <a:t>(“F” </a:t>
            </a:r>
            <a:r>
              <a:rPr lang="en-US" sz="1400" dirty="0">
                <a:latin typeface="Calibri (Body)"/>
                <a:ea typeface="Times New Roman" panose="02020603050405020304" pitchFamily="18" charset="0"/>
              </a:rPr>
              <a:t>key)</a:t>
            </a:r>
          </a:p>
          <a:p>
            <a:pPr marL="1600200" marR="0" lvl="3" indent="-228600">
              <a:spcBef>
                <a:spcPts val="0"/>
              </a:spcBef>
              <a:spcAft>
                <a:spcPts val="0"/>
              </a:spcAft>
              <a:buFont typeface="Symbol" panose="05050102010706020507" pitchFamily="18" charset="2"/>
              <a:buChar char=""/>
              <a:tabLst>
                <a:tab pos="1828800" algn="l"/>
              </a:tabLst>
            </a:pPr>
            <a:r>
              <a:rPr lang="en-US" sz="1400" dirty="0">
                <a:latin typeface="Calibri (Body)"/>
                <a:ea typeface="Times New Roman" panose="02020603050405020304" pitchFamily="18" charset="0"/>
              </a:rPr>
              <a:t>2 = maybe the word is new </a:t>
            </a:r>
            <a:r>
              <a:rPr lang="en-US" sz="1400" dirty="0" smtClean="0">
                <a:latin typeface="Calibri (Body)"/>
                <a:ea typeface="Times New Roman" panose="02020603050405020304" pitchFamily="18" charset="0"/>
              </a:rPr>
              <a:t>(“D” </a:t>
            </a:r>
            <a:r>
              <a:rPr lang="en-US" sz="1400" dirty="0">
                <a:latin typeface="Calibri (Body)"/>
                <a:ea typeface="Times New Roman" panose="02020603050405020304" pitchFamily="18" charset="0"/>
              </a:rPr>
              <a:t>key)</a:t>
            </a:r>
          </a:p>
          <a:p>
            <a:pPr marL="1600200" marR="0" lvl="3" indent="-228600">
              <a:spcBef>
                <a:spcPts val="0"/>
              </a:spcBef>
              <a:spcAft>
                <a:spcPts val="0"/>
              </a:spcAft>
              <a:buFont typeface="Symbol" panose="05050102010706020507" pitchFamily="18" charset="2"/>
              <a:buChar char=""/>
              <a:tabLst>
                <a:tab pos="1828800" algn="l"/>
              </a:tabLst>
            </a:pPr>
            <a:r>
              <a:rPr lang="en-US" sz="1400" dirty="0">
                <a:latin typeface="Calibri (Body)"/>
                <a:ea typeface="Times New Roman" panose="02020603050405020304" pitchFamily="18" charset="0"/>
              </a:rPr>
              <a:t>1 = sure that the word is new </a:t>
            </a:r>
            <a:r>
              <a:rPr lang="en-US" sz="1400" dirty="0" smtClean="0">
                <a:latin typeface="Calibri (Body)"/>
                <a:ea typeface="Times New Roman" panose="02020603050405020304" pitchFamily="18" charset="0"/>
              </a:rPr>
              <a:t>(“S” </a:t>
            </a:r>
            <a:r>
              <a:rPr lang="en-US" sz="1400" dirty="0">
                <a:latin typeface="Calibri (Body)"/>
                <a:ea typeface="Times New Roman" panose="02020603050405020304" pitchFamily="18" charset="0"/>
              </a:rPr>
              <a:t>key)</a:t>
            </a:r>
            <a:endParaRPr lang="en-US" sz="1400" dirty="0">
              <a:effectLst/>
              <a:latin typeface="Calibri (Body)"/>
              <a:ea typeface="Times New Roman" panose="02020603050405020304" pitchFamily="18" charset="0"/>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20675" t="45045" r="19679" b="26216"/>
          <a:stretch/>
        </p:blipFill>
        <p:spPr>
          <a:xfrm>
            <a:off x="2650521" y="1415689"/>
            <a:ext cx="7271952" cy="1970904"/>
          </a:xfrm>
          <a:prstGeom prst="rect">
            <a:avLst/>
          </a:prstGeom>
        </p:spPr>
      </p:pic>
    </p:spTree>
    <p:extLst>
      <p:ext uri="{BB962C8B-B14F-4D97-AF65-F5344CB8AC3E}">
        <p14:creationId xmlns:p14="http://schemas.microsoft.com/office/powerpoint/2010/main" val="4252749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480</Words>
  <Application>Microsoft Office PowerPoint</Application>
  <PresentationFormat>Widescreen</PresentationFormat>
  <Paragraphs>59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(Body)</vt:lpstr>
      <vt:lpstr>Calibri Light</vt:lpstr>
      <vt:lpstr>Symbol</vt:lpstr>
      <vt:lpstr>Times New Roman</vt:lpstr>
      <vt:lpstr>Office Theme</vt:lpstr>
      <vt:lpstr>PowerPoint Presentation</vt:lpstr>
      <vt:lpstr>PowerPoint Presentation</vt:lpstr>
      <vt:lpstr>PowerPoint Presentation</vt:lpstr>
    </vt:vector>
  </TitlesOfParts>
  <Company>University of Notre Dame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jkoen</dc:creator>
  <cp:lastModifiedBy>Joshua Koen</cp:lastModifiedBy>
  <cp:revision>24</cp:revision>
  <dcterms:created xsi:type="dcterms:W3CDTF">2019-02-06T19:24:21Z</dcterms:created>
  <dcterms:modified xsi:type="dcterms:W3CDTF">2019-04-22T16:26:40Z</dcterms:modified>
</cp:coreProperties>
</file>