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f5dca0f0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f5dca0f0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f5dca0f0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f5dca0f0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f5dca0f0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f5dca0f0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f5dca0f0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f5dca0f0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7bb0d05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7bb0d05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7bb0d057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7bb0d057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f5dca0f0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f5dca0f0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f5dca0f0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f5dca0f0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f5dca0f0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f5dca0f0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f5dca0f0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f5dca0f0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f5dca0f0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f5dca0f0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f5dca0f0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f5dca0f0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f5dca0f0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f5dca0f0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f5dca0f0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f5dca0f0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f5dca0f0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f5dca0f0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f5dca0f0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f5dca0f0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f5dca0f0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f5dca0f0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f5dca0f0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f5dca0f0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0" y="0"/>
            <a:ext cx="9143999" cy="51434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4" name="Shape 14"/>
        <p:cNvGrpSpPr/>
        <p:nvPr/>
      </p:nvGrpSpPr>
      <p:grpSpPr>
        <a:xfrm>
          <a:off x="0" y="0"/>
          <a:ext cx="0" cy="0"/>
          <a:chOff x="0" y="0"/>
          <a:chExt cx="0" cy="0"/>
        </a:xfrm>
      </p:grpSpPr>
      <p:sp>
        <p:nvSpPr>
          <p:cNvPr id="15" name="Google Shape;15;p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 name="Google Shape;16;p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8" name="Google Shape;18;p3"/>
          <p:cNvPicPr preferRelativeResize="0"/>
          <p:nvPr/>
        </p:nvPicPr>
        <p:blipFill>
          <a:blip r:embed="rId2">
            <a:alphaModFix/>
          </a:blip>
          <a:stretch>
            <a:fillRect/>
          </a:stretch>
        </p:blipFill>
        <p:spPr>
          <a:xfrm>
            <a:off x="0" y="0"/>
            <a:ext cx="9143999"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1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1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836900" y="630325"/>
            <a:ext cx="5470200" cy="2089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An Analysis of Film Industry Performance</a:t>
            </a:r>
            <a:endParaRPr>
              <a:solidFill>
                <a:schemeClr val="lt1"/>
              </a:solidFill>
              <a:latin typeface="Times New Roman"/>
              <a:ea typeface="Times New Roman"/>
              <a:cs typeface="Times New Roman"/>
              <a:sym typeface="Times New Roman"/>
            </a:endParaRPr>
          </a:p>
        </p:txBody>
      </p:sp>
      <p:sp>
        <p:nvSpPr>
          <p:cNvPr id="61" name="Google Shape;61;p14"/>
          <p:cNvSpPr txBox="1"/>
          <p:nvPr>
            <p:ph idx="1" type="subTitle"/>
          </p:nvPr>
        </p:nvSpPr>
        <p:spPr>
          <a:xfrm>
            <a:off x="311700" y="289945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Nicholas De Santos</a:t>
            </a:r>
            <a:endParaRPr/>
          </a:p>
          <a:p>
            <a:pPr indent="0" lvl="0" marL="0" rtl="0" algn="ctr">
              <a:spcBef>
                <a:spcPts val="0"/>
              </a:spcBef>
              <a:spcAft>
                <a:spcPts val="0"/>
              </a:spcAft>
              <a:buNone/>
            </a:pPr>
            <a:r>
              <a:rPr lang="en"/>
              <a:t>DSC 530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1083125" y="353825"/>
            <a:ext cx="6906900" cy="76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1"/>
                </a:solidFill>
                <a:latin typeface="Times New Roman"/>
                <a:ea typeface="Times New Roman"/>
                <a:cs typeface="Times New Roman"/>
                <a:sym typeface="Times New Roman"/>
              </a:rPr>
              <a:t>Bar Plot</a:t>
            </a:r>
            <a:r>
              <a:rPr lang="en" sz="3200">
                <a:solidFill>
                  <a:schemeClr val="lt1"/>
                </a:solidFill>
                <a:latin typeface="Times New Roman"/>
                <a:ea typeface="Times New Roman"/>
                <a:cs typeface="Times New Roman"/>
                <a:sym typeface="Times New Roman"/>
              </a:rPr>
              <a:t>: “Genre” Variable Analysis</a:t>
            </a:r>
            <a:endParaRPr sz="3200">
              <a:solidFill>
                <a:schemeClr val="lt1"/>
              </a:solidFill>
              <a:latin typeface="Times New Roman"/>
              <a:ea typeface="Times New Roman"/>
              <a:cs typeface="Times New Roman"/>
              <a:sym typeface="Times New Roman"/>
            </a:endParaRPr>
          </a:p>
        </p:txBody>
      </p:sp>
      <p:sp>
        <p:nvSpPr>
          <p:cNvPr id="127" name="Google Shape;127;p23"/>
          <p:cNvSpPr txBox="1"/>
          <p:nvPr/>
        </p:nvSpPr>
        <p:spPr>
          <a:xfrm>
            <a:off x="1083125" y="1167450"/>
            <a:ext cx="2874000" cy="32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Because this is a categorical </a:t>
            </a:r>
            <a:r>
              <a:rPr lang="en" sz="1500">
                <a:solidFill>
                  <a:schemeClr val="lt1"/>
                </a:solidFill>
                <a:latin typeface="Times New Roman"/>
                <a:ea typeface="Times New Roman"/>
                <a:cs typeface="Times New Roman"/>
                <a:sym typeface="Times New Roman"/>
              </a:rPr>
              <a:t>variable</a:t>
            </a:r>
            <a:r>
              <a:rPr lang="en" sz="1500">
                <a:solidFill>
                  <a:schemeClr val="lt1"/>
                </a:solidFill>
                <a:latin typeface="Times New Roman"/>
                <a:ea typeface="Times New Roman"/>
                <a:cs typeface="Times New Roman"/>
                <a:sym typeface="Times New Roman"/>
              </a:rPr>
              <a:t>, there is no way to find a traditional average. We can only analyze the frequency of which each type of observation is </a:t>
            </a:r>
            <a:r>
              <a:rPr lang="en" sz="1500">
                <a:solidFill>
                  <a:schemeClr val="lt1"/>
                </a:solidFill>
                <a:latin typeface="Times New Roman"/>
                <a:ea typeface="Times New Roman"/>
                <a:cs typeface="Times New Roman"/>
                <a:sym typeface="Times New Roman"/>
              </a:rPr>
              <a:t>observed</a:t>
            </a:r>
            <a:r>
              <a:rPr lang="en" sz="1500">
                <a:solidFill>
                  <a:schemeClr val="lt1"/>
                </a:solidFill>
                <a:latin typeface="Times New Roman"/>
                <a:ea typeface="Times New Roman"/>
                <a:cs typeface="Times New Roman"/>
                <a:sym typeface="Times New Roman"/>
              </a:rPr>
              <a:t>. Based on the data, we see that there are more Comedy movies than any other genre. The least popular movie genre is “Sport”. In order, the top movie genres here are Comedy, Action, Drama, Crime, Biography, Adventure, Animation and Horror.</a:t>
            </a:r>
            <a:endParaRPr sz="1500">
              <a:solidFill>
                <a:schemeClr val="lt1"/>
              </a:solidFill>
              <a:latin typeface="Times New Roman"/>
              <a:ea typeface="Times New Roman"/>
              <a:cs typeface="Times New Roman"/>
              <a:sym typeface="Times New Roman"/>
            </a:endParaRPr>
          </a:p>
        </p:txBody>
      </p:sp>
      <p:pic>
        <p:nvPicPr>
          <p:cNvPr id="128" name="Google Shape;128;p23"/>
          <p:cNvPicPr preferRelativeResize="0"/>
          <p:nvPr/>
        </p:nvPicPr>
        <p:blipFill>
          <a:blip r:embed="rId3">
            <a:alphaModFix/>
          </a:blip>
          <a:stretch>
            <a:fillRect/>
          </a:stretch>
        </p:blipFill>
        <p:spPr>
          <a:xfrm>
            <a:off x="4365175" y="1121225"/>
            <a:ext cx="4008875" cy="336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nvSpPr>
        <p:spPr>
          <a:xfrm>
            <a:off x="1034150" y="321125"/>
            <a:ext cx="6972300" cy="107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300">
                <a:solidFill>
                  <a:schemeClr val="lt1"/>
                </a:solidFill>
                <a:latin typeface="Times New Roman"/>
                <a:ea typeface="Times New Roman"/>
                <a:cs typeface="Times New Roman"/>
                <a:sym typeface="Times New Roman"/>
              </a:rPr>
              <a:t>Analysis of Gross Revenue of Different Movie Genres (PMFs)</a:t>
            </a:r>
            <a:endParaRPr sz="3300">
              <a:solidFill>
                <a:schemeClr val="lt1"/>
              </a:solidFill>
              <a:latin typeface="Times New Roman"/>
              <a:ea typeface="Times New Roman"/>
              <a:cs typeface="Times New Roman"/>
              <a:sym typeface="Times New Roman"/>
            </a:endParaRPr>
          </a:p>
        </p:txBody>
      </p:sp>
      <p:pic>
        <p:nvPicPr>
          <p:cNvPr id="134" name="Google Shape;134;p24"/>
          <p:cNvPicPr preferRelativeResize="0"/>
          <p:nvPr/>
        </p:nvPicPr>
        <p:blipFill>
          <a:blip r:embed="rId3">
            <a:alphaModFix/>
          </a:blip>
          <a:stretch>
            <a:fillRect/>
          </a:stretch>
        </p:blipFill>
        <p:spPr>
          <a:xfrm>
            <a:off x="348350" y="1513125"/>
            <a:ext cx="4086225" cy="2971800"/>
          </a:xfrm>
          <a:prstGeom prst="rect">
            <a:avLst/>
          </a:prstGeom>
          <a:noFill/>
          <a:ln>
            <a:noFill/>
          </a:ln>
        </p:spPr>
      </p:pic>
      <p:pic>
        <p:nvPicPr>
          <p:cNvPr id="135" name="Google Shape;135;p24"/>
          <p:cNvPicPr preferRelativeResize="0"/>
          <p:nvPr/>
        </p:nvPicPr>
        <p:blipFill>
          <a:blip r:embed="rId4">
            <a:alphaModFix/>
          </a:blip>
          <a:stretch>
            <a:fillRect/>
          </a:stretch>
        </p:blipFill>
        <p:spPr>
          <a:xfrm>
            <a:off x="4644150" y="1513125"/>
            <a:ext cx="4086191" cy="297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nvSpPr>
        <p:spPr>
          <a:xfrm>
            <a:off x="854525" y="386450"/>
            <a:ext cx="7527600" cy="76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300">
                <a:solidFill>
                  <a:schemeClr val="lt1"/>
                </a:solidFill>
                <a:latin typeface="Times New Roman"/>
                <a:ea typeface="Times New Roman"/>
                <a:cs typeface="Times New Roman"/>
                <a:sym typeface="Times New Roman"/>
              </a:rPr>
              <a:t>CDF of Gross Revenue</a:t>
            </a:r>
            <a:endParaRPr sz="3300">
              <a:solidFill>
                <a:schemeClr val="lt1"/>
              </a:solidFill>
              <a:latin typeface="Times New Roman"/>
              <a:ea typeface="Times New Roman"/>
              <a:cs typeface="Times New Roman"/>
              <a:sym typeface="Times New Roman"/>
            </a:endParaRPr>
          </a:p>
        </p:txBody>
      </p:sp>
      <p:sp>
        <p:nvSpPr>
          <p:cNvPr id="141" name="Google Shape;141;p25"/>
          <p:cNvSpPr txBox="1"/>
          <p:nvPr/>
        </p:nvSpPr>
        <p:spPr>
          <a:xfrm>
            <a:off x="5116300" y="1159350"/>
            <a:ext cx="3723000" cy="28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lt1"/>
                </a:solidFill>
                <a:latin typeface="Times New Roman"/>
                <a:ea typeface="Times New Roman"/>
                <a:cs typeface="Times New Roman"/>
                <a:sym typeface="Times New Roman"/>
              </a:rPr>
              <a:t>What does this tell us?</a:t>
            </a:r>
            <a:endParaRPr b="1" sz="1800" u="sng">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As you can see above, the CDF of the gross revenue for our data appears to follow a </a:t>
            </a:r>
            <a:r>
              <a:rPr lang="en" sz="1800">
                <a:solidFill>
                  <a:schemeClr val="lt1"/>
                </a:solidFill>
                <a:latin typeface="Times New Roman"/>
                <a:ea typeface="Times New Roman"/>
                <a:cs typeface="Times New Roman"/>
                <a:sym typeface="Times New Roman"/>
              </a:rPr>
              <a:t>logarithmic</a:t>
            </a:r>
            <a:r>
              <a:rPr lang="en" sz="1800">
                <a:solidFill>
                  <a:schemeClr val="lt1"/>
                </a:solidFill>
                <a:latin typeface="Times New Roman"/>
                <a:ea typeface="Times New Roman"/>
                <a:cs typeface="Times New Roman"/>
                <a:sym typeface="Times New Roman"/>
              </a:rPr>
              <a:t> path as it progresses. It's highly possible that the distribution for this </a:t>
            </a:r>
            <a:r>
              <a:rPr lang="en" sz="1800">
                <a:solidFill>
                  <a:schemeClr val="lt1"/>
                </a:solidFill>
                <a:latin typeface="Times New Roman"/>
                <a:ea typeface="Times New Roman"/>
                <a:cs typeface="Times New Roman"/>
                <a:sym typeface="Times New Roman"/>
              </a:rPr>
              <a:t>variable</a:t>
            </a:r>
            <a:r>
              <a:rPr lang="en" sz="1800">
                <a:solidFill>
                  <a:schemeClr val="lt1"/>
                </a:solidFill>
                <a:latin typeface="Times New Roman"/>
                <a:ea typeface="Times New Roman"/>
                <a:cs typeface="Times New Roman"/>
                <a:sym typeface="Times New Roman"/>
              </a:rPr>
              <a:t> is a </a:t>
            </a:r>
            <a:r>
              <a:rPr lang="en" sz="1800">
                <a:solidFill>
                  <a:schemeClr val="lt1"/>
                </a:solidFill>
                <a:latin typeface="Times New Roman"/>
                <a:ea typeface="Times New Roman"/>
                <a:cs typeface="Times New Roman"/>
                <a:sym typeface="Times New Roman"/>
              </a:rPr>
              <a:t>lognormal</a:t>
            </a:r>
            <a:r>
              <a:rPr lang="en" sz="1800">
                <a:solidFill>
                  <a:schemeClr val="lt1"/>
                </a:solidFill>
                <a:latin typeface="Times New Roman"/>
                <a:ea typeface="Times New Roman"/>
                <a:cs typeface="Times New Roman"/>
                <a:sym typeface="Times New Roman"/>
              </a:rPr>
              <a:t> distribution. If we look back to the histogram of this variable, it does appear to support this claim.</a:t>
            </a:r>
            <a:endParaRPr sz="1800">
              <a:solidFill>
                <a:schemeClr val="lt1"/>
              </a:solidFill>
              <a:latin typeface="Times New Roman"/>
              <a:ea typeface="Times New Roman"/>
              <a:cs typeface="Times New Roman"/>
              <a:sym typeface="Times New Roman"/>
            </a:endParaRPr>
          </a:p>
        </p:txBody>
      </p:sp>
      <p:pic>
        <p:nvPicPr>
          <p:cNvPr id="142" name="Google Shape;142;p25"/>
          <p:cNvPicPr preferRelativeResize="0"/>
          <p:nvPr/>
        </p:nvPicPr>
        <p:blipFill>
          <a:blip r:embed="rId3">
            <a:alphaModFix/>
          </a:blip>
          <a:stretch>
            <a:fillRect/>
          </a:stretch>
        </p:blipFill>
        <p:spPr>
          <a:xfrm>
            <a:off x="413650" y="1153850"/>
            <a:ext cx="4474025" cy="3408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nvSpPr>
        <p:spPr>
          <a:xfrm>
            <a:off x="1066800" y="386450"/>
            <a:ext cx="7070400" cy="9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700">
                <a:solidFill>
                  <a:schemeClr val="lt1"/>
                </a:solidFill>
                <a:latin typeface="Times New Roman"/>
                <a:ea typeface="Times New Roman"/>
                <a:cs typeface="Times New Roman"/>
                <a:sym typeface="Times New Roman"/>
              </a:rPr>
              <a:t>Analytical Distribution Plot</a:t>
            </a:r>
            <a:endParaRPr sz="3700">
              <a:solidFill>
                <a:schemeClr val="lt1"/>
              </a:solidFill>
              <a:latin typeface="Times New Roman"/>
              <a:ea typeface="Times New Roman"/>
              <a:cs typeface="Times New Roman"/>
              <a:sym typeface="Times New Roman"/>
            </a:endParaRPr>
          </a:p>
        </p:txBody>
      </p:sp>
      <p:pic>
        <p:nvPicPr>
          <p:cNvPr id="148" name="Google Shape;148;p26"/>
          <p:cNvPicPr preferRelativeResize="0"/>
          <p:nvPr/>
        </p:nvPicPr>
        <p:blipFill>
          <a:blip r:embed="rId3">
            <a:alphaModFix/>
          </a:blip>
          <a:stretch>
            <a:fillRect/>
          </a:stretch>
        </p:blipFill>
        <p:spPr>
          <a:xfrm>
            <a:off x="348325" y="1210393"/>
            <a:ext cx="4223675" cy="3315982"/>
          </a:xfrm>
          <a:prstGeom prst="rect">
            <a:avLst/>
          </a:prstGeom>
          <a:noFill/>
          <a:ln>
            <a:noFill/>
          </a:ln>
        </p:spPr>
      </p:pic>
      <p:pic>
        <p:nvPicPr>
          <p:cNvPr id="149" name="Google Shape;149;p26"/>
          <p:cNvPicPr preferRelativeResize="0"/>
          <p:nvPr/>
        </p:nvPicPr>
        <p:blipFill rotWithShape="1">
          <a:blip r:embed="rId4">
            <a:alphaModFix/>
          </a:blip>
          <a:srcRect b="-4558" l="0" r="-4909" t="0"/>
          <a:stretch/>
        </p:blipFill>
        <p:spPr>
          <a:xfrm>
            <a:off x="4686300" y="1210400"/>
            <a:ext cx="4388425" cy="34948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nvSpPr>
        <p:spPr>
          <a:xfrm>
            <a:off x="1066800" y="386450"/>
            <a:ext cx="7070400" cy="9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700">
                <a:solidFill>
                  <a:schemeClr val="lt1"/>
                </a:solidFill>
                <a:latin typeface="Times New Roman"/>
                <a:ea typeface="Times New Roman"/>
                <a:cs typeface="Times New Roman"/>
                <a:sym typeface="Times New Roman"/>
              </a:rPr>
              <a:t>Analytical Distribution Plot</a:t>
            </a:r>
            <a:endParaRPr sz="3700">
              <a:solidFill>
                <a:schemeClr val="lt1"/>
              </a:solidFill>
              <a:latin typeface="Times New Roman"/>
              <a:ea typeface="Times New Roman"/>
              <a:cs typeface="Times New Roman"/>
              <a:sym typeface="Times New Roman"/>
            </a:endParaRPr>
          </a:p>
        </p:txBody>
      </p:sp>
      <p:pic>
        <p:nvPicPr>
          <p:cNvPr id="155" name="Google Shape;155;p27"/>
          <p:cNvPicPr preferRelativeResize="0"/>
          <p:nvPr/>
        </p:nvPicPr>
        <p:blipFill>
          <a:blip r:embed="rId3">
            <a:alphaModFix/>
          </a:blip>
          <a:stretch>
            <a:fillRect/>
          </a:stretch>
        </p:blipFill>
        <p:spPr>
          <a:xfrm>
            <a:off x="250375" y="1404325"/>
            <a:ext cx="4191941" cy="3279700"/>
          </a:xfrm>
          <a:prstGeom prst="rect">
            <a:avLst/>
          </a:prstGeom>
          <a:noFill/>
          <a:ln>
            <a:noFill/>
          </a:ln>
        </p:spPr>
      </p:pic>
      <p:pic>
        <p:nvPicPr>
          <p:cNvPr id="156" name="Google Shape;156;p27"/>
          <p:cNvPicPr preferRelativeResize="0"/>
          <p:nvPr/>
        </p:nvPicPr>
        <p:blipFill>
          <a:blip r:embed="rId4">
            <a:alphaModFix/>
          </a:blip>
          <a:stretch>
            <a:fillRect/>
          </a:stretch>
        </p:blipFill>
        <p:spPr>
          <a:xfrm>
            <a:off x="4735892" y="1404325"/>
            <a:ext cx="4076083" cy="32796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nvSpPr>
        <p:spPr>
          <a:xfrm>
            <a:off x="1066800" y="386450"/>
            <a:ext cx="7070400" cy="9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700">
                <a:solidFill>
                  <a:schemeClr val="lt1"/>
                </a:solidFill>
                <a:latin typeface="Times New Roman"/>
                <a:ea typeface="Times New Roman"/>
                <a:cs typeface="Times New Roman"/>
                <a:sym typeface="Times New Roman"/>
              </a:rPr>
              <a:t>Analytical Distribution Plot</a:t>
            </a:r>
            <a:endParaRPr sz="3700">
              <a:solidFill>
                <a:schemeClr val="lt1"/>
              </a:solidFill>
              <a:latin typeface="Times New Roman"/>
              <a:ea typeface="Times New Roman"/>
              <a:cs typeface="Times New Roman"/>
              <a:sym typeface="Times New Roman"/>
            </a:endParaRPr>
          </a:p>
        </p:txBody>
      </p:sp>
      <p:sp>
        <p:nvSpPr>
          <p:cNvPr id="162" name="Google Shape;162;p28"/>
          <p:cNvSpPr txBox="1"/>
          <p:nvPr/>
        </p:nvSpPr>
        <p:spPr>
          <a:xfrm>
            <a:off x="1801575" y="1496775"/>
            <a:ext cx="5568000" cy="28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Previously I mentioned that the distribution of the Gross </a:t>
            </a:r>
            <a:r>
              <a:rPr lang="en" sz="1800">
                <a:solidFill>
                  <a:schemeClr val="lt1"/>
                </a:solidFill>
                <a:latin typeface="Times New Roman"/>
                <a:ea typeface="Times New Roman"/>
                <a:cs typeface="Times New Roman"/>
                <a:sym typeface="Times New Roman"/>
              </a:rPr>
              <a:t>Revenue</a:t>
            </a:r>
            <a:r>
              <a:rPr lang="en" sz="1800">
                <a:solidFill>
                  <a:schemeClr val="lt1"/>
                </a:solidFill>
                <a:latin typeface="Times New Roman"/>
                <a:ea typeface="Times New Roman"/>
                <a:cs typeface="Times New Roman"/>
                <a:sym typeface="Times New Roman"/>
              </a:rPr>
              <a:t> for the Movie Industry data set could possibly follow a log-normal distribution. Considering the figures above, it's clear to see that a log-normal distribution fits the data better than just a normal distribution. Through the graphs we see an improvement when we apply a logarithmic transformation to our data.</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nvSpPr>
        <p:spPr>
          <a:xfrm>
            <a:off x="527950" y="288475"/>
            <a:ext cx="8131500" cy="10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Times New Roman"/>
                <a:ea typeface="Times New Roman"/>
                <a:cs typeface="Times New Roman"/>
                <a:sym typeface="Times New Roman"/>
              </a:rPr>
              <a:t>Variable Relationships: Scatter Plot of Budget and Gross Revenue</a:t>
            </a:r>
            <a:endParaRPr sz="3000">
              <a:solidFill>
                <a:schemeClr val="lt1"/>
              </a:solidFill>
              <a:latin typeface="Times New Roman"/>
              <a:ea typeface="Times New Roman"/>
              <a:cs typeface="Times New Roman"/>
              <a:sym typeface="Times New Roman"/>
            </a:endParaRPr>
          </a:p>
        </p:txBody>
      </p:sp>
      <p:pic>
        <p:nvPicPr>
          <p:cNvPr id="168" name="Google Shape;168;p29"/>
          <p:cNvPicPr preferRelativeResize="0"/>
          <p:nvPr/>
        </p:nvPicPr>
        <p:blipFill>
          <a:blip r:embed="rId3">
            <a:alphaModFix/>
          </a:blip>
          <a:stretch>
            <a:fillRect/>
          </a:stretch>
        </p:blipFill>
        <p:spPr>
          <a:xfrm>
            <a:off x="152400" y="1469575"/>
            <a:ext cx="4456930" cy="3521525"/>
          </a:xfrm>
          <a:prstGeom prst="rect">
            <a:avLst/>
          </a:prstGeom>
          <a:noFill/>
          <a:ln>
            <a:noFill/>
          </a:ln>
        </p:spPr>
      </p:pic>
      <p:pic>
        <p:nvPicPr>
          <p:cNvPr id="169" name="Google Shape;169;p29"/>
          <p:cNvPicPr preferRelativeResize="0"/>
          <p:nvPr/>
        </p:nvPicPr>
        <p:blipFill>
          <a:blip r:embed="rId4">
            <a:alphaModFix/>
          </a:blip>
          <a:stretch>
            <a:fillRect/>
          </a:stretch>
        </p:blipFill>
        <p:spPr>
          <a:xfrm>
            <a:off x="4925005" y="2877913"/>
            <a:ext cx="3343275" cy="70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nvSpPr>
        <p:spPr>
          <a:xfrm>
            <a:off x="511625" y="353775"/>
            <a:ext cx="8180700" cy="8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Variable Relationships: Scatter Plot of Budget and Movie Rating</a:t>
            </a:r>
            <a:endParaRPr/>
          </a:p>
        </p:txBody>
      </p:sp>
      <p:pic>
        <p:nvPicPr>
          <p:cNvPr id="175" name="Google Shape;175;p30"/>
          <p:cNvPicPr preferRelativeResize="0"/>
          <p:nvPr/>
        </p:nvPicPr>
        <p:blipFill>
          <a:blip r:embed="rId3">
            <a:alphaModFix/>
          </a:blip>
          <a:stretch>
            <a:fillRect/>
          </a:stretch>
        </p:blipFill>
        <p:spPr>
          <a:xfrm>
            <a:off x="4218225" y="1338900"/>
            <a:ext cx="4620802" cy="3603225"/>
          </a:xfrm>
          <a:prstGeom prst="rect">
            <a:avLst/>
          </a:prstGeom>
          <a:noFill/>
          <a:ln>
            <a:noFill/>
          </a:ln>
        </p:spPr>
      </p:pic>
      <p:pic>
        <p:nvPicPr>
          <p:cNvPr id="176" name="Google Shape;176;p30"/>
          <p:cNvPicPr preferRelativeResize="0"/>
          <p:nvPr/>
        </p:nvPicPr>
        <p:blipFill>
          <a:blip r:embed="rId4">
            <a:alphaModFix/>
          </a:blip>
          <a:stretch>
            <a:fillRect/>
          </a:stretch>
        </p:blipFill>
        <p:spPr>
          <a:xfrm>
            <a:off x="511625" y="2783325"/>
            <a:ext cx="3333750" cy="714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nvSpPr>
        <p:spPr>
          <a:xfrm>
            <a:off x="1736275" y="484425"/>
            <a:ext cx="5682300" cy="9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1"/>
                </a:solidFill>
                <a:latin typeface="Times New Roman"/>
                <a:ea typeface="Times New Roman"/>
                <a:cs typeface="Times New Roman"/>
                <a:sym typeface="Times New Roman"/>
              </a:rPr>
              <a:t>Hypothesis Testing</a:t>
            </a:r>
            <a:endParaRPr sz="3200">
              <a:solidFill>
                <a:schemeClr val="lt1"/>
              </a:solidFill>
              <a:latin typeface="Times New Roman"/>
              <a:ea typeface="Times New Roman"/>
              <a:cs typeface="Times New Roman"/>
              <a:sym typeface="Times New Roman"/>
            </a:endParaRPr>
          </a:p>
        </p:txBody>
      </p:sp>
      <p:pic>
        <p:nvPicPr>
          <p:cNvPr id="182" name="Google Shape;182;p31"/>
          <p:cNvPicPr preferRelativeResize="0"/>
          <p:nvPr/>
        </p:nvPicPr>
        <p:blipFill>
          <a:blip r:embed="rId3">
            <a:alphaModFix/>
          </a:blip>
          <a:stretch>
            <a:fillRect/>
          </a:stretch>
        </p:blipFill>
        <p:spPr>
          <a:xfrm>
            <a:off x="215275" y="1240863"/>
            <a:ext cx="4356737" cy="3423675"/>
          </a:xfrm>
          <a:prstGeom prst="rect">
            <a:avLst/>
          </a:prstGeom>
          <a:noFill/>
          <a:ln>
            <a:noFill/>
          </a:ln>
        </p:spPr>
      </p:pic>
      <p:sp>
        <p:nvSpPr>
          <p:cNvPr id="183" name="Google Shape;183;p31"/>
          <p:cNvSpPr txBox="1"/>
          <p:nvPr/>
        </p:nvSpPr>
        <p:spPr>
          <a:xfrm>
            <a:off x="4675400" y="1142925"/>
            <a:ext cx="3641400" cy="3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As you can see we got a resulting p-value of 0.0. This is of course not possible for an observed p-value but this could be a minor error due to the fact that there could have been some rounding off in some of our calculations. Because of this, if we resulting in a relatively small p-value, the computer system could have rounded the small value to zero. As we recall from previous lessons, when the p-value of a </a:t>
            </a:r>
            <a:r>
              <a:rPr lang="en">
                <a:solidFill>
                  <a:schemeClr val="lt1"/>
                </a:solidFill>
                <a:latin typeface="Times New Roman"/>
                <a:ea typeface="Times New Roman"/>
                <a:cs typeface="Times New Roman"/>
                <a:sym typeface="Times New Roman"/>
              </a:rPr>
              <a:t>hypothesis</a:t>
            </a:r>
            <a:r>
              <a:rPr lang="en">
                <a:solidFill>
                  <a:schemeClr val="lt1"/>
                </a:solidFill>
                <a:latin typeface="Times New Roman"/>
                <a:ea typeface="Times New Roman"/>
                <a:cs typeface="Times New Roman"/>
                <a:sym typeface="Times New Roman"/>
              </a:rPr>
              <a:t> test is extremely small, it's safe to say that we can reject the null hypothesis that the means of the two samples are the same and accept the alternative hypothesis that there is a difference between the gross revenue of Comedy movies and the gross revenue of Action movies.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nvSpPr>
        <p:spPr>
          <a:xfrm>
            <a:off x="1768925" y="435425"/>
            <a:ext cx="5633400" cy="89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Times New Roman"/>
                <a:ea typeface="Times New Roman"/>
                <a:cs typeface="Times New Roman"/>
                <a:sym typeface="Times New Roman"/>
              </a:rPr>
              <a:t>Regression Analysis</a:t>
            </a:r>
            <a:endParaRPr sz="3000">
              <a:solidFill>
                <a:schemeClr val="lt1"/>
              </a:solidFill>
              <a:latin typeface="Times New Roman"/>
              <a:ea typeface="Times New Roman"/>
              <a:cs typeface="Times New Roman"/>
              <a:sym typeface="Times New Roman"/>
            </a:endParaRPr>
          </a:p>
        </p:txBody>
      </p:sp>
      <p:pic>
        <p:nvPicPr>
          <p:cNvPr id="189" name="Google Shape;189;p32"/>
          <p:cNvPicPr preferRelativeResize="0"/>
          <p:nvPr/>
        </p:nvPicPr>
        <p:blipFill>
          <a:blip r:embed="rId3">
            <a:alphaModFix/>
          </a:blip>
          <a:stretch>
            <a:fillRect/>
          </a:stretch>
        </p:blipFill>
        <p:spPr>
          <a:xfrm>
            <a:off x="234050" y="1223685"/>
            <a:ext cx="4223650" cy="622940"/>
          </a:xfrm>
          <a:prstGeom prst="rect">
            <a:avLst/>
          </a:prstGeom>
          <a:noFill/>
          <a:ln>
            <a:noFill/>
          </a:ln>
        </p:spPr>
      </p:pic>
      <p:pic>
        <p:nvPicPr>
          <p:cNvPr id="190" name="Google Shape;190;p32"/>
          <p:cNvPicPr preferRelativeResize="0"/>
          <p:nvPr/>
        </p:nvPicPr>
        <p:blipFill>
          <a:blip r:embed="rId4">
            <a:alphaModFix/>
          </a:blip>
          <a:stretch>
            <a:fillRect/>
          </a:stretch>
        </p:blipFill>
        <p:spPr>
          <a:xfrm>
            <a:off x="4572000" y="1223675"/>
            <a:ext cx="4267199" cy="3371614"/>
          </a:xfrm>
          <a:prstGeom prst="rect">
            <a:avLst/>
          </a:prstGeom>
          <a:noFill/>
          <a:ln>
            <a:noFill/>
          </a:ln>
        </p:spPr>
      </p:pic>
      <p:pic>
        <p:nvPicPr>
          <p:cNvPr id="191" name="Google Shape;191;p32"/>
          <p:cNvPicPr preferRelativeResize="0"/>
          <p:nvPr/>
        </p:nvPicPr>
        <p:blipFill>
          <a:blip r:embed="rId5">
            <a:alphaModFix/>
          </a:blip>
          <a:stretch>
            <a:fillRect/>
          </a:stretch>
        </p:blipFill>
        <p:spPr>
          <a:xfrm>
            <a:off x="674243" y="1932563"/>
            <a:ext cx="3343275" cy="704850"/>
          </a:xfrm>
          <a:prstGeom prst="rect">
            <a:avLst/>
          </a:prstGeom>
          <a:noFill/>
          <a:ln>
            <a:noFill/>
          </a:ln>
        </p:spPr>
      </p:pic>
      <p:sp>
        <p:nvSpPr>
          <p:cNvPr id="192" name="Google Shape;192;p32"/>
          <p:cNvSpPr txBox="1"/>
          <p:nvPr/>
        </p:nvSpPr>
        <p:spPr>
          <a:xfrm>
            <a:off x="625925" y="2917375"/>
            <a:ext cx="3831900" cy="15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Our model for our Gross income is a linear model in the form of (approximately) f(x) = 3.3342x - 16825009.9530. Here f(x) represents the gross revenue generated as a function of x where x is the budget the movie had. In the end, these two </a:t>
            </a:r>
            <a:r>
              <a:rPr lang="en">
                <a:solidFill>
                  <a:schemeClr val="lt1"/>
                </a:solidFill>
                <a:latin typeface="Times New Roman"/>
                <a:ea typeface="Times New Roman"/>
                <a:cs typeface="Times New Roman"/>
                <a:sym typeface="Times New Roman"/>
              </a:rPr>
              <a:t>variables had a correlation of 0.74 which makes this a decent model.</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462650" y="321125"/>
            <a:ext cx="8360100" cy="10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600">
                <a:solidFill>
                  <a:schemeClr val="lt1"/>
                </a:solidFill>
                <a:latin typeface="Times New Roman"/>
                <a:ea typeface="Times New Roman"/>
                <a:cs typeface="Times New Roman"/>
                <a:sym typeface="Times New Roman"/>
              </a:rPr>
              <a:t>Introduction and Motivation</a:t>
            </a:r>
            <a:endParaRPr sz="4600">
              <a:solidFill>
                <a:schemeClr val="lt1"/>
              </a:solidFill>
              <a:latin typeface="Times New Roman"/>
              <a:ea typeface="Times New Roman"/>
              <a:cs typeface="Times New Roman"/>
              <a:sym typeface="Times New Roman"/>
            </a:endParaRPr>
          </a:p>
        </p:txBody>
      </p:sp>
      <p:sp>
        <p:nvSpPr>
          <p:cNvPr id="67" name="Google Shape;67;p15"/>
          <p:cNvSpPr txBox="1"/>
          <p:nvPr/>
        </p:nvSpPr>
        <p:spPr>
          <a:xfrm>
            <a:off x="1768925" y="1268175"/>
            <a:ext cx="5600700" cy="24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The main purpose of this project is to do an analysis of what kind of factors and characteristics (if any) of different movies can help us determine how successful a movie will be. Specifically, two measures of success that we might be looking at during this analysis is first and foremost the amount of gross revenue the movie brought in as well as how popular the movie was with audiences. For the latter we will consider an IMDb rating as our variable to help measure this.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481650" y="762025"/>
            <a:ext cx="8180700" cy="89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700">
                <a:solidFill>
                  <a:schemeClr val="lt1"/>
                </a:solidFill>
                <a:latin typeface="Times New Roman"/>
                <a:ea typeface="Times New Roman"/>
                <a:cs typeface="Times New Roman"/>
                <a:sym typeface="Times New Roman"/>
              </a:rPr>
              <a:t>Background: The Data</a:t>
            </a:r>
            <a:endParaRPr sz="3700">
              <a:solidFill>
                <a:schemeClr val="lt1"/>
              </a:solidFill>
              <a:latin typeface="Times New Roman"/>
              <a:ea typeface="Times New Roman"/>
              <a:cs typeface="Times New Roman"/>
              <a:sym typeface="Times New Roman"/>
            </a:endParaRPr>
          </a:p>
        </p:txBody>
      </p:sp>
      <p:sp>
        <p:nvSpPr>
          <p:cNvPr id="73" name="Google Shape;73;p16"/>
          <p:cNvSpPr txBox="1"/>
          <p:nvPr/>
        </p:nvSpPr>
        <p:spPr>
          <a:xfrm>
            <a:off x="560625" y="1513125"/>
            <a:ext cx="8101800" cy="11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The dataset that we are working with is a movie dataset containing information about 6820 different movie titles. The data was scraped from IMDb databases. There are movies from different years between 1986 and 2016. There are 220 movies per year and each movie has the following </a:t>
            </a:r>
            <a:r>
              <a:rPr lang="en">
                <a:solidFill>
                  <a:schemeClr val="lt1"/>
                </a:solidFill>
                <a:latin typeface="Times New Roman"/>
                <a:ea typeface="Times New Roman"/>
                <a:cs typeface="Times New Roman"/>
                <a:sym typeface="Times New Roman"/>
              </a:rPr>
              <a:t>information</a:t>
            </a:r>
            <a:r>
              <a:rPr lang="en">
                <a:solidFill>
                  <a:schemeClr val="lt1"/>
                </a:solidFill>
                <a:latin typeface="Times New Roman"/>
                <a:ea typeface="Times New Roman"/>
                <a:cs typeface="Times New Roman"/>
                <a:sym typeface="Times New Roman"/>
              </a:rPr>
              <a:t> included in the dataset:</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74" name="Google Shape;74;p16"/>
          <p:cNvSpPr txBox="1"/>
          <p:nvPr/>
        </p:nvSpPr>
        <p:spPr>
          <a:xfrm>
            <a:off x="1377050" y="2378525"/>
            <a:ext cx="3069900" cy="21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Name</a:t>
            </a:r>
            <a:r>
              <a:rPr lang="en" sz="1300">
                <a:solidFill>
                  <a:schemeClr val="lt1"/>
                </a:solidFill>
                <a:latin typeface="Times New Roman"/>
                <a:ea typeface="Times New Roman"/>
                <a:cs typeface="Times New Roman"/>
                <a:sym typeface="Times New Roman"/>
              </a:rPr>
              <a:t>: name of the movie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Rating</a:t>
            </a:r>
            <a:r>
              <a:rPr lang="en" sz="1300">
                <a:solidFill>
                  <a:schemeClr val="lt1"/>
                </a:solidFill>
                <a:latin typeface="Times New Roman"/>
                <a:ea typeface="Times New Roman"/>
                <a:cs typeface="Times New Roman"/>
                <a:sym typeface="Times New Roman"/>
              </a:rPr>
              <a:t>: what was the movie rated (PG, PG-13, R etc)</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Genre</a:t>
            </a:r>
            <a:r>
              <a:rPr lang="en" sz="1300">
                <a:solidFill>
                  <a:schemeClr val="lt1"/>
                </a:solidFill>
                <a:latin typeface="Times New Roman"/>
                <a:ea typeface="Times New Roman"/>
                <a:cs typeface="Times New Roman"/>
                <a:sym typeface="Times New Roman"/>
              </a:rPr>
              <a:t>: what genre does the movie belong to</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Year</a:t>
            </a:r>
            <a:r>
              <a:rPr lang="en" sz="1300">
                <a:solidFill>
                  <a:schemeClr val="lt1"/>
                </a:solidFill>
                <a:latin typeface="Times New Roman"/>
                <a:ea typeface="Times New Roman"/>
                <a:cs typeface="Times New Roman"/>
                <a:sym typeface="Times New Roman"/>
              </a:rPr>
              <a:t>: year the movie was released</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Released</a:t>
            </a:r>
            <a:r>
              <a:rPr lang="en" sz="1300">
                <a:solidFill>
                  <a:schemeClr val="lt1"/>
                </a:solidFill>
                <a:latin typeface="Times New Roman"/>
                <a:ea typeface="Times New Roman"/>
                <a:cs typeface="Times New Roman"/>
                <a:sym typeface="Times New Roman"/>
              </a:rPr>
              <a:t>: release date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Score</a:t>
            </a:r>
            <a:r>
              <a:rPr lang="en" sz="1300">
                <a:solidFill>
                  <a:schemeClr val="lt1"/>
                </a:solidFill>
                <a:latin typeface="Times New Roman"/>
                <a:ea typeface="Times New Roman"/>
                <a:cs typeface="Times New Roman"/>
                <a:sym typeface="Times New Roman"/>
              </a:rPr>
              <a:t>: IMDb score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Votes</a:t>
            </a:r>
            <a:r>
              <a:rPr lang="en" sz="1300">
                <a:solidFill>
                  <a:schemeClr val="lt1"/>
                </a:solidFill>
                <a:latin typeface="Times New Roman"/>
                <a:ea typeface="Times New Roman"/>
                <a:cs typeface="Times New Roman"/>
                <a:sym typeface="Times New Roman"/>
              </a:rPr>
              <a:t>: count of IMDb votes</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lt1"/>
              </a:solidFill>
            </a:endParaRPr>
          </a:p>
        </p:txBody>
      </p:sp>
      <p:sp>
        <p:nvSpPr>
          <p:cNvPr id="75" name="Google Shape;75;p16"/>
          <p:cNvSpPr txBox="1"/>
          <p:nvPr/>
        </p:nvSpPr>
        <p:spPr>
          <a:xfrm>
            <a:off x="4838700" y="2378525"/>
            <a:ext cx="3069900" cy="21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u="sng">
                <a:solidFill>
                  <a:schemeClr val="lt1"/>
                </a:solidFill>
                <a:latin typeface="Times New Roman"/>
                <a:ea typeface="Times New Roman"/>
                <a:cs typeface="Times New Roman"/>
                <a:sym typeface="Times New Roman"/>
              </a:rPr>
              <a:t>Director</a:t>
            </a:r>
            <a:r>
              <a:rPr lang="en" sz="1300">
                <a:solidFill>
                  <a:schemeClr val="lt1"/>
                </a:solidFill>
                <a:latin typeface="Times New Roman"/>
                <a:ea typeface="Times New Roman"/>
                <a:cs typeface="Times New Roman"/>
                <a:sym typeface="Times New Roman"/>
              </a:rPr>
              <a:t>: who directed the movie</a:t>
            </a:r>
            <a:endParaRPr b="1" sz="1300" u="sng">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Writer</a:t>
            </a:r>
            <a:r>
              <a:rPr lang="en" sz="1300">
                <a:solidFill>
                  <a:schemeClr val="lt1"/>
                </a:solidFill>
                <a:latin typeface="Times New Roman"/>
                <a:ea typeface="Times New Roman"/>
                <a:cs typeface="Times New Roman"/>
                <a:sym typeface="Times New Roman"/>
              </a:rPr>
              <a:t>: who wrote the movie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Star</a:t>
            </a:r>
            <a:r>
              <a:rPr lang="en" sz="1300">
                <a:solidFill>
                  <a:schemeClr val="lt1"/>
                </a:solidFill>
                <a:latin typeface="Times New Roman"/>
                <a:ea typeface="Times New Roman"/>
                <a:cs typeface="Times New Roman"/>
                <a:sym typeface="Times New Roman"/>
              </a:rPr>
              <a:t>: major stars in the movie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Country</a:t>
            </a:r>
            <a:r>
              <a:rPr lang="en" sz="1300">
                <a:solidFill>
                  <a:schemeClr val="lt1"/>
                </a:solidFill>
                <a:latin typeface="Times New Roman"/>
                <a:ea typeface="Times New Roman"/>
                <a:cs typeface="Times New Roman"/>
                <a:sym typeface="Times New Roman"/>
              </a:rPr>
              <a:t>: what country was the movie made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Budget</a:t>
            </a:r>
            <a:r>
              <a:rPr lang="en" sz="1300">
                <a:solidFill>
                  <a:schemeClr val="lt1"/>
                </a:solidFill>
                <a:latin typeface="Times New Roman"/>
                <a:ea typeface="Times New Roman"/>
                <a:cs typeface="Times New Roman"/>
                <a:sym typeface="Times New Roman"/>
              </a:rPr>
              <a:t>: budget used to make movie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Gross</a:t>
            </a:r>
            <a:r>
              <a:rPr lang="en" sz="1300">
                <a:solidFill>
                  <a:schemeClr val="lt1"/>
                </a:solidFill>
                <a:latin typeface="Times New Roman"/>
                <a:ea typeface="Times New Roman"/>
                <a:cs typeface="Times New Roman"/>
                <a:sym typeface="Times New Roman"/>
              </a:rPr>
              <a:t>: how much did the movie make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Company</a:t>
            </a:r>
            <a:r>
              <a:rPr lang="en" sz="1300">
                <a:solidFill>
                  <a:schemeClr val="lt1"/>
                </a:solidFill>
                <a:latin typeface="Times New Roman"/>
                <a:ea typeface="Times New Roman"/>
                <a:cs typeface="Times New Roman"/>
                <a:sym typeface="Times New Roman"/>
              </a:rPr>
              <a:t>: what production company</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Runtime</a:t>
            </a:r>
            <a:r>
              <a:rPr lang="en" sz="1300">
                <a:solidFill>
                  <a:schemeClr val="lt1"/>
                </a:solidFill>
                <a:latin typeface="Times New Roman"/>
                <a:ea typeface="Times New Roman"/>
                <a:cs typeface="Times New Roman"/>
                <a:sym typeface="Times New Roman"/>
              </a:rPr>
              <a:t>: how long was the movie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1763550" y="353825"/>
            <a:ext cx="5616900" cy="76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1"/>
                </a:solidFill>
                <a:latin typeface="Times New Roman"/>
                <a:ea typeface="Times New Roman"/>
                <a:cs typeface="Times New Roman"/>
                <a:sym typeface="Times New Roman"/>
              </a:rPr>
              <a:t>Variable Selection</a:t>
            </a:r>
            <a:endParaRPr sz="3200">
              <a:solidFill>
                <a:schemeClr val="lt1"/>
              </a:solidFill>
              <a:latin typeface="Times New Roman"/>
              <a:ea typeface="Times New Roman"/>
              <a:cs typeface="Times New Roman"/>
              <a:sym typeface="Times New Roman"/>
            </a:endParaRPr>
          </a:p>
        </p:txBody>
      </p:sp>
      <p:sp>
        <p:nvSpPr>
          <p:cNvPr id="81" name="Google Shape;81;p17"/>
          <p:cNvSpPr txBox="1"/>
          <p:nvPr/>
        </p:nvSpPr>
        <p:spPr>
          <a:xfrm>
            <a:off x="1768925" y="1039575"/>
            <a:ext cx="5616900" cy="28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Times New Roman"/>
                <a:ea typeface="Times New Roman"/>
                <a:cs typeface="Times New Roman"/>
                <a:sym typeface="Times New Roman"/>
              </a:rPr>
              <a:t>I selected "score" and "gross" as </a:t>
            </a:r>
            <a:r>
              <a:rPr lang="en" sz="1600">
                <a:solidFill>
                  <a:schemeClr val="lt1"/>
                </a:solidFill>
                <a:latin typeface="Times New Roman"/>
                <a:ea typeface="Times New Roman"/>
                <a:cs typeface="Times New Roman"/>
                <a:sym typeface="Times New Roman"/>
              </a:rPr>
              <a:t>variables</a:t>
            </a:r>
            <a:r>
              <a:rPr lang="en" sz="1600">
                <a:solidFill>
                  <a:schemeClr val="lt1"/>
                </a:solidFill>
                <a:latin typeface="Times New Roman"/>
                <a:ea typeface="Times New Roman"/>
                <a:cs typeface="Times New Roman"/>
                <a:sym typeface="Times New Roman"/>
              </a:rPr>
              <a:t> because there are the </a:t>
            </a:r>
            <a:r>
              <a:rPr lang="en" sz="1600">
                <a:solidFill>
                  <a:schemeClr val="lt1"/>
                </a:solidFill>
                <a:latin typeface="Times New Roman"/>
                <a:ea typeface="Times New Roman"/>
                <a:cs typeface="Times New Roman"/>
                <a:sym typeface="Times New Roman"/>
              </a:rPr>
              <a:t>variables</a:t>
            </a:r>
            <a:r>
              <a:rPr lang="en" sz="1600">
                <a:solidFill>
                  <a:schemeClr val="lt1"/>
                </a:solidFill>
                <a:latin typeface="Times New Roman"/>
                <a:ea typeface="Times New Roman"/>
                <a:cs typeface="Times New Roman"/>
                <a:sym typeface="Times New Roman"/>
              </a:rPr>
              <a:t> I am planning to use as a measure of success in this analysis of the film industry. Similarly, votes could also be used as a measure of success but the amount of votes can also be an indicator on how much revenue a movie will make. Other </a:t>
            </a:r>
            <a:r>
              <a:rPr lang="en" sz="1600">
                <a:solidFill>
                  <a:schemeClr val="lt1"/>
                </a:solidFill>
                <a:latin typeface="Times New Roman"/>
                <a:ea typeface="Times New Roman"/>
                <a:cs typeface="Times New Roman"/>
                <a:sym typeface="Times New Roman"/>
              </a:rPr>
              <a:t>variables</a:t>
            </a:r>
            <a:r>
              <a:rPr lang="en" sz="1600">
                <a:solidFill>
                  <a:schemeClr val="lt1"/>
                </a:solidFill>
                <a:latin typeface="Times New Roman"/>
                <a:ea typeface="Times New Roman"/>
                <a:cs typeface="Times New Roman"/>
                <a:sym typeface="Times New Roman"/>
              </a:rPr>
              <a:t> that I chose to include in this analysis are the budget of the movie and the runtime for each movie. The movie genre is the only </a:t>
            </a:r>
            <a:r>
              <a:rPr lang="en" sz="1600">
                <a:solidFill>
                  <a:schemeClr val="lt1"/>
                </a:solidFill>
                <a:latin typeface="Times New Roman"/>
                <a:ea typeface="Times New Roman"/>
                <a:cs typeface="Times New Roman"/>
                <a:sym typeface="Times New Roman"/>
              </a:rPr>
              <a:t>variable</a:t>
            </a:r>
            <a:r>
              <a:rPr lang="en" sz="1600">
                <a:solidFill>
                  <a:schemeClr val="lt1"/>
                </a:solidFill>
                <a:latin typeface="Times New Roman"/>
                <a:ea typeface="Times New Roman"/>
                <a:cs typeface="Times New Roman"/>
                <a:sym typeface="Times New Roman"/>
              </a:rPr>
              <a:t> that is a categorical one, hence it is the only one in which we cannot create a histogram for.</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1197425" y="353825"/>
            <a:ext cx="6923400" cy="76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1"/>
                </a:solidFill>
                <a:latin typeface="Times New Roman"/>
                <a:ea typeface="Times New Roman"/>
                <a:cs typeface="Times New Roman"/>
                <a:sym typeface="Times New Roman"/>
              </a:rPr>
              <a:t>Histogram: “Score” </a:t>
            </a:r>
            <a:r>
              <a:rPr lang="en" sz="3200">
                <a:solidFill>
                  <a:schemeClr val="lt1"/>
                </a:solidFill>
                <a:latin typeface="Times New Roman"/>
                <a:ea typeface="Times New Roman"/>
                <a:cs typeface="Times New Roman"/>
                <a:sym typeface="Times New Roman"/>
              </a:rPr>
              <a:t>Variable Analysis</a:t>
            </a:r>
            <a:endParaRPr sz="3200">
              <a:solidFill>
                <a:schemeClr val="lt1"/>
              </a:solidFill>
              <a:latin typeface="Times New Roman"/>
              <a:ea typeface="Times New Roman"/>
              <a:cs typeface="Times New Roman"/>
              <a:sym typeface="Times New Roman"/>
            </a:endParaRPr>
          </a:p>
        </p:txBody>
      </p:sp>
      <p:sp>
        <p:nvSpPr>
          <p:cNvPr id="87" name="Google Shape;87;p18"/>
          <p:cNvSpPr txBox="1"/>
          <p:nvPr/>
        </p:nvSpPr>
        <p:spPr>
          <a:xfrm>
            <a:off x="4903975" y="2571750"/>
            <a:ext cx="3510000" cy="20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lt1"/>
                </a:solidFill>
                <a:latin typeface="Times New Roman"/>
                <a:ea typeface="Times New Roman"/>
                <a:cs typeface="Times New Roman"/>
                <a:sym typeface="Times New Roman"/>
              </a:rPr>
              <a:t>Outliers</a:t>
            </a:r>
            <a:r>
              <a:rPr lang="en">
                <a:solidFill>
                  <a:schemeClr val="lt1"/>
                </a:solidFill>
                <a:latin typeface="Times New Roman"/>
                <a:ea typeface="Times New Roman"/>
                <a:cs typeface="Times New Roman"/>
                <a:sym typeface="Times New Roman"/>
              </a:rPr>
              <a:t>: There doesn’t seem to be any extreme outliers in the distribution. Possibly on the left side.</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u="sng">
                <a:solidFill>
                  <a:schemeClr val="lt1"/>
                </a:solidFill>
                <a:latin typeface="Times New Roman"/>
                <a:ea typeface="Times New Roman"/>
                <a:cs typeface="Times New Roman"/>
                <a:sym typeface="Times New Roman"/>
              </a:rPr>
              <a:t>Spread</a:t>
            </a:r>
            <a:r>
              <a:rPr lang="en">
                <a:solidFill>
                  <a:schemeClr val="lt1"/>
                </a:solidFill>
                <a:latin typeface="Times New Roman"/>
                <a:ea typeface="Times New Roman"/>
                <a:cs typeface="Times New Roman"/>
                <a:sym typeface="Times New Roman"/>
              </a:rPr>
              <a:t>: There seems to be a slight skew to the left.</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u="sng">
                <a:solidFill>
                  <a:schemeClr val="lt1"/>
                </a:solidFill>
                <a:latin typeface="Times New Roman"/>
                <a:ea typeface="Times New Roman"/>
                <a:cs typeface="Times New Roman"/>
                <a:sym typeface="Times New Roman"/>
              </a:rPr>
              <a:t>Behavior</a:t>
            </a:r>
            <a:r>
              <a:rPr lang="en">
                <a:solidFill>
                  <a:schemeClr val="lt1"/>
                </a:solidFill>
                <a:latin typeface="Times New Roman"/>
                <a:ea typeface="Times New Roman"/>
                <a:cs typeface="Times New Roman"/>
                <a:sym typeface="Times New Roman"/>
              </a:rPr>
              <a:t>: Distribution appears to be more or less </a:t>
            </a:r>
            <a:r>
              <a:rPr lang="en">
                <a:solidFill>
                  <a:schemeClr val="lt1"/>
                </a:solidFill>
                <a:latin typeface="Times New Roman"/>
                <a:ea typeface="Times New Roman"/>
                <a:cs typeface="Times New Roman"/>
                <a:sym typeface="Times New Roman"/>
              </a:rPr>
              <a:t>symmetrical. Majority of observations between 5 and 8.</a:t>
            </a:r>
            <a:endParaRPr>
              <a:solidFill>
                <a:schemeClr val="lt1"/>
              </a:solidFill>
              <a:latin typeface="Times New Roman"/>
              <a:ea typeface="Times New Roman"/>
              <a:cs typeface="Times New Roman"/>
              <a:sym typeface="Times New Roman"/>
            </a:endParaRPr>
          </a:p>
        </p:txBody>
      </p:sp>
      <p:pic>
        <p:nvPicPr>
          <p:cNvPr id="88" name="Google Shape;88;p18"/>
          <p:cNvPicPr preferRelativeResize="0"/>
          <p:nvPr/>
        </p:nvPicPr>
        <p:blipFill>
          <a:blip r:embed="rId3">
            <a:alphaModFix/>
          </a:blip>
          <a:stretch>
            <a:fillRect/>
          </a:stretch>
        </p:blipFill>
        <p:spPr>
          <a:xfrm>
            <a:off x="756550" y="1160488"/>
            <a:ext cx="4011375" cy="3034876"/>
          </a:xfrm>
          <a:prstGeom prst="rect">
            <a:avLst/>
          </a:prstGeom>
          <a:noFill/>
          <a:ln>
            <a:noFill/>
          </a:ln>
        </p:spPr>
      </p:pic>
      <p:pic>
        <p:nvPicPr>
          <p:cNvPr id="89" name="Google Shape;89;p18"/>
          <p:cNvPicPr preferRelativeResize="0"/>
          <p:nvPr/>
        </p:nvPicPr>
        <p:blipFill>
          <a:blip r:embed="rId4">
            <a:alphaModFix/>
          </a:blip>
          <a:stretch>
            <a:fillRect/>
          </a:stretch>
        </p:blipFill>
        <p:spPr>
          <a:xfrm>
            <a:off x="4903971" y="1160496"/>
            <a:ext cx="3509950" cy="121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1164775" y="353825"/>
            <a:ext cx="6906900" cy="76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1"/>
                </a:solidFill>
                <a:latin typeface="Times New Roman"/>
                <a:ea typeface="Times New Roman"/>
                <a:cs typeface="Times New Roman"/>
                <a:sym typeface="Times New Roman"/>
              </a:rPr>
              <a:t>Histogram: “Votes” Variable Analysis</a:t>
            </a:r>
            <a:endParaRPr sz="3200">
              <a:solidFill>
                <a:schemeClr val="lt1"/>
              </a:solidFill>
              <a:latin typeface="Times New Roman"/>
              <a:ea typeface="Times New Roman"/>
              <a:cs typeface="Times New Roman"/>
              <a:sym typeface="Times New Roman"/>
            </a:endParaRPr>
          </a:p>
        </p:txBody>
      </p:sp>
      <p:sp>
        <p:nvSpPr>
          <p:cNvPr id="95" name="Google Shape;95;p19"/>
          <p:cNvSpPr txBox="1"/>
          <p:nvPr/>
        </p:nvSpPr>
        <p:spPr>
          <a:xfrm>
            <a:off x="413650" y="2571750"/>
            <a:ext cx="3641400" cy="18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lt1"/>
                </a:solidFill>
                <a:latin typeface="Times New Roman"/>
                <a:ea typeface="Times New Roman"/>
                <a:cs typeface="Times New Roman"/>
                <a:sym typeface="Times New Roman"/>
              </a:rPr>
              <a:t>Outliers</a:t>
            </a:r>
            <a:r>
              <a:rPr lang="en">
                <a:solidFill>
                  <a:schemeClr val="lt1"/>
                </a:solidFill>
                <a:latin typeface="Times New Roman"/>
                <a:ea typeface="Times New Roman"/>
                <a:cs typeface="Times New Roman"/>
                <a:sym typeface="Times New Roman"/>
              </a:rPr>
              <a:t>: There are </a:t>
            </a:r>
            <a:r>
              <a:rPr lang="en">
                <a:solidFill>
                  <a:schemeClr val="lt1"/>
                </a:solidFill>
                <a:latin typeface="Times New Roman"/>
                <a:ea typeface="Times New Roman"/>
                <a:cs typeface="Times New Roman"/>
                <a:sym typeface="Times New Roman"/>
              </a:rPr>
              <a:t>definitely</a:t>
            </a:r>
            <a:r>
              <a:rPr lang="en">
                <a:solidFill>
                  <a:schemeClr val="lt1"/>
                </a:solidFill>
                <a:latin typeface="Times New Roman"/>
                <a:ea typeface="Times New Roman"/>
                <a:cs typeface="Times New Roman"/>
                <a:sym typeface="Times New Roman"/>
              </a:rPr>
              <a:t> outliers on the right side of this distribution but it’s likely some movies are just more popular so there isn’t a reason to get rid of any outliers since the observations are possible.</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u="sng">
                <a:solidFill>
                  <a:schemeClr val="lt1"/>
                </a:solidFill>
                <a:latin typeface="Times New Roman"/>
                <a:ea typeface="Times New Roman"/>
                <a:cs typeface="Times New Roman"/>
                <a:sym typeface="Times New Roman"/>
              </a:rPr>
              <a:t>Spread</a:t>
            </a:r>
            <a:r>
              <a:rPr lang="en">
                <a:solidFill>
                  <a:schemeClr val="lt1"/>
                </a:solidFill>
                <a:latin typeface="Times New Roman"/>
                <a:ea typeface="Times New Roman"/>
                <a:cs typeface="Times New Roman"/>
                <a:sym typeface="Times New Roman"/>
              </a:rPr>
              <a:t>: Significant skew to the right</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u="sng">
                <a:solidFill>
                  <a:schemeClr val="lt1"/>
                </a:solidFill>
                <a:latin typeface="Times New Roman"/>
                <a:ea typeface="Times New Roman"/>
                <a:cs typeface="Times New Roman"/>
                <a:sym typeface="Times New Roman"/>
              </a:rPr>
              <a:t>Behavior</a:t>
            </a:r>
            <a:r>
              <a:rPr lang="en">
                <a:solidFill>
                  <a:schemeClr val="lt1"/>
                </a:solidFill>
                <a:latin typeface="Times New Roman"/>
                <a:ea typeface="Times New Roman"/>
                <a:cs typeface="Times New Roman"/>
                <a:sym typeface="Times New Roman"/>
              </a:rPr>
              <a:t>: Largest density on left side of distribution</a:t>
            </a:r>
            <a:endParaRPr>
              <a:solidFill>
                <a:schemeClr val="lt1"/>
              </a:solidFill>
              <a:latin typeface="Times New Roman"/>
              <a:ea typeface="Times New Roman"/>
              <a:cs typeface="Times New Roman"/>
              <a:sym typeface="Times New Roman"/>
            </a:endParaRPr>
          </a:p>
        </p:txBody>
      </p:sp>
      <p:pic>
        <p:nvPicPr>
          <p:cNvPr id="96" name="Google Shape;96;p19"/>
          <p:cNvPicPr preferRelativeResize="0"/>
          <p:nvPr/>
        </p:nvPicPr>
        <p:blipFill>
          <a:blip r:embed="rId3">
            <a:alphaModFix/>
          </a:blip>
          <a:stretch>
            <a:fillRect/>
          </a:stretch>
        </p:blipFill>
        <p:spPr>
          <a:xfrm>
            <a:off x="4169225" y="1121225"/>
            <a:ext cx="4292775" cy="3153875"/>
          </a:xfrm>
          <a:prstGeom prst="rect">
            <a:avLst/>
          </a:prstGeom>
          <a:noFill/>
          <a:ln>
            <a:noFill/>
          </a:ln>
        </p:spPr>
      </p:pic>
      <p:pic>
        <p:nvPicPr>
          <p:cNvPr id="97" name="Google Shape;97;p19"/>
          <p:cNvPicPr preferRelativeResize="0"/>
          <p:nvPr/>
        </p:nvPicPr>
        <p:blipFill>
          <a:blip r:embed="rId4">
            <a:alphaModFix/>
          </a:blip>
          <a:stretch>
            <a:fillRect/>
          </a:stretch>
        </p:blipFill>
        <p:spPr>
          <a:xfrm>
            <a:off x="413650" y="1121225"/>
            <a:ext cx="3755576" cy="127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nvSpPr>
        <p:spPr>
          <a:xfrm>
            <a:off x="1039875" y="370150"/>
            <a:ext cx="7195200" cy="76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1"/>
                </a:solidFill>
                <a:latin typeface="Times New Roman"/>
                <a:ea typeface="Times New Roman"/>
                <a:cs typeface="Times New Roman"/>
                <a:sym typeface="Times New Roman"/>
              </a:rPr>
              <a:t>Histogram: “Budget” Variable Analysis</a:t>
            </a:r>
            <a:endParaRPr sz="3200">
              <a:solidFill>
                <a:schemeClr val="lt1"/>
              </a:solidFill>
              <a:latin typeface="Times New Roman"/>
              <a:ea typeface="Times New Roman"/>
              <a:cs typeface="Times New Roman"/>
              <a:sym typeface="Times New Roman"/>
            </a:endParaRPr>
          </a:p>
        </p:txBody>
      </p:sp>
      <p:sp>
        <p:nvSpPr>
          <p:cNvPr id="103" name="Google Shape;103;p20"/>
          <p:cNvSpPr txBox="1"/>
          <p:nvPr/>
        </p:nvSpPr>
        <p:spPr>
          <a:xfrm>
            <a:off x="4789575" y="2571750"/>
            <a:ext cx="3298500" cy="23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solidFill>
                  <a:schemeClr val="lt1"/>
                </a:solidFill>
                <a:latin typeface="Times New Roman"/>
                <a:ea typeface="Times New Roman"/>
                <a:cs typeface="Times New Roman"/>
                <a:sym typeface="Times New Roman"/>
              </a:rPr>
              <a:t>Outliers</a:t>
            </a:r>
            <a:r>
              <a:rPr lang="en" sz="1500">
                <a:solidFill>
                  <a:schemeClr val="lt1"/>
                </a:solidFill>
                <a:latin typeface="Times New Roman"/>
                <a:ea typeface="Times New Roman"/>
                <a:cs typeface="Times New Roman"/>
                <a:sym typeface="Times New Roman"/>
              </a:rPr>
              <a:t>: Possible outliers on the right of the distribution but it’s possible movies could’ve had a large budget so no outliers will be removed.</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500" u="sng">
                <a:solidFill>
                  <a:schemeClr val="lt1"/>
                </a:solidFill>
                <a:latin typeface="Times New Roman"/>
                <a:ea typeface="Times New Roman"/>
                <a:cs typeface="Times New Roman"/>
                <a:sym typeface="Times New Roman"/>
              </a:rPr>
              <a:t>Spread</a:t>
            </a:r>
            <a:r>
              <a:rPr lang="en" sz="1500">
                <a:solidFill>
                  <a:schemeClr val="lt1"/>
                </a:solidFill>
                <a:latin typeface="Times New Roman"/>
                <a:ea typeface="Times New Roman"/>
                <a:cs typeface="Times New Roman"/>
                <a:sym typeface="Times New Roman"/>
              </a:rPr>
              <a:t>: Significant skew to the right</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500" u="sng">
                <a:solidFill>
                  <a:schemeClr val="lt1"/>
                </a:solidFill>
                <a:latin typeface="Times New Roman"/>
                <a:ea typeface="Times New Roman"/>
                <a:cs typeface="Times New Roman"/>
                <a:sym typeface="Times New Roman"/>
              </a:rPr>
              <a:t>Behavior</a:t>
            </a:r>
            <a:r>
              <a:rPr lang="en" sz="1500">
                <a:solidFill>
                  <a:schemeClr val="lt1"/>
                </a:solidFill>
                <a:latin typeface="Times New Roman"/>
                <a:ea typeface="Times New Roman"/>
                <a:cs typeface="Times New Roman"/>
                <a:sym typeface="Times New Roman"/>
              </a:rPr>
              <a:t>: Largest density at the left side of the distribution.</a:t>
            </a:r>
            <a:endParaRPr sz="1500">
              <a:solidFill>
                <a:schemeClr val="lt1"/>
              </a:solidFill>
              <a:latin typeface="Times New Roman"/>
              <a:ea typeface="Times New Roman"/>
              <a:cs typeface="Times New Roman"/>
              <a:sym typeface="Times New Roman"/>
            </a:endParaRPr>
          </a:p>
        </p:txBody>
      </p:sp>
      <p:pic>
        <p:nvPicPr>
          <p:cNvPr id="104" name="Google Shape;104;p20"/>
          <p:cNvPicPr preferRelativeResize="0"/>
          <p:nvPr/>
        </p:nvPicPr>
        <p:blipFill>
          <a:blip r:embed="rId3">
            <a:alphaModFix/>
          </a:blip>
          <a:stretch>
            <a:fillRect/>
          </a:stretch>
        </p:blipFill>
        <p:spPr>
          <a:xfrm>
            <a:off x="429975" y="1137550"/>
            <a:ext cx="4216020" cy="3140200"/>
          </a:xfrm>
          <a:prstGeom prst="rect">
            <a:avLst/>
          </a:prstGeom>
          <a:noFill/>
          <a:ln>
            <a:noFill/>
          </a:ln>
        </p:spPr>
      </p:pic>
      <p:pic>
        <p:nvPicPr>
          <p:cNvPr id="105" name="Google Shape;105;p20"/>
          <p:cNvPicPr preferRelativeResize="0"/>
          <p:nvPr/>
        </p:nvPicPr>
        <p:blipFill>
          <a:blip r:embed="rId4">
            <a:alphaModFix/>
          </a:blip>
          <a:stretch>
            <a:fillRect/>
          </a:stretch>
        </p:blipFill>
        <p:spPr>
          <a:xfrm>
            <a:off x="4789575" y="1137550"/>
            <a:ext cx="3716032" cy="127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nvSpPr>
        <p:spPr>
          <a:xfrm>
            <a:off x="756550" y="353825"/>
            <a:ext cx="7396800" cy="76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1"/>
                </a:solidFill>
                <a:latin typeface="Times New Roman"/>
                <a:ea typeface="Times New Roman"/>
                <a:cs typeface="Times New Roman"/>
                <a:sym typeface="Times New Roman"/>
              </a:rPr>
              <a:t>Histogram: “Gross” Variable Analysis</a:t>
            </a:r>
            <a:endParaRPr sz="3200">
              <a:solidFill>
                <a:schemeClr val="lt1"/>
              </a:solidFill>
              <a:latin typeface="Times New Roman"/>
              <a:ea typeface="Times New Roman"/>
              <a:cs typeface="Times New Roman"/>
              <a:sym typeface="Times New Roman"/>
            </a:endParaRPr>
          </a:p>
        </p:txBody>
      </p:sp>
      <p:sp>
        <p:nvSpPr>
          <p:cNvPr id="111" name="Google Shape;111;p21"/>
          <p:cNvSpPr txBox="1"/>
          <p:nvPr/>
        </p:nvSpPr>
        <p:spPr>
          <a:xfrm>
            <a:off x="389350" y="2721475"/>
            <a:ext cx="4053000" cy="16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solidFill>
                  <a:schemeClr val="lt1"/>
                </a:solidFill>
                <a:latin typeface="Times New Roman"/>
                <a:ea typeface="Times New Roman"/>
                <a:cs typeface="Times New Roman"/>
                <a:sym typeface="Times New Roman"/>
              </a:rPr>
              <a:t>Outliers</a:t>
            </a:r>
            <a:r>
              <a:rPr lang="en" sz="1500">
                <a:solidFill>
                  <a:schemeClr val="lt1"/>
                </a:solidFill>
                <a:latin typeface="Times New Roman"/>
                <a:ea typeface="Times New Roman"/>
                <a:cs typeface="Times New Roman"/>
                <a:sym typeface="Times New Roman"/>
              </a:rPr>
              <a:t>:Possible outliers to the right. Won’t be removed since it is not unlikely for some movies to make significantly more gross revenue than other movies.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500" u="sng">
                <a:solidFill>
                  <a:schemeClr val="lt1"/>
                </a:solidFill>
                <a:latin typeface="Times New Roman"/>
                <a:ea typeface="Times New Roman"/>
                <a:cs typeface="Times New Roman"/>
                <a:sym typeface="Times New Roman"/>
              </a:rPr>
              <a:t>Spread</a:t>
            </a:r>
            <a:r>
              <a:rPr lang="en" sz="1500">
                <a:solidFill>
                  <a:schemeClr val="lt1"/>
                </a:solidFill>
                <a:latin typeface="Times New Roman"/>
                <a:ea typeface="Times New Roman"/>
                <a:cs typeface="Times New Roman"/>
                <a:sym typeface="Times New Roman"/>
              </a:rPr>
              <a:t>: Significant skew to the right</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500" u="sng">
                <a:solidFill>
                  <a:schemeClr val="lt1"/>
                </a:solidFill>
                <a:latin typeface="Times New Roman"/>
                <a:ea typeface="Times New Roman"/>
                <a:cs typeface="Times New Roman"/>
                <a:sym typeface="Times New Roman"/>
              </a:rPr>
              <a:t>Behavior</a:t>
            </a:r>
            <a:r>
              <a:rPr lang="en" sz="1500">
                <a:solidFill>
                  <a:schemeClr val="lt1"/>
                </a:solidFill>
                <a:latin typeface="Times New Roman"/>
                <a:ea typeface="Times New Roman"/>
                <a:cs typeface="Times New Roman"/>
                <a:sym typeface="Times New Roman"/>
              </a:rPr>
              <a:t>: Largest density to the left of the distribution.</a:t>
            </a:r>
            <a:endParaRPr sz="1500">
              <a:solidFill>
                <a:schemeClr val="lt1"/>
              </a:solidFill>
              <a:latin typeface="Times New Roman"/>
              <a:ea typeface="Times New Roman"/>
              <a:cs typeface="Times New Roman"/>
              <a:sym typeface="Times New Roman"/>
            </a:endParaRPr>
          </a:p>
        </p:txBody>
      </p:sp>
      <p:pic>
        <p:nvPicPr>
          <p:cNvPr id="112" name="Google Shape;112;p21"/>
          <p:cNvPicPr preferRelativeResize="0"/>
          <p:nvPr/>
        </p:nvPicPr>
        <p:blipFill>
          <a:blip r:embed="rId3">
            <a:alphaModFix/>
          </a:blip>
          <a:stretch>
            <a:fillRect/>
          </a:stretch>
        </p:blipFill>
        <p:spPr>
          <a:xfrm>
            <a:off x="4572000" y="1121227"/>
            <a:ext cx="4174450" cy="3109249"/>
          </a:xfrm>
          <a:prstGeom prst="rect">
            <a:avLst/>
          </a:prstGeom>
          <a:noFill/>
          <a:ln>
            <a:noFill/>
          </a:ln>
        </p:spPr>
      </p:pic>
      <p:pic>
        <p:nvPicPr>
          <p:cNvPr id="113" name="Google Shape;113;p21"/>
          <p:cNvPicPr preferRelativeResize="0"/>
          <p:nvPr/>
        </p:nvPicPr>
        <p:blipFill>
          <a:blip r:embed="rId4">
            <a:alphaModFix/>
          </a:blip>
          <a:stretch>
            <a:fillRect/>
          </a:stretch>
        </p:blipFill>
        <p:spPr>
          <a:xfrm>
            <a:off x="328623" y="1121233"/>
            <a:ext cx="4174450" cy="13997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nvSpPr>
        <p:spPr>
          <a:xfrm>
            <a:off x="952500" y="353825"/>
            <a:ext cx="7250100" cy="76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1"/>
                </a:solidFill>
                <a:latin typeface="Times New Roman"/>
                <a:ea typeface="Times New Roman"/>
                <a:cs typeface="Times New Roman"/>
                <a:sym typeface="Times New Roman"/>
              </a:rPr>
              <a:t>Histogram: “Runtime” Variable Analysis</a:t>
            </a:r>
            <a:endParaRPr sz="3200">
              <a:solidFill>
                <a:schemeClr val="lt1"/>
              </a:solidFill>
              <a:latin typeface="Times New Roman"/>
              <a:ea typeface="Times New Roman"/>
              <a:cs typeface="Times New Roman"/>
              <a:sym typeface="Times New Roman"/>
            </a:endParaRPr>
          </a:p>
        </p:txBody>
      </p:sp>
      <p:sp>
        <p:nvSpPr>
          <p:cNvPr id="119" name="Google Shape;119;p22"/>
          <p:cNvSpPr txBox="1"/>
          <p:nvPr/>
        </p:nvSpPr>
        <p:spPr>
          <a:xfrm>
            <a:off x="4806050" y="2639775"/>
            <a:ext cx="3657600" cy="18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solidFill>
                  <a:schemeClr val="lt1"/>
                </a:solidFill>
                <a:latin typeface="Times New Roman"/>
                <a:ea typeface="Times New Roman"/>
                <a:cs typeface="Times New Roman"/>
                <a:sym typeface="Times New Roman"/>
              </a:rPr>
              <a:t>Outliers</a:t>
            </a:r>
            <a:r>
              <a:rPr lang="en" sz="1500">
                <a:solidFill>
                  <a:schemeClr val="lt1"/>
                </a:solidFill>
                <a:latin typeface="Times New Roman"/>
                <a:ea typeface="Times New Roman"/>
                <a:cs typeface="Times New Roman"/>
                <a:sym typeface="Times New Roman"/>
              </a:rPr>
              <a:t>:  It looks like there are some possible outliers but they won’t be removed as they are real movies. Ex: There is a movie that is </a:t>
            </a:r>
            <a:r>
              <a:rPr lang="en" sz="1500">
                <a:solidFill>
                  <a:schemeClr val="lt1"/>
                </a:solidFill>
                <a:latin typeface="Times New Roman"/>
                <a:ea typeface="Times New Roman"/>
                <a:cs typeface="Times New Roman"/>
                <a:sym typeface="Times New Roman"/>
              </a:rPr>
              <a:t>actually</a:t>
            </a:r>
            <a:r>
              <a:rPr lang="en" sz="1500">
                <a:solidFill>
                  <a:schemeClr val="lt1"/>
                </a:solidFill>
                <a:latin typeface="Times New Roman"/>
                <a:ea typeface="Times New Roman"/>
                <a:cs typeface="Times New Roman"/>
                <a:sym typeface="Times New Roman"/>
              </a:rPr>
              <a:t> 6 hours long (The Best of Youth).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500" u="sng">
                <a:solidFill>
                  <a:schemeClr val="lt1"/>
                </a:solidFill>
                <a:latin typeface="Times New Roman"/>
                <a:ea typeface="Times New Roman"/>
                <a:cs typeface="Times New Roman"/>
                <a:sym typeface="Times New Roman"/>
              </a:rPr>
              <a:t>Spread</a:t>
            </a:r>
            <a:r>
              <a:rPr lang="en" sz="1500">
                <a:solidFill>
                  <a:schemeClr val="lt1"/>
                </a:solidFill>
                <a:latin typeface="Times New Roman"/>
                <a:ea typeface="Times New Roman"/>
                <a:cs typeface="Times New Roman"/>
                <a:sym typeface="Times New Roman"/>
              </a:rPr>
              <a:t>: Slightly </a:t>
            </a:r>
            <a:r>
              <a:rPr lang="en" sz="1500">
                <a:solidFill>
                  <a:schemeClr val="lt1"/>
                </a:solidFill>
                <a:latin typeface="Times New Roman"/>
                <a:ea typeface="Times New Roman"/>
                <a:cs typeface="Times New Roman"/>
                <a:sym typeface="Times New Roman"/>
              </a:rPr>
              <a:t>skewed</a:t>
            </a:r>
            <a:r>
              <a:rPr lang="en" sz="1500">
                <a:solidFill>
                  <a:schemeClr val="lt1"/>
                </a:solidFill>
                <a:latin typeface="Times New Roman"/>
                <a:ea typeface="Times New Roman"/>
                <a:cs typeface="Times New Roman"/>
                <a:sym typeface="Times New Roman"/>
              </a:rPr>
              <a:t> to the right</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500" u="sng">
                <a:solidFill>
                  <a:schemeClr val="lt1"/>
                </a:solidFill>
                <a:latin typeface="Times New Roman"/>
                <a:ea typeface="Times New Roman"/>
                <a:cs typeface="Times New Roman"/>
                <a:sym typeface="Times New Roman"/>
              </a:rPr>
              <a:t>Behavior</a:t>
            </a:r>
            <a:r>
              <a:rPr lang="en" sz="1500">
                <a:solidFill>
                  <a:schemeClr val="lt1"/>
                </a:solidFill>
                <a:latin typeface="Times New Roman"/>
                <a:ea typeface="Times New Roman"/>
                <a:cs typeface="Times New Roman"/>
                <a:sym typeface="Times New Roman"/>
              </a:rPr>
              <a:t>: Biggest density around 75 to 125 minutes.</a:t>
            </a:r>
            <a:endParaRPr sz="1500">
              <a:solidFill>
                <a:schemeClr val="lt1"/>
              </a:solidFill>
              <a:latin typeface="Times New Roman"/>
              <a:ea typeface="Times New Roman"/>
              <a:cs typeface="Times New Roman"/>
              <a:sym typeface="Times New Roman"/>
            </a:endParaRPr>
          </a:p>
        </p:txBody>
      </p:sp>
      <p:pic>
        <p:nvPicPr>
          <p:cNvPr id="120" name="Google Shape;120;p22"/>
          <p:cNvPicPr preferRelativeResize="0"/>
          <p:nvPr/>
        </p:nvPicPr>
        <p:blipFill>
          <a:blip r:embed="rId3">
            <a:alphaModFix/>
          </a:blip>
          <a:stretch>
            <a:fillRect/>
          </a:stretch>
        </p:blipFill>
        <p:spPr>
          <a:xfrm>
            <a:off x="674925" y="1273625"/>
            <a:ext cx="4011375" cy="3055951"/>
          </a:xfrm>
          <a:prstGeom prst="rect">
            <a:avLst/>
          </a:prstGeom>
          <a:noFill/>
          <a:ln>
            <a:noFill/>
          </a:ln>
        </p:spPr>
      </p:pic>
      <p:pic>
        <p:nvPicPr>
          <p:cNvPr id="121" name="Google Shape;121;p22"/>
          <p:cNvPicPr preferRelativeResize="0"/>
          <p:nvPr/>
        </p:nvPicPr>
        <p:blipFill>
          <a:blip r:embed="rId4">
            <a:alphaModFix/>
          </a:blip>
          <a:stretch>
            <a:fillRect/>
          </a:stretch>
        </p:blipFill>
        <p:spPr>
          <a:xfrm>
            <a:off x="4806050" y="1273625"/>
            <a:ext cx="3856925" cy="1293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