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38603c29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38603c29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39db040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39db040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4d4508b5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4d4508b5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38603c2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38603c2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38603c2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38603c2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8603c2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38603c2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38603c29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38603c29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38603c29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38603c29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38603c29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38603c29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38603c29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38603c29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4d4508b5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4d4508b5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4d4508b5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4d4508b5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38603c29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38603c29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39db040e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39db040e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39db04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39db04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38603c29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38603c29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38603c29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38603c29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39db040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39db040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39db040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39db040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846475" y="1078400"/>
            <a:ext cx="5853600" cy="18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4100"/>
              <a:t>Grokking </a:t>
            </a:r>
            <a:r>
              <a:rPr lang="el" sz="4100"/>
              <a:t>and how to accelerate it</a:t>
            </a:r>
            <a:endParaRPr sz="4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15450" y="3335025"/>
            <a:ext cx="31131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l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Exploring promising grokfast algorithm modifications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13600" y="5849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</a:t>
            </a:r>
            <a:r>
              <a:rPr lang="el"/>
              <a:t>ur reproduction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325" y="1381650"/>
            <a:ext cx="77700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Algorithmic Dataset (whole dataset)</a:t>
            </a:r>
            <a:br>
              <a:rPr lang="el"/>
            </a:b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300" y="1915475"/>
            <a:ext cx="3791702" cy="257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744" l="0" r="0" t="0"/>
          <a:stretch/>
        </p:blipFill>
        <p:spPr>
          <a:xfrm>
            <a:off x="4830400" y="1896100"/>
            <a:ext cx="3791698" cy="25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147950" y="4512900"/>
            <a:ext cx="30564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1: Without amplification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5264925" y="4512900"/>
            <a:ext cx="25329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2 : Using MA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613600" y="5849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Our reproduction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462700" y="1308375"/>
            <a:ext cx="8497200" cy="3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MNIST (1 /6 of initial dataset)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75" y="1966236"/>
            <a:ext cx="2849751" cy="2207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713" y="1968288"/>
            <a:ext cx="2965176" cy="223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525" y="1963156"/>
            <a:ext cx="2965177" cy="224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973425" y="4291475"/>
            <a:ext cx="1957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1: Without amplification </a:t>
            </a:r>
            <a:endParaRPr sz="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100325" y="4291475"/>
            <a:ext cx="1957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2 : Using MA 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823188" y="4291475"/>
            <a:ext cx="1957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Figure 3: Using EMA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Our ideas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729450" y="1690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AutoNum type="arabicPeriod"/>
            </a:pPr>
            <a:r>
              <a:rPr b="1" lang="el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Reduce high frequency component as well</a:t>
            </a:r>
            <a:endParaRPr b="1"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AutoNum type="arabicPeriod"/>
            </a:pPr>
            <a:r>
              <a:rPr b="1" lang="el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Training Phase-Amplification dependence </a:t>
            </a:r>
            <a:endParaRPr b="1"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AutoNum type="arabicPeriod"/>
            </a:pPr>
            <a:r>
              <a:rPr b="1" lang="el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Layer Depth-Amplification dependence</a:t>
            </a:r>
            <a:endParaRPr b="1"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AutoNum type="arabicPeriod"/>
            </a:pPr>
            <a:r>
              <a:rPr b="1" lang="el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Study which samples induce low freq/high freq gradients</a:t>
            </a:r>
            <a:endParaRPr b="1"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1.</a:t>
            </a:r>
            <a:r>
              <a:rPr lang="el"/>
              <a:t> </a:t>
            </a:r>
            <a:r>
              <a:rPr lang="el"/>
              <a:t>Reduce high frequency component as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729450" y="1755700"/>
            <a:ext cx="76887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l" sz="1200"/>
              <a:t>Grokfast’s approach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l" sz="1200"/>
              <a:t>Amplify low frequency component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l" sz="1200"/>
              <a:t>C</a:t>
            </a:r>
            <a:r>
              <a:rPr lang="el" sz="1200"/>
              <a:t>ompletely r</a:t>
            </a:r>
            <a:r>
              <a:rPr lang="el" sz="1200"/>
              <a:t>emoving the high frequency component → massive failure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l" sz="1200"/>
              <a:t>Our modification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l" sz="1200"/>
              <a:t>Don’t remove </a:t>
            </a:r>
            <a:r>
              <a:rPr i="1" lang="el" sz="1200"/>
              <a:t>completely </a:t>
            </a:r>
            <a:r>
              <a:rPr lang="el" sz="1200"/>
              <a:t>the high frequency component → instead reduce it by a </a:t>
            </a:r>
            <a:r>
              <a:rPr i="1" lang="el" sz="1200"/>
              <a:t>factor </a:t>
            </a:r>
            <a:r>
              <a:rPr lang="el" sz="1200"/>
              <a:t>(hyperparameter - grid search)</a:t>
            </a:r>
            <a:endParaRPr sz="1200"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2. Training Phase-Amplification dependence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729450" y="1690350"/>
            <a:ext cx="37854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Grokfast’s approach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l" sz="1300"/>
              <a:t>Start the filtering from the beginning (flatline gain)</a:t>
            </a:r>
            <a:endParaRPr sz="13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l" sz="1300"/>
              <a:t>Filtering only from overfitting phase and later → Faster grokking</a:t>
            </a:r>
            <a:r>
              <a:rPr lang="el" sz="1300"/>
              <a:t> </a:t>
            </a:r>
            <a:r>
              <a:rPr lang="el" sz="1300"/>
              <a:t>(step function gain)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Our modification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Follow Grokfast’s </a:t>
            </a:r>
            <a:r>
              <a:rPr i="1" lang="el" sz="1300"/>
              <a:t>b.</a:t>
            </a:r>
            <a:r>
              <a:rPr lang="el" sz="1300"/>
              <a:t> but gradually increasing the filter gain λ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Start increasing from </a:t>
            </a:r>
            <a:r>
              <a:rPr b="1" lang="el" sz="1300"/>
              <a:t>P </a:t>
            </a:r>
            <a:r>
              <a:rPr lang="el" sz="1300"/>
              <a:t>(hyperparameter - grid search)</a:t>
            </a:r>
            <a:endParaRPr sz="1300"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850" y="1690350"/>
            <a:ext cx="4393326" cy="277576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3. </a:t>
            </a:r>
            <a:r>
              <a:rPr lang="el" sz="2488">
                <a:latin typeface="Arial"/>
                <a:ea typeface="Arial"/>
                <a:cs typeface="Arial"/>
                <a:sym typeface="Arial"/>
              </a:rPr>
              <a:t>Layer Depth - Amplification dependence</a:t>
            </a:r>
            <a:endParaRPr sz="24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835" r="826" t="0"/>
          <a:stretch/>
        </p:blipFill>
        <p:spPr>
          <a:xfrm>
            <a:off x="4667250" y="1441200"/>
            <a:ext cx="4357124" cy="2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29450" y="1690338"/>
            <a:ext cx="378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Grokfast’s approach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l"/>
              <a:t>Same filtering no matter what the depth of the parameter of this gradient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Our modification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l"/>
              <a:t>The filtering will depend on the parameter’s depth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l"/>
              <a:t>More amplification for the early layers - less for the </a:t>
            </a:r>
            <a:r>
              <a:rPr lang="el"/>
              <a:t>later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9450" y="568300"/>
            <a:ext cx="76887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4. Study which samples induce low freq/high freq gradients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847600" y="1489350"/>
            <a:ext cx="76887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400"/>
              <a:t>Searching for a correlation between: </a:t>
            </a:r>
            <a:endParaRPr sz="14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400"/>
              <a:t>frequency that a sample induces  ↔  importance of this sample to learning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See more in slide “Open questions”..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568300"/>
            <a:ext cx="76887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Open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727650" y="1475800"/>
            <a:ext cx="76887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16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sz="2092"/>
              <a:t>Study which samples induce low freq/high freq gradients</a:t>
            </a:r>
            <a:endParaRPr sz="2092"/>
          </a:p>
          <a:p>
            <a:pPr indent="-31164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092"/>
              <a:t>Hypothesis: samples that induce high frequency gradients lie near the network’s decision boundary</a:t>
            </a:r>
            <a:endParaRPr sz="2092"/>
          </a:p>
          <a:p>
            <a:pPr indent="-31164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092"/>
              <a:t>Can we train the model more efficiently by mainly keeping these samples ?</a:t>
            </a:r>
            <a:br>
              <a:rPr lang="el" sz="2092"/>
            </a:br>
            <a:br>
              <a:rPr lang="el" sz="2092"/>
            </a:br>
            <a:br>
              <a:rPr lang="el" sz="2092"/>
            </a:br>
            <a:endParaRPr sz="2092"/>
          </a:p>
          <a:p>
            <a:pPr indent="-31164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sz="2092"/>
              <a:t>Depth-Amplification dependence </a:t>
            </a:r>
            <a:endParaRPr sz="2092"/>
          </a:p>
          <a:p>
            <a:pPr indent="-31164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092"/>
              <a:t>Is depth correlated with grokking of network?</a:t>
            </a:r>
            <a:endParaRPr sz="2092"/>
          </a:p>
          <a:p>
            <a:pPr indent="-31164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092"/>
              <a:t>Our hypothesis: early layers need more low pass amplification than later layers</a:t>
            </a:r>
            <a:endParaRPr sz="2092"/>
          </a:p>
          <a:p>
            <a:pPr indent="-31164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l" sz="2092"/>
              <a:t>Early layers build embedding space → crucial for avoiding grokking</a:t>
            </a:r>
            <a:endParaRPr sz="2092"/>
          </a:p>
          <a:p>
            <a:pPr indent="-31164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092"/>
              <a:t>Not sure: maybe it’s the opposite</a:t>
            </a:r>
            <a:endParaRPr sz="209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Μέλη της ομάδας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727650" y="988500"/>
            <a:ext cx="76887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Νικόλας Ξηρός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Modifications 3,4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Μαρία Σαμπάνη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Modifications 1,4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Κωνσταντίνος Μπάρκας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Modifications 2,4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Πέτρος Πεσκελίδης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Modifications 3,4</a:t>
            </a:r>
            <a:endParaRPr sz="16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Implement above modifications in</a:t>
            </a:r>
            <a:br>
              <a:rPr lang="el" sz="1500"/>
            </a:br>
            <a:endParaRPr sz="15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Algorithmic dataset</a:t>
            </a:r>
            <a:br>
              <a:rPr lang="el" sz="1300"/>
            </a:b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MNIST dataset</a:t>
            </a:r>
            <a:endParaRPr sz="1600"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729450" y="1355400"/>
            <a:ext cx="7688700" cy="29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Google Colab free T4 GPUs for our reproduction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Maybe will need for extra paid version in the future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Models used are relatively small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l" sz="1400"/>
              <a:t>Need for </a:t>
            </a:r>
            <a:r>
              <a:rPr lang="el" sz="1400"/>
              <a:t>extensive</a:t>
            </a:r>
            <a:r>
              <a:rPr lang="el" sz="1400"/>
              <a:t> experimentation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l" sz="1400"/>
              <a:t>Grokking </a:t>
            </a:r>
            <a:r>
              <a:rPr lang="el" sz="1400"/>
              <a:t> </a:t>
            </a:r>
            <a:r>
              <a:rPr lang="el" sz="1400"/>
              <a:t>needs many iterations</a:t>
            </a:r>
            <a:r>
              <a:rPr lang="el" sz="1400"/>
              <a:t> to occur</a:t>
            </a:r>
            <a:endParaRPr sz="1400"/>
          </a:p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3245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>
                <a:solidFill>
                  <a:srgbClr val="000000"/>
                </a:solidFill>
              </a:rPr>
              <a:t>Contents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756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Introduction to Grokking phenomenon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Initial concept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Where we observe it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Previous works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Grokfast algorithm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Promising results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/>
              <a:t>Potential modifications and future directions</a:t>
            </a:r>
            <a:endParaRPr sz="15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686525" y="162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40"/>
              <a:t>Thank you for your time</a:t>
            </a:r>
            <a:endParaRPr sz="3040"/>
          </a:p>
        </p:txBody>
      </p:sp>
      <p:sp>
        <p:nvSpPr>
          <p:cNvPr id="240" name="Google Shape;240;p32"/>
          <p:cNvSpPr txBox="1"/>
          <p:nvPr/>
        </p:nvSpPr>
        <p:spPr>
          <a:xfrm>
            <a:off x="2892000" y="2794700"/>
            <a:ext cx="33600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Questions ?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is Grokking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60000" y="1673725"/>
            <a:ext cx="4418400" cy="22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l" sz="1100"/>
              <a:t>Unexpected d</a:t>
            </a:r>
            <a:r>
              <a:rPr lang="el" sz="1100"/>
              <a:t>elayed generalization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l"/>
              <a:t>Many iterations long after near perfect overfitting to the training data</a:t>
            </a:r>
            <a:br>
              <a:rPr lang="el"/>
            </a:br>
            <a:endParaRPr sz="1100"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550" y="1255900"/>
            <a:ext cx="4267051" cy="306795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550" y="1255900"/>
            <a:ext cx="4267051" cy="30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is Grokking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60000" y="1673725"/>
            <a:ext cx="4418400" cy="22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l" sz="1100"/>
              <a:t>Unexpected d</a:t>
            </a:r>
            <a:r>
              <a:rPr lang="el" sz="1100"/>
              <a:t>elayed generalization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l"/>
              <a:t>Many iterations long after near perfect overfitting to the training data</a:t>
            </a:r>
            <a:br>
              <a:rPr lang="el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 sz="1100"/>
              <a:t>Firstly observed: “Grokking: Generalization Beyond Overfitting on Small Algorithmic Datasets” (Power et al.)(2022)</a:t>
            </a:r>
            <a:br>
              <a:rPr lang="el" sz="1100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l" sz="1100"/>
              <a:t>1000 times more optimization steps difference for validation loss to reach optimal value</a:t>
            </a:r>
            <a:endParaRPr sz="1100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550" y="1255900"/>
            <a:ext cx="4267051" cy="3067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622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Connection wit</a:t>
            </a:r>
            <a:r>
              <a:rPr lang="el"/>
              <a:t>h </a:t>
            </a:r>
            <a:r>
              <a:rPr lang="el"/>
              <a:t>Representation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190450" y="1510175"/>
            <a:ext cx="40143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0654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sz="2584"/>
              <a:t>“Towards Understanding Grokking: An Effective Theory of Representation Learning” (Liu et al.)(2022)</a:t>
            </a:r>
            <a:br>
              <a:rPr lang="el" sz="2584"/>
            </a:br>
            <a:endParaRPr sz="2584"/>
          </a:p>
          <a:p>
            <a:pPr indent="-3065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584"/>
              <a:t>Relation with representation learning</a:t>
            </a:r>
            <a:br>
              <a:rPr lang="el" sz="2584"/>
            </a:br>
            <a:endParaRPr sz="2584"/>
          </a:p>
          <a:p>
            <a:pPr indent="-3065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584"/>
              <a:t>Generalization occurs when the embedding space obtains “structure”</a:t>
            </a:r>
            <a:br>
              <a:rPr lang="el" sz="2584"/>
            </a:br>
            <a:endParaRPr sz="2584"/>
          </a:p>
          <a:p>
            <a:pPr indent="-30654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2584"/>
              <a:t>During the long overfitting phase it doesn’t have the “right structure”</a:t>
            </a:r>
            <a:br>
              <a:rPr lang="el" sz="1454"/>
            </a:br>
            <a:endParaRPr sz="145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875" y="2071963"/>
            <a:ext cx="4745101" cy="17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240575" y="3641800"/>
            <a:ext cx="40143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l" sz="1200"/>
              <a:t>Other tuning hyperparameters</a:t>
            </a:r>
            <a:br>
              <a:rPr lang="el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l" sz="1200"/>
              <a:t>decoder learning rate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l" sz="1200"/>
              <a:t>weight decay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l" sz="1200"/>
              <a:t>critical training size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is Grokfast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234275" y="1382400"/>
            <a:ext cx="86754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2977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sz="3350"/>
              <a:t>“Grokfast: Accelerated Grokking by Amplifying Slow Gradients” (Lee et al.)(2024)</a:t>
            </a:r>
            <a:br>
              <a:rPr lang="el" sz="3350"/>
            </a:br>
            <a:endParaRPr sz="3350"/>
          </a:p>
          <a:p>
            <a:pPr indent="-2977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sz="3350"/>
              <a:t>Goal:</a:t>
            </a:r>
            <a:endParaRPr sz="3350"/>
          </a:p>
          <a:p>
            <a:pPr indent="-29773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l" sz="3350">
                <a:solidFill>
                  <a:srgbClr val="000000"/>
                </a:solidFill>
                <a:highlight>
                  <a:schemeClr val="lt1"/>
                </a:highlight>
              </a:rPr>
              <a:t>Accelerate generalization phase of a model under grokking phenomenon</a:t>
            </a:r>
            <a:br>
              <a:rPr lang="el" sz="335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3350"/>
          </a:p>
          <a:p>
            <a:pPr indent="-2977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l" sz="3350"/>
              <a:t>Method:</a:t>
            </a:r>
            <a:endParaRPr sz="33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/>
          </a:p>
          <a:p>
            <a:pPr indent="-2977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3350"/>
              <a:t>Treat the gradient </a:t>
            </a:r>
            <a:r>
              <a:rPr i="1" lang="el" sz="3350"/>
              <a:t>of </a:t>
            </a:r>
            <a:r>
              <a:rPr b="1" lang="el" sz="3350"/>
              <a:t>each parameter</a:t>
            </a:r>
            <a:r>
              <a:rPr lang="el" sz="3350"/>
              <a:t> as a time signal g(t)</a:t>
            </a:r>
            <a:br>
              <a:rPr lang="el" sz="3350"/>
            </a:br>
            <a:endParaRPr sz="3350"/>
          </a:p>
          <a:p>
            <a:pPr indent="-2977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3350"/>
              <a:t>Parameter update rule: </a:t>
            </a:r>
            <a:br>
              <a:rPr lang="el" sz="3350"/>
            </a:br>
            <a:br>
              <a:rPr lang="el" sz="3350"/>
            </a:br>
            <a:endParaRPr sz="3350"/>
          </a:p>
          <a:p>
            <a:pPr indent="-2977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3350"/>
              <a:t>Hypothesis: </a:t>
            </a:r>
            <a:endParaRPr sz="335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/>
          </a:p>
          <a:p>
            <a:pPr indent="-29773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l" sz="3350"/>
              <a:t>Fast-varying components of update  u → rapid overfitting</a:t>
            </a:r>
            <a:endParaRPr sz="3350"/>
          </a:p>
          <a:p>
            <a:pPr indent="-29773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l" sz="3350"/>
              <a:t>Slow-varying components of update u → slow generalization</a:t>
            </a:r>
            <a:endParaRPr sz="335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/>
          </a:p>
          <a:p>
            <a:pPr indent="-2977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l" sz="3350"/>
              <a:t>g(t) is linearly correlated with </a:t>
            </a:r>
            <a:r>
              <a:rPr lang="el" sz="3350"/>
              <a:t>u</a:t>
            </a:r>
            <a:br>
              <a:rPr lang="el" sz="3350"/>
            </a:br>
            <a:endParaRPr sz="3350"/>
          </a:p>
          <a:p>
            <a:pPr indent="-2977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l" sz="3350"/>
              <a:t>Main idea</a:t>
            </a:r>
            <a:r>
              <a:rPr lang="el" sz="3350"/>
              <a:t>: Amplify the low frequency component of g(t) since this is responsible for generalization</a:t>
            </a:r>
            <a:endParaRPr sz="3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750" y="2869275"/>
            <a:ext cx="1378900" cy="22375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56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is Grokfast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24450" y="1272125"/>
            <a:ext cx="80937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Implementation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Low pass filtering the g(t)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t/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l" sz="1300"/>
              <a:t>λ is filter gain (hyperparameter)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Two algorithms: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l" sz="1300"/>
              <a:t>Moving average (MA)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l" sz="1300"/>
              <a:t>Exponential moving average (EMA)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MA algorithm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Window of length w (hyperparameter)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Calculate moving average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Limitation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l" sz="1300"/>
              <a:t>w times more memory to store all the previous gradients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l"/>
              <a:t>EMA </a:t>
            </a:r>
            <a:r>
              <a:rPr lang="el"/>
              <a:t>algorithm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Scalar momentum a (hyperparameter)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l" sz="1300"/>
              <a:t>More efficient than MA (recursive - no need to store all the previous gradients)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37" name="Google Shape;137;p19" title="[89,89,89,&quot;https://www.codecogs.com/eqnedit.php?latex=%5Chat%7Bg%7D%20%5Cleftarrow%20g'%20%2B%20%5Clambda%20%5Ccdot%20(%5Ctext%7Blow%20pass%20content%20of%20%7D%20g'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75" y="1850575"/>
            <a:ext cx="3069900" cy="2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7650" y="569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Results: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7650" y="1356675"/>
            <a:ext cx="7688700" cy="3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l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l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ccelerating the grokking phenomenon more than ×50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963" y="2015050"/>
            <a:ext cx="4282075" cy="28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7650" y="58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Experiments in diverse tasks 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47200" y="1701600"/>
            <a:ext cx="7615200" cy="31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l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Also observed in a diverse set of tasks with larger and more complex datasets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117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l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Three-layer ReLU-MLP trained for MNIST classification task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117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l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Graph convolutional neural network (GCNN) trained for a molecule dataset QM9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117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○"/>
            </a:pPr>
            <a:r>
              <a:rPr lang="el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2-layer LSTM network for sentiment analysis in the IMDb dataset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l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GROKFAST generally boosts performance and convergence speed in diverse tasks under the grokking phenomenon.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