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ags/tag151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slideLayouts/slideLayout35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85.xml" ContentType="application/vnd.openxmlformats-officedocument.presentationml.tags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slideLayouts/slideLayout29.xml" ContentType="application/vnd.openxmlformats-officedocument.presentationml.slideLayout+xml"/>
  <Default Extension="png" ContentType="image/png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slideLayouts/slideLayout25.xml" ContentType="application/vnd.openxmlformats-officedocument.presentationml.slideLayout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slideLayouts/slideLayout21.xml" ContentType="application/vnd.openxmlformats-officedocument.presentationml.slideLayout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50.xml" ContentType="application/vnd.openxmlformats-officedocument.presentationml.slideLayout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slideLayouts/slideLayout26.xml" ContentType="application/vnd.openxmlformats-officedocument.presentationml.slideLayout+xml"/>
  <Override PartName="/ppt/tags/tag87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Layouts/slideLayout22.xml" ContentType="application/vnd.openxmlformats-officedocument.presentationml.slideLayout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slideLayouts/slideLayout40.xml" ContentType="application/vnd.openxmlformats-officedocument.presentationml.slideLayout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Layouts/slideLayout23.xml" ContentType="application/vnd.openxmlformats-officedocument.presentationml.slideLayout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slideLayouts/slideLayout30.xml" ContentType="application/vnd.openxmlformats-officedocument.presentationml.slideLayout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22.xml" ContentType="application/vnd.openxmlformats-officedocument.presentationml.tags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Layouts/slideLayout53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Layouts/slideLayout42.xml" ContentType="application/vnd.openxmlformats-officedocument.presentationml.slideLayout+xml"/>
  <Override PartName="/ppt/tags/tag45.xml" ContentType="application/vnd.openxmlformats-officedocument.presentationml.tags+xml"/>
  <Override PartName="/ppt/slideLayouts/slideLayout20.xml" ContentType="application/vnd.openxmlformats-officedocument.presentationml.slideLayout+xml"/>
  <Override PartName="/ppt/tags/tag92.xml" ContentType="application/vnd.openxmlformats-officedocument.presentationml.tags+xml"/>
  <Override PartName="/ppt/slideLayouts/slideLayout31.xml" ContentType="application/vnd.openxmlformats-officedocument.presentationml.slideLayout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heme/theme6.xml" ContentType="application/vnd.openxmlformats-officedocument.theme+xml"/>
  <Override PartName="/ppt/tags/tag141.xml" ContentType="application/vnd.openxmlformats-officedocument.presentationml.tags+xml"/>
  <Override PartName="/ppt/slideLayouts/slideLayout58.xml" ContentType="application/vnd.openxmlformats-officedocument.presentationml.slideLayout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87" r:id="rId1"/>
    <p:sldMasterId id="2147483674" r:id="rId2"/>
    <p:sldMasterId id="2147483701" r:id="rId3"/>
    <p:sldMasterId id="2147483727" r:id="rId4"/>
    <p:sldMasterId id="2147484121" r:id="rId5"/>
  </p:sldMasterIdLst>
  <p:notesMasterIdLst>
    <p:notesMasterId r:id="rId13"/>
  </p:notesMasterIdLst>
  <p:handoutMasterIdLst>
    <p:handoutMasterId r:id="rId14"/>
  </p:handoutMasterIdLst>
  <p:sldIdLst>
    <p:sldId id="664" r:id="rId6"/>
    <p:sldId id="665" r:id="rId7"/>
    <p:sldId id="660" r:id="rId8"/>
    <p:sldId id="662" r:id="rId9"/>
    <p:sldId id="661" r:id="rId10"/>
    <p:sldId id="663" r:id="rId11"/>
    <p:sldId id="666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E8802"/>
    <a:srgbClr val="41342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1266" autoAdjust="0"/>
  </p:normalViewPr>
  <p:slideViewPr>
    <p:cSldViewPr>
      <p:cViewPr varScale="1">
        <p:scale>
          <a:sx n="66" d="100"/>
          <a:sy n="66" d="100"/>
        </p:scale>
        <p:origin x="-1548" y="-10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3322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97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://directi.com/" TargetMode="External"/><Relationship Id="rId3" Type="http://schemas.openxmlformats.org/officeDocument/2006/relationships/tags" Target="../tags/tag67.xml"/><Relationship Id="rId7" Type="http://schemas.openxmlformats.org/officeDocument/2006/relationships/image" Target="../media/image3.jpeg"/><Relationship Id="rId12" Type="http://schemas.openxmlformats.org/officeDocument/2006/relationships/hyperlink" Target="mailto:shashank.me@directi.com" TargetMode="Externa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jpeg"/><Relationship Id="rId4" Type="http://schemas.openxmlformats.org/officeDocument/2006/relationships/tags" Target="../tags/tag68.xml"/><Relationship Id="rId9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3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4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4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5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>
            <p:custDataLst>
              <p:tags r:id="rId1"/>
            </p:custDataLst>
          </p:nvPr>
        </p:nvGrpSpPr>
        <p:grpSpPr>
          <a:xfrm>
            <a:off x="50800" y="1676400"/>
            <a:ext cx="9144000" cy="6858000"/>
            <a:chOff x="0" y="0"/>
            <a:chExt cx="9144000" cy="6858000"/>
          </a:xfrm>
        </p:grpSpPr>
        <p:sp>
          <p:nvSpPr>
            <p:cNvPr id="7" name="Rectangle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F7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</a:pPr>
              <a:endParaRPr lang="en-US" sz="1200" dirty="0"/>
            </a:p>
          </p:txBody>
        </p:sp>
        <p:grpSp>
          <p:nvGrpSpPr>
            <p:cNvPr id="2" name="Group 17"/>
            <p:cNvGrpSpPr/>
            <p:nvPr userDrawn="1"/>
          </p:nvGrpSpPr>
          <p:grpSpPr>
            <a:xfrm>
              <a:off x="1752600" y="914400"/>
              <a:ext cx="5830239" cy="1813560"/>
              <a:chOff x="4140200" y="1752600"/>
              <a:chExt cx="5830239" cy="1813560"/>
            </a:xfrm>
          </p:grpSpPr>
          <p:pic>
            <p:nvPicPr>
              <p:cNvPr id="11" name="Picture 10" descr="Directiplex.jpg"/>
              <p:cNvPicPr>
                <a:picLocks noChangeAspect="1"/>
              </p:cNvPicPr>
              <p:nvPr userDrawn="1"/>
            </p:nvPicPr>
            <p:blipFill>
              <a:blip r:embed="rId3" cstate="print">
                <a:grayscl/>
              </a:blip>
              <a:stretch>
                <a:fillRect/>
              </a:stretch>
            </p:blipFill>
            <p:spPr>
              <a:xfrm>
                <a:off x="6510959" y="2743200"/>
                <a:ext cx="1076419" cy="822960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12" name="Picture 11" descr="Lobby1.jpg"/>
              <p:cNvPicPr>
                <a:picLocks noChangeAspect="1"/>
              </p:cNvPicPr>
              <p:nvPr userDrawn="1"/>
            </p:nvPicPr>
            <p:blipFill>
              <a:blip r:embed="rId4" cstate="print">
                <a:grayscl/>
              </a:blip>
              <a:stretch>
                <a:fillRect/>
              </a:stretch>
            </p:blipFill>
            <p:spPr>
              <a:xfrm>
                <a:off x="5322239" y="2743200"/>
                <a:ext cx="1095527" cy="822960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13" name="Picture 12" descr="Lobby2.jpg"/>
              <p:cNvPicPr>
                <a:picLocks noChangeAspect="1"/>
              </p:cNvPicPr>
              <p:nvPr userDrawn="1"/>
            </p:nvPicPr>
            <p:blipFill>
              <a:blip r:embed="rId5" cstate="print">
                <a:grayscl/>
              </a:blip>
              <a:stretch>
                <a:fillRect/>
              </a:stretch>
            </p:blipFill>
            <p:spPr>
              <a:xfrm>
                <a:off x="8874912" y="2743200"/>
                <a:ext cx="1095527" cy="822960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14" name="Picture 13" descr="Lobby3.jpg"/>
              <p:cNvPicPr>
                <a:picLocks noChangeAspect="1"/>
              </p:cNvPicPr>
              <p:nvPr userDrawn="1"/>
            </p:nvPicPr>
            <p:blipFill>
              <a:blip r:embed="rId6" cstate="print">
                <a:grayscl/>
              </a:blip>
              <a:stretch>
                <a:fillRect/>
              </a:stretch>
            </p:blipFill>
            <p:spPr>
              <a:xfrm>
                <a:off x="7675295" y="2743200"/>
                <a:ext cx="1096695" cy="822960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15" name="Picture 14" descr="Lobby4.jpg"/>
              <p:cNvPicPr>
                <a:picLocks noChangeAspect="1"/>
              </p:cNvPicPr>
              <p:nvPr userDrawn="1"/>
            </p:nvPicPr>
            <p:blipFill>
              <a:blip r:embed="rId7" cstate="print">
                <a:grayscl/>
              </a:blip>
              <a:stretch>
                <a:fillRect/>
              </a:stretch>
            </p:blipFill>
            <p:spPr>
              <a:xfrm>
                <a:off x="4140200" y="2743200"/>
                <a:ext cx="1096695" cy="822960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20" name="Picture 19" descr="Directi-logo-Large.jpg"/>
              <p:cNvPicPr>
                <a:picLocks noChangeAspect="1"/>
              </p:cNvPicPr>
              <p:nvPr userDrawn="1"/>
            </p:nvPicPr>
            <p:blipFill>
              <a:blip r:embed="rId8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715000" y="1752600"/>
                <a:ext cx="2540000" cy="762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43256" y="110745"/>
            <a:ext cx="8839200" cy="6604000"/>
          </a:xfrm>
          <a:prstGeom prst="rect">
            <a:avLst/>
          </a:prstGeom>
          <a:solidFill>
            <a:srgbClr val="E9F7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endParaRPr lang="en-US" sz="1200" dirty="0"/>
          </a:p>
        </p:txBody>
      </p:sp>
      <p:grpSp>
        <p:nvGrpSpPr>
          <p:cNvPr id="2" name="Group 17"/>
          <p:cNvGrpSpPr/>
          <p:nvPr userDrawn="1">
            <p:custDataLst>
              <p:tags r:id="rId2"/>
            </p:custDataLst>
          </p:nvPr>
        </p:nvGrpSpPr>
        <p:grpSpPr>
          <a:xfrm>
            <a:off x="1752602" y="914400"/>
            <a:ext cx="5830239" cy="1813560"/>
            <a:chOff x="4140200" y="1752600"/>
            <a:chExt cx="5830239" cy="1813560"/>
          </a:xfrm>
        </p:grpSpPr>
        <p:pic>
          <p:nvPicPr>
            <p:cNvPr id="11" name="Picture 10" descr="Directiplex.jpg"/>
            <p:cNvPicPr>
              <a:picLocks noChangeAspect="1"/>
            </p:cNvPicPr>
            <p:nvPr userDrawn="1"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6510959" y="2743200"/>
              <a:ext cx="1076419" cy="82296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12" name="Picture 11" descr="Lobby1.jpg"/>
            <p:cNvPicPr>
              <a:picLocks noChangeAspect="1"/>
            </p:cNvPicPr>
            <p:nvPr userDrawn="1"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5322239" y="2743200"/>
              <a:ext cx="1095527" cy="82296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13" name="Picture 12" descr="Lobby2.jpg"/>
            <p:cNvPicPr>
              <a:picLocks noChangeAspect="1"/>
            </p:cNvPicPr>
            <p:nvPr userDrawn="1"/>
          </p:nvPicPr>
          <p:blipFill>
            <a:blip r:embed="rId8" cstate="print">
              <a:grayscl/>
            </a:blip>
            <a:stretch>
              <a:fillRect/>
            </a:stretch>
          </p:blipFill>
          <p:spPr>
            <a:xfrm>
              <a:off x="8874912" y="2743200"/>
              <a:ext cx="1095527" cy="82296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14" name="Picture 13" descr="Lobby3.jpg"/>
            <p:cNvPicPr>
              <a:picLocks noChangeAspect="1"/>
            </p:cNvPicPr>
            <p:nvPr userDrawn="1"/>
          </p:nvPicPr>
          <p:blipFill>
            <a:blip r:embed="rId9" cstate="print">
              <a:grayscl/>
            </a:blip>
            <a:stretch>
              <a:fillRect/>
            </a:stretch>
          </p:blipFill>
          <p:spPr>
            <a:xfrm>
              <a:off x="7675295" y="2743200"/>
              <a:ext cx="1096695" cy="82296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15" name="Picture 14" descr="Lobby4.jpg"/>
            <p:cNvPicPr>
              <a:picLocks noChangeAspect="1"/>
            </p:cNvPicPr>
            <p:nvPr userDrawn="1"/>
          </p:nvPicPr>
          <p:blipFill>
            <a:blip r:embed="rId10" cstate="print">
              <a:grayscl/>
            </a:blip>
            <a:stretch>
              <a:fillRect/>
            </a:stretch>
          </p:blipFill>
          <p:spPr>
            <a:xfrm>
              <a:off x="4140200" y="2743200"/>
              <a:ext cx="1096695" cy="82296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20" name="Picture 19" descr="Directi-logo-Large.jpg"/>
            <p:cNvPicPr>
              <a:picLocks noChangeAspect="1"/>
            </p:cNvPicPr>
            <p:nvPr userDrawn="1"/>
          </p:nvPicPr>
          <p:blipFill>
            <a:blip r:embed="rId11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15000" y="1752600"/>
              <a:ext cx="2540000" cy="7620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 userDrawn="1">
            <p:custDataLst>
              <p:tags r:id="rId3"/>
            </p:custDataLst>
          </p:nvPr>
        </p:nvSpPr>
        <p:spPr>
          <a:xfrm>
            <a:off x="2971800" y="35052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16" name="Rectangle 15"/>
          <p:cNvSpPr/>
          <p:nvPr userDrawn="1">
            <p:custDataLst>
              <p:tags r:id="rId4"/>
            </p:custDataLst>
          </p:nvPr>
        </p:nvSpPr>
        <p:spPr>
          <a:xfrm>
            <a:off x="228600" y="5181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/>
              <a:t>Contact Us</a:t>
            </a:r>
          </a:p>
          <a:p>
            <a:r>
              <a:rPr lang="en-US" dirty="0" smtClean="0"/>
              <a:t>Shashank Mehrotra</a:t>
            </a:r>
          </a:p>
          <a:p>
            <a:r>
              <a:rPr lang="en-US" dirty="0" smtClean="0"/>
              <a:t>+91 9930801146</a:t>
            </a:r>
          </a:p>
          <a:p>
            <a:r>
              <a:rPr lang="en-US" dirty="0" smtClean="0">
                <a:hlinkClick r:id="rId12"/>
              </a:rPr>
              <a:t>shashank.me@directi.com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13"/>
              </a:rPr>
              <a:t>http://www.directi.com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4775" y="0"/>
            <a:ext cx="8991600" cy="6096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52400" y="1066800"/>
            <a:ext cx="8839200" cy="5257800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buSzPct val="65000"/>
              <a:buFont typeface="Wingdings" pitchFamily="2" charset="2"/>
              <a:buChar char="§"/>
              <a:defRPr sz="2000"/>
            </a:lvl1pPr>
            <a:lvl2pPr marL="640080" marR="0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/>
              <a:defRPr sz="1800"/>
            </a:lvl2pPr>
            <a:lvl3pPr>
              <a:buClr>
                <a:schemeClr val="accent2"/>
              </a:buClr>
              <a:buNone/>
              <a:defRPr sz="1800"/>
            </a:lvl3pPr>
          </a:lstStyle>
          <a:p>
            <a:pPr lvl="0"/>
            <a:r>
              <a:rPr lang="en-US" noProof="1" smtClean="0"/>
              <a:t>First level</a:t>
            </a:r>
          </a:p>
          <a:p>
            <a:pPr lvl="1"/>
            <a:r>
              <a:rPr lang="en-US" noProof="1" smtClean="0"/>
              <a:t>Second level</a:t>
            </a:r>
          </a:p>
          <a:p>
            <a:pPr marL="914400" marR="0" lvl="2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Third level</a:t>
            </a:r>
          </a:p>
          <a:p>
            <a:pPr lvl="1"/>
            <a:endParaRPr lang="en-US" noProof="1" smtClean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14301" y="6400801"/>
            <a:ext cx="88773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fld id="{50935222-B196-4F9B-9AEC-1292459A7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rgbClr val="001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FDB9B02-0F34-41FB-AE97-1DECDD8C3FD5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FF41F44-985E-41D6-B839-378594147ACA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81653D4-F452-414B-A6A8-0D4C792C9D44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727071E-659E-4677-A0EE-D6D09C4C1FD7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AACA3FF5-7846-412E-A3C8-57F205CF5783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A76BA12-CE61-4F46-821A-CF3305FDE99D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5766DA4-889E-4765-AF35-90549B371D94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B67758C-C5D6-4C59-9890-0F1E09521822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B8BCE89-8F96-4E56-A6C0-AD07265B3F6A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7E4D398-918C-4A1F-B8FF-B16D9708907E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78CACB-CEA5-41CC-8C60-41A14078AB2E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1822"/>
          <a:stretch/>
        </p:blipFill>
        <p:spPr bwMode="auto">
          <a:xfrm>
            <a:off x="0" y="6297168"/>
            <a:ext cx="9144000" cy="56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84834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1822"/>
          <a:stretch/>
        </p:blipFill>
        <p:spPr bwMode="auto">
          <a:xfrm>
            <a:off x="0" y="6297168"/>
            <a:ext cx="9144000" cy="56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25072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849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58801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0601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62781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1822"/>
          <a:stretch/>
        </p:blipFill>
        <p:spPr bwMode="auto">
          <a:xfrm>
            <a:off x="0" y="6297168"/>
            <a:ext cx="9144000" cy="56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16047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4906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5141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7110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22512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ppt template SKenzodirect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934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 i="1" dirty="0">
                <a:latin typeface="Verdana" pitchFamily="34" charset="0"/>
                <a:cs typeface="+mn-cs"/>
              </a:rPr>
              <a:t>Confidential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4191000"/>
            <a:ext cx="42672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F8AC5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733800" y="2895600"/>
            <a:ext cx="5105400" cy="990600"/>
          </a:xfrm>
        </p:spPr>
        <p:txBody>
          <a:bodyPr/>
          <a:lstStyle>
            <a:lvl1pPr>
              <a:defRPr>
                <a:solidFill>
                  <a:srgbClr val="0029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34067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3A5B2-0AD6-46B1-B4C7-4742316F3A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IN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49" y="114301"/>
            <a:ext cx="2076451" cy="5630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1" y="114301"/>
            <a:ext cx="6076951" cy="5630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4775" y="0"/>
            <a:ext cx="8991600" cy="6096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52400" y="1066800"/>
            <a:ext cx="8839200" cy="5257800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buSzPct val="65000"/>
              <a:buFont typeface="Wingdings" pitchFamily="2" charset="2"/>
              <a:buChar char="§"/>
              <a:defRPr sz="2000"/>
            </a:lvl1pPr>
            <a:lvl2pPr marL="640080" marR="0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/>
              <a:defRPr sz="1800"/>
            </a:lvl2pPr>
            <a:lvl3pPr>
              <a:buClr>
                <a:schemeClr val="accent2"/>
              </a:buClr>
              <a:buNone/>
              <a:defRPr sz="1800"/>
            </a:lvl3pPr>
          </a:lstStyle>
          <a:p>
            <a:pPr lvl="0"/>
            <a:r>
              <a:rPr lang="en-US" noProof="1" smtClean="0"/>
              <a:t>First level</a:t>
            </a:r>
          </a:p>
          <a:p>
            <a:pPr lvl="1"/>
            <a:r>
              <a:rPr lang="en-US" noProof="1" smtClean="0"/>
              <a:t>Second level</a:t>
            </a:r>
          </a:p>
          <a:p>
            <a:pPr marL="914400" marR="0" lvl="2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Third level</a:t>
            </a:r>
          </a:p>
          <a:p>
            <a:pPr lvl="1"/>
            <a:endParaRPr lang="en-US" noProof="1" smtClean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14301" y="6400801"/>
            <a:ext cx="88773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fld id="{50935222-B196-4F9B-9AEC-1292459A7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rgbClr val="001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410325" y="6410326"/>
            <a:ext cx="2667000" cy="365125"/>
          </a:xfrm>
          <a:prstGeom prst="rect">
            <a:avLst/>
          </a:prstGeom>
        </p:spPr>
        <p:txBody>
          <a:bodyPr/>
          <a:lstStyle/>
          <a:p>
            <a:fld id="{FA52A8BF-6F78-453A-AD14-A8DB552CA806}" type="datetime1">
              <a:rPr lang="en-US" smtClean="0"/>
              <a:pPr/>
              <a:t>11/30/2015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14301" y="6400801"/>
            <a:ext cx="62103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410325" y="6410326"/>
            <a:ext cx="2667000" cy="365125"/>
          </a:xfrm>
          <a:prstGeom prst="rect">
            <a:avLst/>
          </a:prstGeom>
        </p:spPr>
        <p:txBody>
          <a:bodyPr/>
          <a:lstStyle/>
          <a:p>
            <a:fld id="{DE1B583A-C4A2-4A0F-9C4B-192D06513C7A}" type="datetime1">
              <a:rPr lang="en-US" smtClean="0"/>
              <a:pPr/>
              <a:t>11/30/2015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14301" y="6400801"/>
            <a:ext cx="62103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ppt template SKenzodirect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934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 i="1" dirty="0">
                <a:latin typeface="Verdana" pitchFamily="34" charset="0"/>
                <a:cs typeface="+mn-cs"/>
              </a:rPr>
              <a:t>Confidential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4191000"/>
            <a:ext cx="42672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F8AC5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733800" y="2895600"/>
            <a:ext cx="5105400" cy="990600"/>
          </a:xfrm>
        </p:spPr>
        <p:txBody>
          <a:bodyPr/>
          <a:lstStyle>
            <a:lvl1pPr>
              <a:defRPr>
                <a:solidFill>
                  <a:srgbClr val="0029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34067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IN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49" y="114301"/>
            <a:ext cx="2076451" cy="5630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1" y="114301"/>
            <a:ext cx="6076951" cy="5630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4775" y="0"/>
            <a:ext cx="8991600" cy="6096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52400" y="1066800"/>
            <a:ext cx="8839200" cy="5257800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buSzPct val="65000"/>
              <a:buFont typeface="Wingdings" pitchFamily="2" charset="2"/>
              <a:buChar char="§"/>
              <a:defRPr sz="2000"/>
            </a:lvl1pPr>
            <a:lvl2pPr marL="640080" marR="0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/>
              <a:defRPr sz="1800"/>
            </a:lvl2pPr>
            <a:lvl3pPr>
              <a:buClr>
                <a:schemeClr val="accent2"/>
              </a:buClr>
              <a:buNone/>
              <a:defRPr sz="1800"/>
            </a:lvl3pPr>
          </a:lstStyle>
          <a:p>
            <a:pPr lvl="0"/>
            <a:r>
              <a:rPr lang="en-US" noProof="1" smtClean="0"/>
              <a:t>First level</a:t>
            </a:r>
          </a:p>
          <a:p>
            <a:pPr lvl="1"/>
            <a:r>
              <a:rPr lang="en-US" noProof="1" smtClean="0"/>
              <a:t>Second level</a:t>
            </a:r>
          </a:p>
          <a:p>
            <a:pPr marL="914400" marR="0" lvl="2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Third level</a:t>
            </a:r>
          </a:p>
          <a:p>
            <a:pPr lvl="1"/>
            <a:endParaRPr lang="en-US" noProof="1" smtClean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14301" y="6400801"/>
            <a:ext cx="88773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fld id="{50935222-B196-4F9B-9AEC-1292459A7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rgbClr val="001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ags" Target="../tags/tag7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7" Type="http://schemas.openxmlformats.org/officeDocument/2006/relationships/tags" Target="../tags/tag77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7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ags" Target="../tags/tag75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ags" Target="../tags/tag7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A51B-E220-435C-A155-8351D4B78BE1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1822"/>
          <a:stretch/>
        </p:blipFill>
        <p:spPr bwMode="auto">
          <a:xfrm>
            <a:off x="0" y="6297168"/>
            <a:ext cx="9144000" cy="56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4135" r:id="rId14"/>
    <p:sldLayoutId id="2147484136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B1EB8-15E1-4BB7-BC88-0516C3FDAE4E}" type="datetime1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33F-A979-4570-B87E-C923F8144A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1822"/>
          <a:stretch/>
        </p:blipFill>
        <p:spPr bwMode="auto">
          <a:xfrm>
            <a:off x="0" y="6297168"/>
            <a:ext cx="9144000" cy="56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86FC-CEC9-4397-9B0F-CE5766EFBB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95A2-2599-4E78-892A-3DA44D462C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1822"/>
          <a:stretch/>
        </p:blipFill>
        <p:spPr bwMode="auto">
          <a:xfrm>
            <a:off x="0" y="6297168"/>
            <a:ext cx="9144000" cy="56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0466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ppt template SKenzodirecti insid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143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Module 1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6934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 i="1" dirty="0">
                <a:latin typeface="Verdana" pitchFamily="34" charset="0"/>
                <a:cs typeface="+mn-cs"/>
              </a:rPr>
              <a:t>Confidential</a:t>
            </a:r>
          </a:p>
        </p:txBody>
      </p:sp>
      <p:sp>
        <p:nvSpPr>
          <p:cNvPr id="727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686" r:id="rId14"/>
    <p:sldLayoutId id="2147483673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rgbClr val="00297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rgbClr val="4F8AC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F8AC5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rgbClr val="4F8AC5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rgbClr val="4F8AC5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rgbClr val="4F8AC5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rgbClr val="4F8AC5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rgbClr val="4F8AC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ppt template SKenzodirecti insi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143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Module 1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6934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 i="1" dirty="0">
                <a:latin typeface="Verdana" pitchFamily="34" charset="0"/>
                <a:cs typeface="+mn-cs"/>
              </a:rPr>
              <a:t>Confidential</a:t>
            </a:r>
          </a:p>
        </p:txBody>
      </p:sp>
      <p:sp>
        <p:nvSpPr>
          <p:cNvPr id="727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fld id="{A9080155-2DCB-489C-A803-784C0DFFC0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F77AD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rgbClr val="00297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rgbClr val="4F8AC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F8AC5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rgbClr val="4F8AC5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rgbClr val="4F8AC5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rgbClr val="4F8AC5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rgbClr val="4F8AC5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rgbClr val="4F8AC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f.com/DI15R067" TargetMode="External"/><Relationship Id="rId2" Type="http://schemas.openxmlformats.org/officeDocument/2006/relationships/hyperlink" Target="http://www.codechef.com/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arryl.p@directi.com" TargetMode="External"/><Relationship Id="rId2" Type="http://schemas.openxmlformats.org/officeDocument/2006/relationships/hyperlink" Target="mailto:joshua.he@directi.com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mailto:/swarnendu.h@direct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8770" y="2057400"/>
            <a:ext cx="92651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u="sng" dirty="0" smtClean="0">
                <a:solidFill>
                  <a:srgbClr val="C00000"/>
                </a:solidFill>
                <a:latin typeface="+mj-lt"/>
              </a:rPr>
              <a:t>DIRECTI </a:t>
            </a:r>
          </a:p>
          <a:p>
            <a:pPr algn="ctr"/>
            <a:r>
              <a:rPr lang="en-US" sz="6600" b="1" u="sng" dirty="0" smtClean="0">
                <a:solidFill>
                  <a:srgbClr val="C00000"/>
                </a:solidFill>
                <a:latin typeface="+mj-lt"/>
              </a:rPr>
              <a:t>CODING ROUND PROCESS</a:t>
            </a:r>
            <a:endParaRPr lang="en-US" sz="6600" b="1" u="sng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30808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Step 1</a:t>
            </a:r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dirty="0" smtClean="0"/>
              <a:t>Log in to </a:t>
            </a:r>
            <a:r>
              <a:rPr lang="en-US" sz="2400" dirty="0" err="1" smtClean="0"/>
              <a:t>CodeChef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2"/>
              </a:rPr>
              <a:t>www.codechef.com</a:t>
            </a:r>
            <a:r>
              <a:rPr lang="en-US" sz="2400" dirty="0" smtClean="0"/>
              <a:t>)</a:t>
            </a:r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Step 2</a:t>
            </a:r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dirty="0" smtClean="0"/>
              <a:t>Go to the contest link</a:t>
            </a:r>
          </a:p>
          <a:p>
            <a:pPr algn="ctr"/>
            <a:r>
              <a:rPr lang="en-US" sz="2400" smtClean="0">
                <a:hlinkClick r:id="rId3"/>
              </a:rPr>
              <a:t>www.codechef.com/DI15R067</a:t>
            </a:r>
            <a:r>
              <a:rPr lang="en-US" sz="2400" smtClean="0"/>
              <a:t> </a:t>
            </a:r>
            <a:endParaRPr lang="en-US" sz="240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  </a:t>
            </a:r>
          </a:p>
          <a:p>
            <a:pPr algn="ctr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Step 4 : Read the instructions carefully</a:t>
            </a:r>
            <a:endParaRPr lang="en-US" sz="3200" b="1" u="sng" dirty="0"/>
          </a:p>
        </p:txBody>
      </p:sp>
      <p:pic>
        <p:nvPicPr>
          <p:cNvPr id="6" name="Content Placeholder 5" descr="CC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990601"/>
            <a:ext cx="8610600" cy="4843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914400"/>
            <a:ext cx="708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Step 5</a:t>
            </a:r>
          </a:p>
          <a:p>
            <a:pPr algn="ctr"/>
            <a:endParaRPr lang="en-US" sz="2800" b="1" u="sng" dirty="0" smtClean="0"/>
          </a:p>
          <a:p>
            <a:pPr algn="ctr"/>
            <a:r>
              <a:rPr lang="en-US" sz="2800" dirty="0" smtClean="0"/>
              <a:t>Refresh the page at the start time of the test.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b="1" u="sng" dirty="0" smtClean="0"/>
              <a:t>Step 6</a:t>
            </a:r>
          </a:p>
          <a:p>
            <a:pPr algn="ctr"/>
            <a:endParaRPr lang="en-US" sz="2800" b="1" u="sng" dirty="0" smtClean="0"/>
          </a:p>
          <a:p>
            <a:pPr algn="ctr"/>
            <a:r>
              <a:rPr lang="en-US" sz="2800" dirty="0" smtClean="0"/>
              <a:t>You will have 3 questions to attempt.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b="1" u="sng" dirty="0" smtClean="0"/>
              <a:t>Step 7</a:t>
            </a:r>
          </a:p>
          <a:p>
            <a:pPr algn="ctr"/>
            <a:endParaRPr lang="en-US" sz="2800" b="1" u="sng" dirty="0" smtClean="0"/>
          </a:p>
          <a:p>
            <a:pPr algn="ctr"/>
            <a:r>
              <a:rPr lang="en-US" sz="2800" dirty="0" smtClean="0"/>
              <a:t>Click on the problems to view the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+mn-lt"/>
              </a:rPr>
              <a:t>Step 8 : On clicking “Submit” you will see the </a:t>
            </a:r>
            <a:r>
              <a:rPr lang="en-US" sz="3200" b="1" u="sng" dirty="0" err="1" smtClean="0">
                <a:latin typeface="+mn-lt"/>
              </a:rPr>
              <a:t>CodeChef</a:t>
            </a:r>
            <a:r>
              <a:rPr lang="en-US" sz="3200" b="1" u="sng" dirty="0" smtClean="0">
                <a:latin typeface="+mn-lt"/>
              </a:rPr>
              <a:t> Compiler</a:t>
            </a:r>
            <a:endParaRPr lang="en-US" sz="3200" b="1" u="sng" dirty="0">
              <a:latin typeface="+mn-lt"/>
            </a:endParaRPr>
          </a:p>
        </p:txBody>
      </p:sp>
      <p:pic>
        <p:nvPicPr>
          <p:cNvPr id="9" name="Content Placeholder 8" descr="CC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3" y="1600201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14400"/>
            <a:ext cx="708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Step 9</a:t>
            </a:r>
          </a:p>
          <a:p>
            <a:pPr algn="ctr"/>
            <a:endParaRPr lang="en-US" sz="2800" b="1" u="sng" dirty="0" smtClean="0"/>
          </a:p>
          <a:p>
            <a:pPr algn="ctr"/>
            <a:r>
              <a:rPr lang="en-US" sz="2800" dirty="0" smtClean="0"/>
              <a:t>Select the language you would be coding in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b="1" u="sng" dirty="0" smtClean="0"/>
              <a:t>Step 10</a:t>
            </a:r>
          </a:p>
          <a:p>
            <a:pPr algn="ctr"/>
            <a:endParaRPr lang="en-US" sz="2800" b="1" u="sng" dirty="0" smtClean="0"/>
          </a:p>
          <a:p>
            <a:pPr algn="ctr"/>
            <a:r>
              <a:rPr lang="en-US" sz="2800" dirty="0" smtClean="0"/>
              <a:t>Paste/Upload your code into the compiler.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b="1" u="sng" dirty="0" smtClean="0"/>
              <a:t>Step 11</a:t>
            </a:r>
          </a:p>
          <a:p>
            <a:pPr algn="ctr"/>
            <a:endParaRPr lang="en-US" sz="2800" b="1" u="sng" dirty="0" smtClean="0"/>
          </a:p>
          <a:p>
            <a:pPr algn="ctr"/>
            <a:r>
              <a:rPr lang="en-US" sz="2800" dirty="0" smtClean="0"/>
              <a:t>Click on Submit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Please Note</a:t>
            </a:r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dirty="0" smtClean="0"/>
              <a:t>In order to make a submission, it is mandatory to login to </a:t>
            </a:r>
            <a:r>
              <a:rPr lang="en-US" sz="2000" dirty="0" err="1" smtClean="0"/>
              <a:t>CodeChef</a:t>
            </a:r>
            <a:r>
              <a:rPr lang="en-US" sz="2000" dirty="0" smtClean="0"/>
              <a:t>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If you are unable to view the “Submit” button or find it to be inactive, it means that you have not logged in to </a:t>
            </a:r>
            <a:r>
              <a:rPr lang="en-US" sz="2000" dirty="0" err="1" smtClean="0"/>
              <a:t>CodeChef</a:t>
            </a:r>
            <a:r>
              <a:rPr lang="en-US" sz="2000" dirty="0" smtClean="0"/>
              <a:t>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The contest timer is global in nature which means that the test would end exactly 90 minutes from the start time mentioned in the email.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There is no restriction or penalty to the number of submissions you make for a problem. The last correct solution will be considered by the system.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Please make sure that all submissions are made within the stipulated 90 minutes.</a:t>
            </a:r>
          </a:p>
          <a:p>
            <a:pPr algn="ctr"/>
            <a:r>
              <a:rPr lang="en-US" sz="2000" dirty="0" smtClean="0"/>
              <a:t>No manual submissions via email would be entertained.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For any further questions you can write to </a:t>
            </a:r>
            <a:r>
              <a:rPr lang="en-US" sz="2000" dirty="0" smtClean="0">
                <a:hlinkClick r:id="rId2"/>
              </a:rPr>
              <a:t>joshua.he@directi.com</a:t>
            </a:r>
            <a:r>
              <a:rPr lang="en-US" sz="2000" dirty="0" smtClean="0"/>
              <a:t> / </a:t>
            </a:r>
            <a:r>
              <a:rPr lang="en-US" sz="2000" dirty="0" smtClean="0">
                <a:hlinkClick r:id="rId3"/>
              </a:rPr>
              <a:t>darryl.p@directi.com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4"/>
              </a:rPr>
              <a:t>/ralph.p@directi.com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qSTFl4k1DpU7lOlIY3G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noa6Ef5c1yZfVE5doIa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gjzBKO3ehozVGHRKMdJF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62dEb9ymZyRpjE3hRsOB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3v16yX45bE7ahlWyEuRi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wn2OtVLU375Ka8930pU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buMVUUa7dIqlZE3Ku9kh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4wbNoBusno2Kby1x0QKV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O9vZgVL7oacpgK6vyC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jetvIW8twE5IcmETCewC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AZ8LNTlci81ivV2txY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6H4nsCWoeILFEtmX8e8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zFkbHXASsmTizqQSRrh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GURJR8Gy0BM4SrHqrJgU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wQgy7AQnwxa90awJKNH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9SzBVfINp4r4nn1si16IC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UJqxUHYscdBmXGWbk7z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5DMuhrMBY54DFSuIN5qB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L13LmPMA2YMbENLpqwGB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ik14HCkuGQteRKrw5W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5QueHWoFTVDCfJJJh89gy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HqV0YUrJMRtctwQZFVO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BB0HMNOF7tNUMNLVqLs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B22MeJKICf2CPvLsx7B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Lwgcr8ukKv0ROj0g7DV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pzK2dJv3kJZQQurzmFa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TVZsV9DPgJ1L7HsoVLOH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RXtwPygfWWh8FP2LNmpv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P5mK6XJpY16C42Ypj5y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tY1DmaXshFOA7o95riwx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13K0Mn2kWruLBnItBzs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NtUAgeDfue5dXYSlnzpX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5mMLnYGW5svzgh5c7OHH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FnqKAgcS6MIqnyNvREy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mC4FmvQIKJNr4i9UJR7J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IoHBgasAf1pPGpkCoqJ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QQTwpBX28o72F22Z02p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0ySnaeg8OViZxRIJKQCc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IEKiApqHNPb9QkE1rJMZ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KFuahghyTkOYQdDRDQI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Oo1n4IpTpTrxU4Nq89pf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yREM1yVXTE9QNrJpWh3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ShyFQGedRzthaKMfH7i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z06LvgZWUZhiZndmIeJ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nvhZCGzWbmMbIxy5bXd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fXAl7oUaeO1XGpHymfRU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0RLp1lp3aNUZDBuwDjmY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wOEFOC3LsRUSvqdcEew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hITWBEjUzFH5lXKlxM0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5L64irE8sEJwxWLR1orx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NLNIGfMtck01dQki3fex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7UyYguIhr76WsxyvLij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0g5KvIBa3CwAET9HYhLU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VgoNKxuWd6TjUhTwZ0Gh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yREM1yVXTE9QNrJpWh3t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ShyFQGedRzthaKMfH7i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PoqtjCnK1mTIn751orO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z06LvgZWUZhiZndmIeJ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nvhZCGzWbmMbIxy5bXdV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p6CKcauSRP9W8cUD5hM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4X2AtkRq5TNQYjRzqdg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3zqZT6KmxO2bJ2EHCH90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9hdBMvQzcDb0nBBAe63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GlYSOsiKdBOrPwT4cpB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LFehcROv682jjhHFvXQG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y1g607VTocaoCYjAE2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G4kUUI9dQQV6GfVLNob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8S4HbnbEbJ4olcL6dcK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svh3ETfFUfvzVrPdwL1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2iUIZGbYutMOpzp7Iio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TMhjhZFZ98EgtZ9WUyu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M61gNp2IO9mdp8rFpbju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995pYMoP1T3QZah1bgW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TfA0ue9iCgI9XSaoqgk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pMW4ah2DBV41bxGtgRJ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9y9hnoZ2yTjEfQPXi9G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8PdpQNQG6lmq51RdQLj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QiDkysYaiqbmqk4Yxbc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hOKN64iUoI5iYUMwfnH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fJBx9Sd8mP2T0OzKlTR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g7l9c1VPaRTly1czVqG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g5TXXu1O4FVMsubZGcc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ZFgyyMXrGK70Qfff4rO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pLyHnWJu4OB55dHoVfR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FsDWJr8KJinMguZQo1H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jUYPOTQgvcWdVcVJh0I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oL92xFvzuaef664rcilj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IjXdp5QPVNum4RMHTtf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x1nTMWOpQmd53Q4kfqI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KJ1cEvoR3VuvLWPvjT0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9YOWCydPr9X6gERzij0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Ax48vJ6ODJuBz2oISPE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yEFaEJBHvXQRohSu3uI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CF4Oazrak4OfZpsk5md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LIE7PoM9vQPk205Py1f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28hs1Iolqz05Tma3J3n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nNlmoJ9Kszh6t26kt8M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YpEnrffObGRUZFwPnm4L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kW6JFvhcYsd3ID5At8x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bUGEemHjpoy9kqlvAiTu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LBNciMBCBbobLc21gVv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OvziEeXyelofJ94Q24VH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K9E8tz2XYepW6dTDxD4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V12YaeRAXf28O806uYc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1kcYD8rn3IpxKdC5upN6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9UXoKDr95arAUHQ0x5p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B4Vn0Zzph0Jbi0enOWU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n0mVbxJxyOQa5tsJi4J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59jVfuSHGboChmkPfqaw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awxZiIBfYUmwUCrKuHH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y0ETyywJ6uUz8pIuzZ4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UPqdNGFP3ALPXwlp93J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Bkt2207HvSWQ6OskKP4h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Ojrb9aP1daU2e5JLEFH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S7qwWOjTawrhwaBQQXRu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V3AmBZbpz5fWqkKDd0Ij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AWzy9NOJtAc5bmVzdkH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yREM1yVXTE9QNrJpWh3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7KJN2fbwFEGf8ErKMnnJ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ShyFQGedRzthaKMfH7i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z06LvgZWUZhiZndmIeJF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nvhZCGzWbmMbIxy5bXdV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1zJh6dJRMmNytDN3PoAP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Jl8oHENnBeqeVZOSGB0C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iCTiMauja7LmQo8Hw53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7eINeWHYPYRS3vuoRDSi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tz9qKY5Uzp6JvEzZWyBc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vXlCc7dqvrwOL9DObITV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j0QPSHkHQ2G4b48MYG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qQBUeneRoCLfgD88ix1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cHSql7mSimn3b1BmikJ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M55sJ3WVegw76jXoxzX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i0Z3wpGmpJTxUMkToiV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6w4UioTNadV76M5sGxxf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dzob3DaETayctV8e0Myf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qO0fqILo8ffJQlTdP9Z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xABxxiwsjChf9AaNcsSu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XK4NkNXofXVtgqETatS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rBcj21WxFxVeDQtKXIvU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kFjK9jhpClnkjsB1KVr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aUWP1ZvGm20GAiXrkW8q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x2MNqqv9b0g6hw0iRDf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Rjx09WYztD3X7gXlSRU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3cb41s3Nt1sXbtgqgzbB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3joJkwLnmrpuflO4UvvF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v95t5sBkiyPq8RFi8x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yGeUBbEF6Sr1OeDQqiM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FOcWpCmXC5muBofaRpGC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Y62rEi7KiDRG1pHEM1i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EkCeAfqmkwpIQ6UXY4Q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DVnQsdDFjjGCrIOpHRjV"/>
</p:tagLst>
</file>

<file path=ppt/theme/theme1.xml><?xml version="1.0" encoding="utf-8"?>
<a:theme xmlns:a="http://schemas.openxmlformats.org/drawingml/2006/main" name="Campus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kenzo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kenzo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Campus Presentation Template</Template>
  <TotalTime>0</TotalTime>
  <Words>236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Campus Presentation Template</vt:lpstr>
      <vt:lpstr>Custom Design</vt:lpstr>
      <vt:lpstr>1_Office Theme</vt:lpstr>
      <vt:lpstr>skenzo</vt:lpstr>
      <vt:lpstr>1_skenzo</vt:lpstr>
      <vt:lpstr>Slide 1</vt:lpstr>
      <vt:lpstr>Slide 2</vt:lpstr>
      <vt:lpstr>Step 4 : Read the instructions carefully</vt:lpstr>
      <vt:lpstr>Slide 4</vt:lpstr>
      <vt:lpstr>Step 8 : On clicking “Submit” you will see the CodeChef Compiler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2014-09-18T11:01:59Z</dcterms:created>
  <dcterms:modified xsi:type="dcterms:W3CDTF">2015-11-30T06:36:22Z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TC101079691033</vt:lpwstr>
  </property>
  <property fmtid="{D5CDD505-2E9C-101B-9397-08002B2CF9AE}" pid="3" name="Google.Documents.Tracking">
    <vt:lpwstr>true</vt:lpwstr>
  </property>
  <property fmtid="{D5CDD505-2E9C-101B-9397-08002B2CF9AE}" pid="4" name="Google.Documents.DocumentId">
    <vt:lpwstr>1RGsZOIX4CyjnMg4fczfC-68lD9BiZyQH2Pk0NQgkkos</vt:lpwstr>
  </property>
  <property fmtid="{D5CDD505-2E9C-101B-9397-08002B2CF9AE}" pid="5" name="Google.Documents.RevisionId">
    <vt:lpwstr>07485270879623012669</vt:lpwstr>
  </property>
  <property fmtid="{D5CDD505-2E9C-101B-9397-08002B2CF9AE}" pid="6" name="Google.Documents.PreviousRevisionId">
    <vt:lpwstr>06857098135902734368</vt:lpwstr>
  </property>
  <property fmtid="{D5CDD505-2E9C-101B-9397-08002B2CF9AE}" pid="7" name="Google.Documents.PluginVersion">
    <vt:lpwstr>2.0.2424.7283</vt:lpwstr>
  </property>
  <property fmtid="{D5CDD505-2E9C-101B-9397-08002B2CF9AE}" pid="8" name="Google.Documents.MergeIncapabilityFlags">
    <vt:i4>0</vt:i4>
  </property>
</Properties>
</file>