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C972-6A8E-4376-848F-959978D17A7E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1F53-CA19-4E4B-BB62-BFDB39AE29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71F53-CA19-4E4B-BB62-BFDB39AE29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4568-4102-4B7C-8E40-79977C8272D7}" type="datetimeFigureOut">
              <a:rPr lang="en-US" smtClean="0"/>
              <a:pPr/>
              <a:t>9/1/2016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86A6-7DDA-42B6-8FAC-54D0814FD1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.com/topsit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vizcatalogue.com/methods/radial_column_chart.html" TargetMode="External"/><Relationship Id="rId2" Type="http://schemas.openxmlformats.org/officeDocument/2006/relationships/hyperlink" Target="https://gist.github.com/duggalrahul/65485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mining" TargetMode="External"/><Relationship Id="rId5" Type="http://schemas.openxmlformats.org/officeDocument/2006/relationships/hyperlink" Target="https://datavizblog.com/category/data-visualization/" TargetMode="External"/><Relationship Id="rId4" Type="http://schemas.openxmlformats.org/officeDocument/2006/relationships/hyperlink" Target="http://blog.plot.ly/post/117105992082/time-series-graphs-eleven-stunning-ways-you-ca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57299"/>
            <a:ext cx="7772400" cy="2143140"/>
          </a:xfrm>
          <a:ln w="95250"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r>
              <a:rPr lang="en-US" dirty="0" smtClean="0"/>
              <a:t>Efficiency Analysis </a:t>
            </a:r>
            <a:r>
              <a:rPr lang="en-US" dirty="0" smtClean="0"/>
              <a:t>of the Top 200 Most visited websites in India.</a:t>
            </a:r>
            <a:endParaRPr lang="en-IN" dirty="0"/>
          </a:p>
        </p:txBody>
      </p:sp>
      <p:pic>
        <p:nvPicPr>
          <p:cNvPr id="4" name="Picture 3" descr="800px-Manipal_University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643578"/>
            <a:ext cx="3309934" cy="1038492"/>
          </a:xfrm>
          <a:prstGeom prst="rect">
            <a:avLst/>
          </a:prstGeom>
        </p:spPr>
      </p:pic>
      <p:pic>
        <p:nvPicPr>
          <p:cNvPr id="5" name="Picture 4" descr="so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6429396"/>
            <a:ext cx="1714416" cy="428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48" y="421481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Manick Mehra</a:t>
            </a:r>
          </a:p>
          <a:p>
            <a:pPr algn="ctr"/>
            <a:r>
              <a:rPr lang="en-US" b="1" dirty="0" smtClean="0"/>
              <a:t>Semester 1</a:t>
            </a:r>
          </a:p>
          <a:p>
            <a:pPr algn="ctr"/>
            <a:r>
              <a:rPr lang="en-US" b="1" dirty="0" smtClean="0"/>
              <a:t>Big Data &amp; Data Visualization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421481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Hartej Kathuria</a:t>
            </a:r>
          </a:p>
          <a:p>
            <a:pPr algn="ctr"/>
            <a:r>
              <a:rPr lang="en-US" b="1" dirty="0" smtClean="0"/>
              <a:t>Semester 1</a:t>
            </a:r>
          </a:p>
          <a:p>
            <a:pPr algn="ctr"/>
            <a:r>
              <a:rPr lang="en-US" b="1" dirty="0" smtClean="0"/>
              <a:t>Big Data &amp; Data Visualization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provide a detail visualization of </a:t>
            </a:r>
            <a:r>
              <a:rPr lang="en-US" dirty="0" smtClean="0"/>
              <a:t>how technically efficient are the top 200 web sites in India.</a:t>
            </a:r>
          </a:p>
          <a:p>
            <a:r>
              <a:rPr lang="en-US" dirty="0" smtClean="0"/>
              <a:t>This is based on various factors that determine the efficiency of the website like.</a:t>
            </a:r>
          </a:p>
          <a:p>
            <a:pPr lvl="1"/>
            <a:r>
              <a:rPr lang="en-IN" dirty="0" smtClean="0"/>
              <a:t>THE NUMBER OF INLINE </a:t>
            </a:r>
            <a:r>
              <a:rPr lang="en-IN" dirty="0" smtClean="0"/>
              <a:t>SCRIPTS</a:t>
            </a:r>
          </a:p>
          <a:p>
            <a:pPr lvl="1"/>
            <a:r>
              <a:rPr lang="en-US" dirty="0" smtClean="0"/>
              <a:t>PAGE WEIGHT</a:t>
            </a:r>
          </a:p>
          <a:p>
            <a:pPr lvl="2"/>
            <a:r>
              <a:rPr lang="en-IN" dirty="0" smtClean="0"/>
              <a:t>Elimination </a:t>
            </a:r>
            <a:r>
              <a:rPr lang="en-IN" dirty="0" smtClean="0"/>
              <a:t>of unnecessary whitespace and </a:t>
            </a:r>
            <a:r>
              <a:rPr lang="en-IN" dirty="0" smtClean="0"/>
              <a:t>comments</a:t>
            </a:r>
          </a:p>
          <a:p>
            <a:pPr lvl="2"/>
            <a:r>
              <a:rPr lang="en-US" dirty="0" smtClean="0"/>
              <a:t>Placement of inline scripts/CSS.</a:t>
            </a:r>
          </a:p>
          <a:p>
            <a:pPr lvl="2"/>
            <a:r>
              <a:rPr lang="en-US" dirty="0" smtClean="0"/>
              <a:t>Number of files on the page</a:t>
            </a:r>
          </a:p>
          <a:p>
            <a:pPr lvl="2"/>
            <a:r>
              <a:rPr lang="en-US" dirty="0" smtClean="0"/>
              <a:t>Size of the Website</a:t>
            </a:r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 and defers used in </a:t>
            </a:r>
            <a:r>
              <a:rPr lang="en-US" dirty="0" err="1" smtClean="0"/>
              <a:t>Javascripts</a:t>
            </a:r>
            <a:endParaRPr lang="en-IN" dirty="0" smtClean="0"/>
          </a:p>
          <a:p>
            <a:pPr lvl="1"/>
            <a:r>
              <a:rPr lang="en-US" dirty="0" smtClean="0"/>
              <a:t>CACHING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78581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entire problem statement will be divided into sub tasks which would </a:t>
            </a:r>
            <a:r>
              <a:rPr lang="en-US" sz="2400" dirty="0" smtClean="0"/>
              <a:t>include</a:t>
            </a: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3071802" y="3857628"/>
            <a:ext cx="500066" cy="235745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857752" y="3857628"/>
            <a:ext cx="500066" cy="235745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572264" y="3857628"/>
            <a:ext cx="928694" cy="2357454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716280" y="3905794"/>
            <a:ext cx="7918269" cy="2290355"/>
          </a:xfrm>
          <a:custGeom>
            <a:avLst/>
            <a:gdLst>
              <a:gd name="connsiteX0" fmla="*/ 250371 w 7918269"/>
              <a:gd name="connsiteY0" fmla="*/ 0 h 2290355"/>
              <a:gd name="connsiteX1" fmla="*/ 394063 w 7918269"/>
              <a:gd name="connsiteY1" fmla="*/ 91440 h 2290355"/>
              <a:gd name="connsiteX2" fmla="*/ 2614749 w 7918269"/>
              <a:gd name="connsiteY2" fmla="*/ 548640 h 2290355"/>
              <a:gd name="connsiteX3" fmla="*/ 4443549 w 7918269"/>
              <a:gd name="connsiteY3" fmla="*/ 783772 h 2290355"/>
              <a:gd name="connsiteX4" fmla="*/ 7918269 w 7918269"/>
              <a:gd name="connsiteY4" fmla="*/ 862149 h 2290355"/>
              <a:gd name="connsiteX5" fmla="*/ 4443549 w 7918269"/>
              <a:gd name="connsiteY5" fmla="*/ 1293223 h 2290355"/>
              <a:gd name="connsiteX6" fmla="*/ 2562497 w 7918269"/>
              <a:gd name="connsiteY6" fmla="*/ 1476103 h 2290355"/>
              <a:gd name="connsiteX7" fmla="*/ 394063 w 7918269"/>
              <a:gd name="connsiteY7" fmla="*/ 2168435 h 2290355"/>
              <a:gd name="connsiteX8" fmla="*/ 250371 w 7918269"/>
              <a:gd name="connsiteY8" fmla="*/ 2207623 h 2290355"/>
              <a:gd name="connsiteX9" fmla="*/ 537754 w 7918269"/>
              <a:gd name="connsiteY9" fmla="*/ 2090057 h 229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18269" h="2290355">
                <a:moveTo>
                  <a:pt x="250371" y="0"/>
                </a:moveTo>
                <a:cubicBezTo>
                  <a:pt x="125185" y="0"/>
                  <a:pt x="0" y="0"/>
                  <a:pt x="394063" y="91440"/>
                </a:cubicBezTo>
                <a:cubicBezTo>
                  <a:pt x="788126" y="182880"/>
                  <a:pt x="1939835" y="433251"/>
                  <a:pt x="2614749" y="548640"/>
                </a:cubicBezTo>
                <a:cubicBezTo>
                  <a:pt x="3289663" y="664029"/>
                  <a:pt x="3559629" y="731521"/>
                  <a:pt x="4443549" y="783772"/>
                </a:cubicBezTo>
                <a:cubicBezTo>
                  <a:pt x="5327469" y="836024"/>
                  <a:pt x="7918269" y="777241"/>
                  <a:pt x="7918269" y="862149"/>
                </a:cubicBezTo>
                <a:cubicBezTo>
                  <a:pt x="7918269" y="947057"/>
                  <a:pt x="5336178" y="1190897"/>
                  <a:pt x="4443549" y="1293223"/>
                </a:cubicBezTo>
                <a:cubicBezTo>
                  <a:pt x="3550920" y="1395549"/>
                  <a:pt x="3237411" y="1330234"/>
                  <a:pt x="2562497" y="1476103"/>
                </a:cubicBezTo>
                <a:cubicBezTo>
                  <a:pt x="1887583" y="1621972"/>
                  <a:pt x="779417" y="2046515"/>
                  <a:pt x="394063" y="2168435"/>
                </a:cubicBezTo>
                <a:cubicBezTo>
                  <a:pt x="8709" y="2290355"/>
                  <a:pt x="226423" y="2220686"/>
                  <a:pt x="250371" y="2207623"/>
                </a:cubicBezTo>
                <a:cubicBezTo>
                  <a:pt x="274320" y="2194560"/>
                  <a:pt x="485503" y="2111828"/>
                  <a:pt x="537754" y="20900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4282" y="4643446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 Data Set (Structured/Unstructured)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984" y="628652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COLLECTION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496" y="628652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PRE-PROCESSING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5074" y="628652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&amp; VISUALIZATION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868" y="47863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9256" y="478632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</a:t>
            </a:r>
            <a:endParaRPr lang="en-I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2396" y="5000637"/>
            <a:ext cx="15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Intelligence</a:t>
            </a:r>
            <a:endParaRPr lang="en-I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4480" y="2000240"/>
            <a:ext cx="2857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- Data </a:t>
            </a:r>
            <a:r>
              <a:rPr lang="en-US" sz="2400" dirty="0" smtClean="0"/>
              <a:t>Collection</a:t>
            </a:r>
          </a:p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500306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- Data </a:t>
            </a:r>
            <a:r>
              <a:rPr lang="en-US" sz="2400" dirty="0" smtClean="0"/>
              <a:t>Cleansing</a:t>
            </a:r>
          </a:p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357454" y="3000372"/>
            <a:ext cx="3857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-Data </a:t>
            </a:r>
            <a:r>
              <a:rPr lang="en-US" sz="2400" dirty="0" smtClean="0"/>
              <a:t>Analysis &amp; Visualization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COLLECTION &amp; CLEANSING</a:t>
            </a:r>
            <a:endParaRPr lang="en-IN" sz="32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428596" y="2857496"/>
            <a:ext cx="857256" cy="714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Pages</a:t>
            </a:r>
            <a:endParaRPr lang="en-IN" sz="1400" dirty="0"/>
          </a:p>
        </p:txBody>
      </p:sp>
      <p:pic>
        <p:nvPicPr>
          <p:cNvPr id="5" name="Picture 4" descr="ww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747474" cy="7474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>
            <a:off x="393671" y="232091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5918" y="85723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The information regarding the list of top 200 websites is obtained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from </a:t>
            </a:r>
            <a:r>
              <a:rPr lang="en-US" sz="1400" b="1" dirty="0" smtClean="0">
                <a:hlinkClick r:id="rId3"/>
              </a:rPr>
              <a:t>http://www.alexa.com/topsites/</a:t>
            </a:r>
            <a:r>
              <a:rPr lang="en-US" sz="1400" b="1" dirty="0" smtClean="0"/>
              <a:t> </a:t>
            </a:r>
            <a:r>
              <a:rPr lang="en-US" sz="1400" dirty="0" smtClean="0"/>
              <a:t>using </a:t>
            </a:r>
            <a:r>
              <a:rPr lang="en-US" sz="1400" b="1" dirty="0" smtClean="0"/>
              <a:t>CURL</a:t>
            </a:r>
            <a:r>
              <a:rPr lang="en-US" sz="1400" dirty="0" smtClean="0"/>
              <a:t> command. The   curl command would return the HTML page of Alexa from which we will obtain the list of the Websites.</a:t>
            </a:r>
            <a:endParaRPr lang="en-US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85918" y="5000636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cURL again to obtain the landing page of all the websites</a:t>
            </a:r>
            <a:endParaRPr lang="en-IN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1785926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b="1" dirty="0" smtClean="0"/>
              <a:t>cURL</a:t>
            </a:r>
            <a:r>
              <a:rPr lang="en-IN" sz="1400" dirty="0"/>
              <a:t> is a tool to transfer data from or to a server, using </a:t>
            </a:r>
            <a:r>
              <a:rPr lang="en-IN" sz="1400" dirty="0" smtClean="0"/>
              <a:t>protocol HTTP/HTTPS. </a:t>
            </a:r>
            <a:r>
              <a:rPr lang="en-IN" sz="1400" dirty="0"/>
              <a:t>The </a:t>
            </a:r>
            <a:r>
              <a:rPr lang="en-IN" sz="1400" b="1" dirty="0"/>
              <a:t>command</a:t>
            </a:r>
            <a:r>
              <a:rPr lang="en-IN" sz="1400" dirty="0"/>
              <a:t> is designed to work without user interaction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5984" y="2500306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The web pages obtained from Alexa is in HTML format. We need to obtain the Ranking and the names of the website from these</a:t>
            </a:r>
            <a:endParaRPr lang="en-IN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648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367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50861" y="4106867"/>
            <a:ext cx="927900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214282" y="4643446"/>
            <a:ext cx="1571636" cy="9286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58" y="485776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List of Website Rank &amp; Names</a:t>
            </a:r>
            <a:endParaRPr lang="en-IN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28794" y="5500678"/>
            <a:ext cx="1857388" cy="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ultidocument 28"/>
          <p:cNvSpPr/>
          <p:nvPr/>
        </p:nvSpPr>
        <p:spPr>
          <a:xfrm>
            <a:off x="5429256" y="4143356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30" name="Flowchart: Multidocument 29"/>
          <p:cNvSpPr/>
          <p:nvPr/>
        </p:nvSpPr>
        <p:spPr>
          <a:xfrm>
            <a:off x="5429256" y="5000612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31" name="Flowchart: Multidocument 30"/>
          <p:cNvSpPr/>
          <p:nvPr/>
        </p:nvSpPr>
        <p:spPr>
          <a:xfrm>
            <a:off x="5429256" y="6215058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200</a:t>
            </a:r>
            <a:endParaRPr lang="en-IN" sz="12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714612" y="5500678"/>
            <a:ext cx="214314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6182" y="442910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86182" y="550067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86182" y="6572248"/>
            <a:ext cx="164307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608645" y="5892793"/>
            <a:ext cx="500066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5984" y="3286124"/>
            <a:ext cx="457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cURL needs to be used again to get the landing page of all the 200 websites, cURL will use the data obtained in the previous step</a:t>
            </a:r>
            <a:endParaRPr lang="en-IN" sz="1400" dirty="0"/>
          </a:p>
        </p:txBody>
      </p:sp>
      <p:sp>
        <p:nvSpPr>
          <p:cNvPr id="45" name="Rectangle 44"/>
          <p:cNvSpPr/>
          <p:nvPr/>
        </p:nvSpPr>
        <p:spPr>
          <a:xfrm>
            <a:off x="214282" y="5572140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 File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928662" y="214311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cURL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85852" y="39290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Shell Script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6" grpId="0"/>
      <p:bldP spid="20" grpId="0"/>
      <p:bldP spid="24" grpId="0" animBg="1"/>
      <p:bldP spid="25" grpId="0"/>
      <p:bldP spid="29" grpId="0" animBg="1"/>
      <p:bldP spid="30" grpId="0" animBg="1"/>
      <p:bldP spid="31" grpId="0" animBg="1"/>
      <p:bldP spid="44" grpId="0"/>
      <p:bldP spid="45" grpId="0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/>
          </a:bodyPr>
          <a:lstStyle/>
          <a:p>
            <a:r>
              <a:rPr lang="en-US" dirty="0" smtClean="0"/>
              <a:t>The data obtained in the previous step needs to be processed to obtain the information that we require such as</a:t>
            </a:r>
          </a:p>
          <a:p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</a:t>
            </a:r>
            <a:r>
              <a:rPr lang="en-US" sz="3600" dirty="0" smtClean="0"/>
              <a:t>PRE - PROCESSING</a:t>
            </a:r>
            <a:endParaRPr lang="en-IN" sz="3600" dirty="0"/>
          </a:p>
        </p:txBody>
      </p:sp>
      <p:pic>
        <p:nvPicPr>
          <p:cNvPr id="5" name="Picture 4" descr="custom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5143512"/>
            <a:ext cx="1857356" cy="1238237"/>
          </a:xfrm>
          <a:prstGeom prst="rect">
            <a:avLst/>
          </a:prstGeom>
        </p:spPr>
      </p:pic>
      <p:pic>
        <p:nvPicPr>
          <p:cNvPr id="6" name="Picture 5" descr="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4857760"/>
            <a:ext cx="1647828" cy="1647828"/>
          </a:xfrm>
          <a:prstGeom prst="rect">
            <a:avLst/>
          </a:prstGeom>
        </p:spPr>
      </p:pic>
      <p:pic>
        <p:nvPicPr>
          <p:cNvPr id="7" name="Picture 6" descr="cach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4929198"/>
            <a:ext cx="1579356" cy="1579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4480" y="3214687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- Size of the page.</a:t>
            </a:r>
          </a:p>
          <a:p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14480" y="364331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-Type </a:t>
            </a:r>
            <a:r>
              <a:rPr lang="en-US" sz="2000" b="1" dirty="0" smtClean="0"/>
              <a:t>of JavaScript/CSS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480" y="41433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smtClean="0"/>
              <a:t>-Caching, etc…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143932" cy="64294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For this step we make use of the pages obtained in the previous step which are nothing but the </a:t>
            </a:r>
            <a:r>
              <a:rPr lang="en-US" sz="1600" b="1" dirty="0" smtClean="0"/>
              <a:t>index.html</a:t>
            </a:r>
            <a:r>
              <a:rPr lang="en-US" sz="1600" dirty="0" smtClean="0"/>
              <a:t> of all the 200 websites.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4000496" y="3571876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4000496" y="4429132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1</a:t>
            </a:r>
            <a:endParaRPr lang="en-IN" sz="1200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4000496" y="5643578"/>
            <a:ext cx="928694" cy="64294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Page 200</a:t>
            </a:r>
            <a:endParaRPr lang="en-IN" sz="12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179885" y="5321313"/>
            <a:ext cx="500066" cy="158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7" y="2143116"/>
            <a:ext cx="8232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600" dirty="0" smtClean="0"/>
              <a:t>We would be using one of the following methodologies to obtain the required information from the web page.</a:t>
            </a:r>
            <a:endParaRPr lang="en-IN" sz="1600" dirty="0" smtClean="0"/>
          </a:p>
          <a:p>
            <a:pPr lvl="2">
              <a:buFont typeface="Wingdings" pitchFamily="2" charset="2"/>
              <a:buChar char="q"/>
            </a:pPr>
            <a:r>
              <a:rPr lang="en-IN" sz="1400" dirty="0" smtClean="0"/>
              <a:t>Breadth-first search (BFS) algorithm written in Python</a:t>
            </a:r>
          </a:p>
          <a:p>
            <a:pPr lvl="2">
              <a:buFont typeface="Wingdings" pitchFamily="2" charset="2"/>
              <a:buChar char="q"/>
            </a:pPr>
            <a:r>
              <a:rPr lang="en-US" sz="1400" dirty="0" smtClean="0"/>
              <a:t>BeautifulSoup package present </a:t>
            </a:r>
            <a:r>
              <a:rPr lang="en-US" sz="1400" dirty="0" smtClean="0"/>
              <a:t>in Python</a:t>
            </a:r>
            <a:endParaRPr lang="en-US" sz="1400" dirty="0" smtClean="0"/>
          </a:p>
          <a:p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571868" y="3214686"/>
            <a:ext cx="1785950" cy="3429024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42844" y="4429132"/>
            <a:ext cx="2500330" cy="923330"/>
          </a:xfrm>
          <a:prstGeom prst="rect">
            <a:avLst/>
          </a:prstGeom>
          <a:noFill/>
          <a:ln w="63500" cap="sq" cmpd="thickThin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miter lim="800000"/>
          </a:ln>
          <a:effectLst>
            <a:outerShdw blurRad="50800" dist="38100" dir="8100000" algn="tr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BeautifulSoup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BFS Algorithm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2714612" y="4786322"/>
            <a:ext cx="785818" cy="28575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500826" y="4214818"/>
            <a:ext cx="2500330" cy="1200329"/>
          </a:xfrm>
          <a:prstGeom prst="rect">
            <a:avLst/>
          </a:prstGeom>
          <a:noFill/>
          <a:ln w="63500" cap="sq" cmpd="thickThin"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miter lim="800000"/>
          </a:ln>
          <a:effectLst>
            <a:outerShdw blurRad="50800" dist="38100" dir="8100000" algn="tr" rotWithShape="0">
              <a:prstClr val="black">
                <a:alpha val="7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Obtain the data and store in CSV .This file will be used for DATA Visualization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00694" y="435769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00694" y="450057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00694" y="46434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0694" y="478632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00694" y="492919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00694" y="50720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0694" y="521495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0694" y="535782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entire concept for visualization is going to be done by normalizing all the available factors that determine the responsiveness of a website and display it in terms of a spiral plot where the y-axis would be the complexity in percentage and the X-axis would hold the list of website arranged in ascending order of their ranks</a:t>
            </a:r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VISUALIZATION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429000"/>
            <a:ext cx="3167067" cy="292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2976" y="4429132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 that will be used are,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pandas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matplotlib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d3.js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Autofit/>
          </a:bodyPr>
          <a:lstStyle/>
          <a:p>
            <a:r>
              <a:rPr lang="en-IN" sz="1400" dirty="0" smtClean="0">
                <a:hlinkClick r:id="rId2"/>
              </a:rPr>
              <a:t>https://gist.github.com/duggalrahul/6548584</a:t>
            </a:r>
            <a:endParaRPr lang="en-IN" sz="1400" dirty="0" smtClean="0"/>
          </a:p>
          <a:p>
            <a:r>
              <a:rPr lang="en-IN" sz="1400" dirty="0" smtClean="0">
                <a:hlinkClick r:id="rId3"/>
              </a:rPr>
              <a:t>http</a:t>
            </a:r>
            <a:r>
              <a:rPr lang="en-IN" sz="1400" dirty="0" smtClean="0">
                <a:hlinkClick r:id="rId3"/>
              </a:rPr>
              <a:t>://www.datavizcatalogue.com/methods/radial_column_chart.html</a:t>
            </a:r>
            <a:endParaRPr lang="en-IN" sz="1400" dirty="0" smtClean="0"/>
          </a:p>
          <a:p>
            <a:r>
              <a:rPr lang="en-IN" sz="1400" dirty="0" smtClean="0">
                <a:hlinkClick r:id="rId4"/>
              </a:rPr>
              <a:t>http</a:t>
            </a:r>
            <a:r>
              <a:rPr lang="en-IN" sz="1400" dirty="0" smtClean="0">
                <a:hlinkClick r:id="rId4"/>
              </a:rPr>
              <a:t>://blog.plot.ly/post/117105992082/time-series-graphs-eleven-stunning-ways-you-can</a:t>
            </a:r>
            <a:endParaRPr lang="en-IN" sz="1400" dirty="0" smtClean="0"/>
          </a:p>
          <a:p>
            <a:r>
              <a:rPr lang="en-IN" sz="1400" dirty="0" smtClean="0">
                <a:hlinkClick r:id="rId5"/>
              </a:rPr>
              <a:t>https</a:t>
            </a:r>
            <a:r>
              <a:rPr lang="en-IN" sz="1400" dirty="0" smtClean="0">
                <a:hlinkClick r:id="rId5"/>
              </a:rPr>
              <a:t>://datavizblog.com/category/data-visualization/</a:t>
            </a:r>
            <a:endParaRPr lang="en-IN" sz="1400" dirty="0" smtClean="0"/>
          </a:p>
          <a:p>
            <a:r>
              <a:rPr lang="en-IN" sz="1400" dirty="0" smtClean="0">
                <a:hlinkClick r:id="rId6"/>
              </a:rPr>
              <a:t>https</a:t>
            </a:r>
            <a:r>
              <a:rPr lang="en-IN" sz="1400" dirty="0" smtClean="0">
                <a:hlinkClick r:id="rId6"/>
              </a:rPr>
              <a:t>://</a:t>
            </a:r>
            <a:r>
              <a:rPr lang="en-IN" sz="1400" dirty="0" smtClean="0">
                <a:hlinkClick r:id="rId6"/>
              </a:rPr>
              <a:t>en.wikipedia.org/wiki/Web_mining</a:t>
            </a:r>
            <a:endParaRPr lang="en-IN" sz="1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Git Repository :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IN" sz="1400" b="1" u="sng" dirty="0" smtClean="0"/>
              <a:t>https://github.com/nicky1211/Sem1Project</a:t>
            </a:r>
            <a:endParaRPr lang="en-IN" sz="1400" b="1" u="sng" dirty="0" smtClean="0"/>
          </a:p>
          <a:p>
            <a:pPr>
              <a:buNone/>
            </a:pP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714488"/>
            <a:ext cx="6141668" cy="3230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485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Efficiency Analysis of the Top 200 Most visited websites in India.</vt:lpstr>
      <vt:lpstr>Problem Statement</vt:lpstr>
      <vt:lpstr>Proposed Solution</vt:lpstr>
      <vt:lpstr>DATA COLLECTION &amp; CLEANSING</vt:lpstr>
      <vt:lpstr>DATA PRE - PROCESSING</vt:lpstr>
      <vt:lpstr>DATA ANALYSIS</vt:lpstr>
      <vt:lpstr>Slide 7</vt:lpstr>
      <vt:lpstr>Reference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Analysis of the Top 200 Most visited websites in India.</dc:title>
  <dc:creator>Manick Mehra</dc:creator>
  <cp:lastModifiedBy>Manick Mehra</cp:lastModifiedBy>
  <cp:revision>28</cp:revision>
  <dcterms:created xsi:type="dcterms:W3CDTF">2016-08-31T08:10:52Z</dcterms:created>
  <dcterms:modified xsi:type="dcterms:W3CDTF">2016-09-01T04:53:38Z</dcterms:modified>
</cp:coreProperties>
</file>