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s" initials="A" lastIdx="3" clrIdx="0">
    <p:extLst>
      <p:ext uri="{19B8F6BF-5375-455C-9EA6-DF929625EA0E}">
        <p15:presenceInfo xmlns:p15="http://schemas.microsoft.com/office/powerpoint/2012/main" userId="Anton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4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6-15T11:12:52.206" idx="1">
    <p:pos x="3517" y="517"/>
    <p:text>Given a query 𝑄 and a
set 𝒱 = {V1, . . . ,V𝑛} of views, the idea is to find another query
𝐴 such that 𝐴 is equivalent to 𝑄, and 𝐴 only refers to views in
𝒱 [19]. This yields an effective technique for evaluating 𝑄: if
such a query 𝐴 exists, then given a database 𝐷, one can compute
the answer 𝑄(𝐷) to 𝑄 in 𝐷 by using 𝐴, which uses only
the data in the materialized views V𝑖(𝐷), without accessing 𝐷.
This is particular effective when 𝐷 is “big” and/or distributed</p:text>
    <p:extLst>
      <p:ext uri="{C676402C-5697-4E1C-873F-D02D1690AC5C}">
        <p15:threadingInfo xmlns:p15="http://schemas.microsoft.com/office/powerpoint/2012/main" timeZoneBias="-120"/>
      </p:ext>
    </p:extLst>
  </p:cm>
  <p:cm authorId="1" dt="2014-06-15T11:14:00.032" idx="2">
    <p:pos x="3677" y="2240"/>
    <p:text>When? What to choose? How to evaluate?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6-15T11:32:31.946" idx="3">
    <p:pos x="10" y="10"/>
    <p:text>small explanation on algorithm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comments" Target="../comments/comment2.xml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Answering Graph Pattern Queries using Views</a:t>
            </a:r>
            <a:endParaRPr lang="en-US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Andy Wong</a:t>
            </a:r>
          </a:p>
          <a:p>
            <a:r>
              <a:rPr lang="en-US" dirty="0" err="1" smtClean="0"/>
              <a:t>Antonios</a:t>
            </a:r>
            <a:r>
              <a:rPr lang="en-US" dirty="0" smtClean="0"/>
              <a:t> </a:t>
            </a:r>
            <a:r>
              <a:rPr lang="en-US" dirty="0" err="1" smtClean="0"/>
              <a:t>Mantzaris</a:t>
            </a:r>
            <a:endParaRPr lang="en-US" dirty="0" smtClean="0"/>
          </a:p>
          <a:p>
            <a:r>
              <a:rPr lang="en-US" dirty="0" smtClean="0"/>
              <a:t>Nicky </a:t>
            </a:r>
            <a:r>
              <a:rPr lang="en-US" dirty="0" err="1" smtClean="0"/>
              <a:t>Advokaat</a:t>
            </a:r>
            <a:endParaRPr lang="en-US" dirty="0" smtClean="0"/>
          </a:p>
          <a:p>
            <a:r>
              <a:rPr lang="en-US" dirty="0" smtClean="0"/>
              <a:t>Xi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1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62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3507326" y="2654387"/>
            <a:ext cx="6287603" cy="1700637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Thank you!!!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426659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Pattern Containment Problems</a:t>
            </a:r>
          </a:p>
          <a:p>
            <a:r>
              <a:rPr lang="en-US" dirty="0" smtClean="0"/>
              <a:t>Focus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Results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799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790260" y="2135941"/>
            <a:ext cx="6327775" cy="3416300"/>
            <a:chOff x="1521404" y="1302467"/>
            <a:chExt cx="5973184" cy="3136052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3766183" y="1302467"/>
              <a:ext cx="10951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dirty="0"/>
                <a:t>query A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1521404" y="4038409"/>
              <a:ext cx="149592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/>
                <a:t>database D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470" y="3220932"/>
              <a:ext cx="817477" cy="817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1532247" y="1415210"/>
              <a:ext cx="149592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 dirty="0"/>
                <a:t> database </a:t>
              </a:r>
            </a:p>
            <a:p>
              <a:pPr algn="ctr"/>
              <a:r>
                <a:rPr lang="en-US" sz="2000" dirty="0"/>
                <a:t> views V(D)</a:t>
              </a:r>
            </a:p>
          </p:txBody>
        </p:sp>
        <p:sp>
          <p:nvSpPr>
            <p:cNvPr id="9" name="TextBox 9"/>
            <p:cNvSpPr txBox="1">
              <a:spLocks noChangeArrowheads="1"/>
            </p:cNvSpPr>
            <p:nvPr/>
          </p:nvSpPr>
          <p:spPr bwMode="auto">
            <a:xfrm>
              <a:off x="5900882" y="3480080"/>
              <a:ext cx="15937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/>
                <a:t> Q(D)</a:t>
              </a:r>
            </a:p>
            <a:p>
              <a:pPr algn="ctr"/>
              <a:r>
                <a:rPr lang="en-US" sz="2000"/>
                <a:t>query result </a:t>
              </a:r>
            </a:p>
          </p:txBody>
        </p:sp>
        <p:cxnSp>
          <p:nvCxnSpPr>
            <p:cNvPr id="10" name="Straight Arrow Connector 11"/>
            <p:cNvCxnSpPr/>
            <p:nvPr/>
          </p:nvCxnSpPr>
          <p:spPr bwMode="auto">
            <a:xfrm>
              <a:off x="3016948" y="3791490"/>
              <a:ext cx="2817257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>
              <a:ext uri="{AF507438-7753-43e0-B8FC-AC1667EBCBE1}"/>
            </a:ex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2"/>
            <p:cNvCxnSpPr/>
            <p:nvPr/>
          </p:nvCxnSpPr>
          <p:spPr bwMode="auto">
            <a:xfrm>
              <a:off x="2988475" y="1768794"/>
              <a:ext cx="2817257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>
              <a:ext uri="{AF507438-7753-43e0-B8FC-AC1667EBCBE1}"/>
            </a:ex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3859129" y="3791453"/>
              <a:ext cx="10951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/>
                <a:t>query Q</a:t>
              </a:r>
            </a:p>
          </p:txBody>
        </p:sp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5900882" y="1407102"/>
              <a:ext cx="15937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2000"/>
                <a:t> A(V)</a:t>
              </a:r>
            </a:p>
            <a:p>
              <a:pPr algn="ctr"/>
              <a:r>
                <a:rPr lang="en-US" sz="2000"/>
                <a:t>query result </a:t>
              </a:r>
            </a:p>
          </p:txBody>
        </p:sp>
        <p:cxnSp>
          <p:nvCxnSpPr>
            <p:cNvPr id="14" name="Straight Arrow Connector 16"/>
            <p:cNvCxnSpPr/>
            <p:nvPr/>
          </p:nvCxnSpPr>
          <p:spPr bwMode="auto">
            <a:xfrm flipV="1">
              <a:off x="2279666" y="2233664"/>
              <a:ext cx="0" cy="721351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>
              <a:ext uri="{AF507438-7753-43e0-B8FC-AC1667EBCBE1}"/>
            </a:ex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7"/>
            <p:cNvCxnSpPr/>
            <p:nvPr/>
          </p:nvCxnSpPr>
          <p:spPr bwMode="auto">
            <a:xfrm flipV="1">
              <a:off x="6697364" y="2233664"/>
              <a:ext cx="0" cy="1009891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  <a:extLst>
              <a:ext uri="{AF507438-7753-43e0-B8FC-AC1667EBCBE1}"/>
            </a:ex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052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 containment</a:t>
            </a:r>
          </a:p>
          <a:p>
            <a:r>
              <a:rPr lang="en-US" dirty="0" smtClean="0"/>
              <a:t>3 problems identified: Containment problem, Minimum and Minimal</a:t>
            </a:r>
          </a:p>
          <a:p>
            <a:r>
              <a:rPr lang="en-US" dirty="0" smtClean="0"/>
              <a:t>Algorithms for checking pattern containment</a:t>
            </a:r>
          </a:p>
          <a:p>
            <a:r>
              <a:rPr lang="en-US" dirty="0" smtClean="0"/>
              <a:t>Results carry over to bounded simulation</a:t>
            </a:r>
          </a:p>
          <a:p>
            <a:r>
              <a:rPr lang="en-US" dirty="0" smtClean="0"/>
              <a:t>Experimental Evaluation using real life and synthetic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9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Containment Problem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2076773" y="1677691"/>
            <a:ext cx="9427839" cy="454617"/>
          </a:xfrm>
        </p:spPr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 pattern query Qs and a set </a:t>
            </a:r>
            <a:r>
              <a:rPr lang="en-US" i="1" dirty="0" smtClean="0"/>
              <a:t>𝒱 </a:t>
            </a:r>
            <a:r>
              <a:rPr lang="en-US" dirty="0" smtClean="0"/>
              <a:t>of </a:t>
            </a:r>
            <a:r>
              <a:rPr lang="en-US" dirty="0"/>
              <a:t>view definitions, </a:t>
            </a:r>
            <a:r>
              <a:rPr lang="en-US" dirty="0" smtClean="0"/>
              <a:t>determine if Qs </a:t>
            </a:r>
            <a:r>
              <a:rPr lang="en-US" i="1" dirty="0"/>
              <a:t>⊑ </a:t>
            </a:r>
            <a:r>
              <a:rPr lang="en-US" i="1" dirty="0" smtClean="0"/>
              <a:t>𝒱</a:t>
            </a:r>
          </a:p>
          <a:p>
            <a:endParaRPr lang="en-US" i="1" dirty="0"/>
          </a:p>
          <a:p>
            <a:endParaRPr lang="en-US" dirty="0"/>
          </a:p>
        </p:txBody>
      </p:sp>
      <p:grpSp>
        <p:nvGrpSpPr>
          <p:cNvPr id="61" name="Group 5"/>
          <p:cNvGrpSpPr>
            <a:grpSpLocks/>
          </p:cNvGrpSpPr>
          <p:nvPr/>
        </p:nvGrpSpPr>
        <p:grpSpPr bwMode="auto">
          <a:xfrm>
            <a:off x="3025506" y="2295301"/>
            <a:ext cx="2343150" cy="1781175"/>
            <a:chOff x="3727756" y="2362556"/>
            <a:chExt cx="2344027" cy="1781554"/>
          </a:xfrm>
        </p:grpSpPr>
        <p:grpSp>
          <p:nvGrpSpPr>
            <p:cNvPr id="62" name="Group 6"/>
            <p:cNvGrpSpPr>
              <a:grpSpLocks/>
            </p:cNvGrpSpPr>
            <p:nvPr/>
          </p:nvGrpSpPr>
          <p:grpSpPr bwMode="auto">
            <a:xfrm>
              <a:off x="3727756" y="2362556"/>
              <a:ext cx="2344027" cy="1727400"/>
              <a:chOff x="-2923473" y="1188765"/>
              <a:chExt cx="2519140" cy="1865146"/>
            </a:xfrm>
          </p:grpSpPr>
          <p:grpSp>
            <p:nvGrpSpPr>
              <p:cNvPr id="64" name="Group 8"/>
              <p:cNvGrpSpPr>
                <a:grpSpLocks/>
              </p:cNvGrpSpPr>
              <p:nvPr/>
            </p:nvGrpSpPr>
            <p:grpSpPr bwMode="auto">
              <a:xfrm>
                <a:off x="-2923473" y="1188765"/>
                <a:ext cx="2519140" cy="1551348"/>
                <a:chOff x="3998366" y="3379400"/>
                <a:chExt cx="2519140" cy="1551348"/>
              </a:xfrm>
            </p:grpSpPr>
            <p:pic>
              <p:nvPicPr>
                <p:cNvPr id="66" name="Picture 34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14246" y="4421528"/>
                  <a:ext cx="297879" cy="3387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7" name="Picture 339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42210" y="4421529"/>
                  <a:ext cx="239554" cy="2724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68" name="Curved Connector 12"/>
                <p:cNvCxnSpPr>
                  <a:stCxn id="73" idx="1"/>
                  <a:endCxn id="67" idx="0"/>
                </p:cNvCxnSpPr>
                <p:nvPr/>
              </p:nvCxnSpPr>
              <p:spPr bwMode="auto">
                <a:xfrm rot="10800000" flipV="1">
                  <a:off x="4462598" y="4039465"/>
                  <a:ext cx="476179" cy="382323"/>
                </a:xfrm>
                <a:prstGeom prst="curvedConnector2">
                  <a:avLst/>
                </a:prstGeom>
                <a:ln>
                  <a:headEnd type="none" w="med" len="med"/>
                  <a:tailEnd type="arrow" w="med" len="med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urved Connector 13"/>
                <p:cNvCxnSpPr>
                  <a:stCxn id="73" idx="3"/>
                  <a:endCxn id="66" idx="0"/>
                </p:cNvCxnSpPr>
                <p:nvPr/>
              </p:nvCxnSpPr>
              <p:spPr bwMode="auto">
                <a:xfrm>
                  <a:off x="5309138" y="4039465"/>
                  <a:ext cx="453991" cy="382323"/>
                </a:xfrm>
                <a:prstGeom prst="curvedConnector2">
                  <a:avLst/>
                </a:prstGeom>
                <a:ln>
                  <a:headEnd type="none" w="med" len="med"/>
                  <a:tailEnd type="triangle" w="med" len="med"/>
                </a:ln>
                <a:extLst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3998366" y="4631661"/>
                  <a:ext cx="982161" cy="299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sz="1200" b="1"/>
                    <a:t>customer</a:t>
                  </a:r>
                </a:p>
              </p:txBody>
            </p:sp>
            <p:sp>
              <p:nvSpPr>
                <p:cNvPr id="71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5306744" y="4627640"/>
                  <a:ext cx="1210762" cy="299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sz="1200" b="1"/>
                    <a:t>developer</a:t>
                  </a:r>
                </a:p>
              </p:txBody>
            </p:sp>
            <p:sp>
              <p:nvSpPr>
                <p:cNvPr id="72" name="TextBox 191"/>
                <p:cNvSpPr txBox="1">
                  <a:spLocks noChangeArrowheads="1"/>
                </p:cNvSpPr>
                <p:nvPr/>
              </p:nvSpPr>
              <p:spPr bwMode="auto">
                <a:xfrm>
                  <a:off x="4581764" y="3379400"/>
                  <a:ext cx="1084079" cy="4984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sz="1200" b="1"/>
                    <a:t>project </a:t>
                  </a:r>
                </a:p>
                <a:p>
                  <a:pPr algn="ctr"/>
                  <a:r>
                    <a:rPr lang="en-US" sz="1200" b="1"/>
                    <a:t>manager</a:t>
                  </a:r>
                </a:p>
              </p:txBody>
            </p:sp>
            <p:pic>
              <p:nvPicPr>
                <p:cNvPr id="73" name="Picture 1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38169" y="3846256"/>
                  <a:ext cx="371270" cy="3876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65" name="TextBox 9"/>
              <p:cNvSpPr txBox="1">
                <a:spLocks noChangeArrowheads="1"/>
              </p:cNvSpPr>
              <p:nvPr/>
            </p:nvSpPr>
            <p:spPr bwMode="auto">
              <a:xfrm>
                <a:off x="-2288782" y="2682264"/>
                <a:ext cx="175689" cy="3716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en-US" sz="2000"/>
              </a:p>
            </p:txBody>
          </p:sp>
        </p:grpSp>
        <p:sp>
          <p:nvSpPr>
            <p:cNvPr id="63" name="Rectangle 7"/>
            <p:cNvSpPr>
              <a:spLocks noChangeArrowheads="1"/>
            </p:cNvSpPr>
            <p:nvPr/>
          </p:nvSpPr>
          <p:spPr bwMode="auto">
            <a:xfrm>
              <a:off x="4457548" y="3836333"/>
              <a:ext cx="72000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1400"/>
                <a:t>View 1</a:t>
              </a:r>
            </a:p>
          </p:txBody>
        </p:sp>
      </p:grpSp>
      <p:grpSp>
        <p:nvGrpSpPr>
          <p:cNvPr id="74" name="Group 29"/>
          <p:cNvGrpSpPr>
            <a:grpSpLocks/>
          </p:cNvGrpSpPr>
          <p:nvPr/>
        </p:nvGrpSpPr>
        <p:grpSpPr bwMode="auto">
          <a:xfrm>
            <a:off x="2771506" y="5290914"/>
            <a:ext cx="3032125" cy="944562"/>
            <a:chOff x="-2414767" y="4920862"/>
            <a:chExt cx="2884302" cy="877149"/>
          </a:xfrm>
        </p:grpSpPr>
        <p:pic>
          <p:nvPicPr>
            <p:cNvPr id="75" name="Picture 34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84811" y="4920862"/>
              <a:ext cx="297879" cy="338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33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61730" y="4932351"/>
              <a:ext cx="239554" cy="27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TextBox 191"/>
            <p:cNvSpPr txBox="1">
              <a:spLocks noChangeArrowheads="1"/>
            </p:cNvSpPr>
            <p:nvPr/>
          </p:nvSpPr>
          <p:spPr bwMode="auto">
            <a:xfrm>
              <a:off x="-2414767" y="5194149"/>
              <a:ext cx="982161" cy="255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1400" b="1"/>
                <a:t>customer</a:t>
              </a:r>
            </a:p>
          </p:txBody>
        </p:sp>
        <p:sp>
          <p:nvSpPr>
            <p:cNvPr id="78" name="TextBox 191"/>
            <p:cNvSpPr txBox="1">
              <a:spLocks noChangeArrowheads="1"/>
            </p:cNvSpPr>
            <p:nvPr/>
          </p:nvSpPr>
          <p:spPr bwMode="auto">
            <a:xfrm>
              <a:off x="-741226" y="5183967"/>
              <a:ext cx="12107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1400" b="1"/>
                <a:t>developer</a:t>
              </a:r>
            </a:p>
          </p:txBody>
        </p:sp>
        <p:cxnSp>
          <p:nvCxnSpPr>
            <p:cNvPr id="79" name="Straight Arrow Connector 34"/>
            <p:cNvCxnSpPr/>
            <p:nvPr/>
          </p:nvCxnSpPr>
          <p:spPr bwMode="auto">
            <a:xfrm flipH="1" flipV="1">
              <a:off x="-1653674" y="4988675"/>
              <a:ext cx="1025362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0" name="Straight Arrow Connector 35"/>
            <p:cNvCxnSpPr/>
            <p:nvPr/>
          </p:nvCxnSpPr>
          <p:spPr bwMode="auto">
            <a:xfrm flipV="1">
              <a:off x="-1624981" y="5116930"/>
              <a:ext cx="1025361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1" name="TextBox 36"/>
            <p:cNvSpPr txBox="1">
              <a:spLocks noChangeArrowheads="1"/>
            </p:cNvSpPr>
            <p:nvPr/>
          </p:nvSpPr>
          <p:spPr bwMode="auto">
            <a:xfrm>
              <a:off x="-1405956" y="5512129"/>
              <a:ext cx="684762" cy="28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1400"/>
                <a:t>View 2</a:t>
              </a:r>
            </a:p>
          </p:txBody>
        </p:sp>
      </p:grpSp>
      <p:grpSp>
        <p:nvGrpSpPr>
          <p:cNvPr id="82" name="Group 40"/>
          <p:cNvGrpSpPr>
            <a:grpSpLocks/>
          </p:cNvGrpSpPr>
          <p:nvPr/>
        </p:nvGrpSpPr>
        <p:grpSpPr bwMode="auto">
          <a:xfrm>
            <a:off x="5794106" y="3460526"/>
            <a:ext cx="1893888" cy="2043113"/>
            <a:chOff x="3421212" y="2297242"/>
            <a:chExt cx="1893680" cy="2042479"/>
          </a:xfrm>
        </p:grpSpPr>
        <p:grpSp>
          <p:nvGrpSpPr>
            <p:cNvPr id="83" name="Group 18"/>
            <p:cNvGrpSpPr>
              <a:grpSpLocks/>
            </p:cNvGrpSpPr>
            <p:nvPr/>
          </p:nvGrpSpPr>
          <p:grpSpPr bwMode="auto">
            <a:xfrm>
              <a:off x="3421212" y="2297242"/>
              <a:ext cx="1893680" cy="1442310"/>
              <a:chOff x="2956940" y="2843670"/>
              <a:chExt cx="4100769" cy="3191579"/>
            </a:xfrm>
          </p:grpSpPr>
          <p:pic>
            <p:nvPicPr>
              <p:cNvPr id="85" name="Picture 34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88666" y="5079681"/>
                <a:ext cx="375298" cy="408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6" name="Picture 33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01906" y="5093544"/>
                <a:ext cx="301814" cy="328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87" name="Curved Connector 21"/>
              <p:cNvCxnSpPr/>
              <p:nvPr/>
            </p:nvCxnSpPr>
            <p:spPr bwMode="auto">
              <a:xfrm rot="10800000" flipV="1">
                <a:off x="3922839" y="4041184"/>
                <a:ext cx="684033" cy="1042994"/>
              </a:xfrm>
              <a:prstGeom prst="curvedConnector2">
                <a:avLst/>
              </a:prstGeom>
              <a:ln>
                <a:headEnd type="none" w="med" len="med"/>
                <a:tailEnd type="arrow" w="med" len="med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8" name="Curved Connector 22"/>
              <p:cNvCxnSpPr/>
              <p:nvPr/>
            </p:nvCxnSpPr>
            <p:spPr bwMode="auto">
              <a:xfrm rot="10800000" flipH="1" flipV="1">
                <a:off x="5139663" y="4030648"/>
                <a:ext cx="687472" cy="1032460"/>
              </a:xfrm>
              <a:prstGeom prst="curvedConnector2">
                <a:avLst/>
              </a:prstGeom>
              <a:ln>
                <a:headEnd type="none" w="med" len="med"/>
                <a:tailEnd type="triangle" w="med" len="med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9" name="TextBox 191"/>
              <p:cNvSpPr txBox="1">
                <a:spLocks noChangeArrowheads="1"/>
              </p:cNvSpPr>
              <p:nvPr/>
            </p:nvSpPr>
            <p:spPr bwMode="auto">
              <a:xfrm>
                <a:off x="2956940" y="5422299"/>
                <a:ext cx="2237586" cy="612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sz="1200" b="1"/>
                  <a:t>customer</a:t>
                </a:r>
              </a:p>
            </p:txBody>
          </p:sp>
          <p:sp>
            <p:nvSpPr>
              <p:cNvPr id="90" name="TextBox 191"/>
              <p:cNvSpPr txBox="1">
                <a:spLocks noChangeArrowheads="1"/>
              </p:cNvSpPr>
              <p:nvPr/>
            </p:nvSpPr>
            <p:spPr bwMode="auto">
              <a:xfrm>
                <a:off x="4821273" y="5422299"/>
                <a:ext cx="2236436" cy="612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sz="1200" b="1"/>
                  <a:t>developer</a:t>
                </a:r>
              </a:p>
            </p:txBody>
          </p:sp>
          <p:cxnSp>
            <p:nvCxnSpPr>
              <p:cNvPr id="91" name="Straight Arrow Connector 25"/>
              <p:cNvCxnSpPr/>
              <p:nvPr/>
            </p:nvCxnSpPr>
            <p:spPr bwMode="auto">
              <a:xfrm flipH="1" flipV="1">
                <a:off x="4215013" y="5161437"/>
                <a:ext cx="1292447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2" name="TextBox 191"/>
              <p:cNvSpPr txBox="1">
                <a:spLocks noChangeArrowheads="1"/>
              </p:cNvSpPr>
              <p:nvPr/>
            </p:nvSpPr>
            <p:spPr bwMode="auto">
              <a:xfrm>
                <a:off x="3799899" y="2843670"/>
                <a:ext cx="2123951" cy="10215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200" b="1"/>
                  <a:t>project </a:t>
                </a:r>
              </a:p>
              <a:p>
                <a:pPr algn="ctr"/>
                <a:r>
                  <a:rPr lang="en-US" sz="1200" b="1"/>
                  <a:t>manager</a:t>
                </a:r>
              </a:p>
            </p:txBody>
          </p:sp>
          <p:cxnSp>
            <p:nvCxnSpPr>
              <p:cNvPr id="93" name="Straight Arrow Connector 27"/>
              <p:cNvCxnSpPr/>
              <p:nvPr/>
            </p:nvCxnSpPr>
            <p:spPr bwMode="auto">
              <a:xfrm flipV="1">
                <a:off x="4252825" y="5315955"/>
                <a:ext cx="1289008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pic>
            <p:nvPicPr>
              <p:cNvPr id="94" name="Picture 2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0907" y="3733353"/>
                <a:ext cx="467763" cy="467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4" name="TextBox 37"/>
            <p:cNvSpPr txBox="1">
              <a:spLocks noChangeArrowheads="1"/>
            </p:cNvSpPr>
            <p:nvPr/>
          </p:nvSpPr>
          <p:spPr bwMode="auto">
            <a:xfrm>
              <a:off x="3619181" y="3816501"/>
              <a:ext cx="139653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1400"/>
                <a:t>       query</a:t>
              </a:r>
            </a:p>
            <a:p>
              <a:r>
                <a:rPr lang="en-US" sz="1400"/>
                <a:t>as “data graph”</a:t>
              </a:r>
            </a:p>
          </p:txBody>
        </p:sp>
      </p:grpSp>
      <p:grpSp>
        <p:nvGrpSpPr>
          <p:cNvPr id="95" name="Group 56"/>
          <p:cNvGrpSpPr>
            <a:grpSpLocks/>
          </p:cNvGrpSpPr>
          <p:nvPr/>
        </p:nvGrpSpPr>
        <p:grpSpPr bwMode="auto">
          <a:xfrm>
            <a:off x="5305156" y="4355876"/>
            <a:ext cx="4108450" cy="885825"/>
            <a:chOff x="3073696" y="3495698"/>
            <a:chExt cx="4108552" cy="886399"/>
          </a:xfrm>
        </p:grpSpPr>
        <p:sp>
          <p:nvSpPr>
            <p:cNvPr id="96" name="Right Arrow 52"/>
            <p:cNvSpPr>
              <a:spLocks noChangeArrowheads="1"/>
            </p:cNvSpPr>
            <p:nvPr/>
          </p:nvSpPr>
          <p:spPr bwMode="auto">
            <a:xfrm rot="19864183" flipV="1">
              <a:off x="3073696" y="4182000"/>
              <a:ext cx="636538" cy="20009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70C0"/>
            </a:solidFill>
            <a:ln w="9525" algn="ctr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en-US"/>
            </a:p>
          </p:txBody>
        </p:sp>
        <p:sp>
          <p:nvSpPr>
            <p:cNvPr id="97" name="Right Arrow 53"/>
            <p:cNvSpPr>
              <a:spLocks noChangeArrowheads="1"/>
            </p:cNvSpPr>
            <p:nvPr/>
          </p:nvSpPr>
          <p:spPr bwMode="auto">
            <a:xfrm flipV="1">
              <a:off x="5257810" y="3495698"/>
              <a:ext cx="636538" cy="20009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70C0"/>
            </a:solidFill>
            <a:ln w="9525" algn="ctr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en-US"/>
            </a:p>
          </p:txBody>
        </p:sp>
        <p:cxnSp>
          <p:nvCxnSpPr>
            <p:cNvPr id="98" name="Straight Arrow Connector 54"/>
            <p:cNvCxnSpPr/>
            <p:nvPr/>
          </p:nvCxnSpPr>
          <p:spPr bwMode="auto">
            <a:xfrm flipH="1" flipV="1">
              <a:off x="6569458" y="3694265"/>
              <a:ext cx="596915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" name="Straight Arrow Connector 55"/>
            <p:cNvCxnSpPr/>
            <p:nvPr/>
          </p:nvCxnSpPr>
          <p:spPr bwMode="auto">
            <a:xfrm flipV="1">
              <a:off x="6585333" y="3764160"/>
              <a:ext cx="596915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1" name="Group 69"/>
          <p:cNvGrpSpPr>
            <a:grpSpLocks/>
          </p:cNvGrpSpPr>
          <p:nvPr/>
        </p:nvGrpSpPr>
        <p:grpSpPr bwMode="auto">
          <a:xfrm>
            <a:off x="3420772" y="2301651"/>
            <a:ext cx="3966814" cy="2392301"/>
            <a:chOff x="1188557" y="1440919"/>
            <a:chExt cx="3968153" cy="2393276"/>
          </a:xfrm>
        </p:grpSpPr>
        <p:cxnSp>
          <p:nvCxnSpPr>
            <p:cNvPr id="102" name="Curved Connector 59"/>
            <p:cNvCxnSpPr/>
            <p:nvPr/>
          </p:nvCxnSpPr>
          <p:spPr bwMode="auto">
            <a:xfrm rot="16200000" flipV="1">
              <a:off x="2956175" y="1122765"/>
              <a:ext cx="934822" cy="2098093"/>
            </a:xfrm>
            <a:prstGeom prst="curvedConnector2">
              <a:avLst/>
            </a:prstGeom>
            <a:ln>
              <a:prstDash val="dash"/>
              <a:headEnd type="none" w="med" len="med"/>
              <a:tailEnd type="triangle"/>
            </a:ln>
            <a:extLst>
              <a:ext uri="{AF507438-7753-43e0-B8FC-AC1667EBCBE1}"/>
            </a:ex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urved Connector 61"/>
            <p:cNvCxnSpPr/>
            <p:nvPr/>
          </p:nvCxnSpPr>
          <p:spPr bwMode="auto">
            <a:xfrm rot="10800000">
              <a:off x="1188557" y="2800805"/>
              <a:ext cx="2312607" cy="1033390"/>
            </a:xfrm>
            <a:prstGeom prst="curvedConnector2">
              <a:avLst/>
            </a:prstGeom>
            <a:ln>
              <a:prstDash val="dash"/>
              <a:headEnd type="none" w="med" len="med"/>
              <a:tailEnd type="triangle"/>
            </a:ln>
            <a:extLst>
              <a:ext uri="{AF507438-7753-43e0-B8FC-AC1667EBCBE1}"/>
            </a:ex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68"/>
            <p:cNvSpPr>
              <a:spLocks noChangeArrowheads="1"/>
            </p:cNvSpPr>
            <p:nvPr/>
          </p:nvSpPr>
          <p:spPr bwMode="auto">
            <a:xfrm>
              <a:off x="3549638" y="1440919"/>
              <a:ext cx="1607072" cy="461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l-GR" sz="2400" dirty="0" smtClean="0"/>
                <a:t>λ</a:t>
              </a:r>
              <a:r>
                <a:rPr lang="en-US" sz="2400" dirty="0" smtClean="0"/>
                <a:t> mapping</a:t>
              </a:r>
              <a:endParaRPr lang="en-US" sz="2400" dirty="0"/>
            </a:p>
          </p:txBody>
        </p:sp>
      </p:grpSp>
      <p:grpSp>
        <p:nvGrpSpPr>
          <p:cNvPr id="105" name="Group 71"/>
          <p:cNvGrpSpPr>
            <a:grpSpLocks/>
          </p:cNvGrpSpPr>
          <p:nvPr/>
        </p:nvGrpSpPr>
        <p:grpSpPr bwMode="auto">
          <a:xfrm>
            <a:off x="5305156" y="3485926"/>
            <a:ext cx="4843463" cy="1763713"/>
            <a:chOff x="3073696" y="2625658"/>
            <a:chExt cx="4843167" cy="1763861"/>
          </a:xfrm>
        </p:grpSpPr>
        <p:grpSp>
          <p:nvGrpSpPr>
            <p:cNvPr id="106" name="Group 51"/>
            <p:cNvGrpSpPr>
              <a:grpSpLocks/>
            </p:cNvGrpSpPr>
            <p:nvPr/>
          </p:nvGrpSpPr>
          <p:grpSpPr bwMode="auto">
            <a:xfrm>
              <a:off x="3073696" y="2625658"/>
              <a:ext cx="4843167" cy="1447910"/>
              <a:chOff x="3094909" y="2637583"/>
              <a:chExt cx="4843167" cy="1447910"/>
            </a:xfrm>
          </p:grpSpPr>
          <p:sp>
            <p:nvSpPr>
              <p:cNvPr id="108" name="Right Arrow 38"/>
              <p:cNvSpPr>
                <a:spLocks noChangeArrowheads="1"/>
              </p:cNvSpPr>
              <p:nvPr/>
            </p:nvSpPr>
            <p:spPr bwMode="auto">
              <a:xfrm rot="1735817">
                <a:off x="3094909" y="2961759"/>
                <a:ext cx="636538" cy="200097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C3514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en-US"/>
              </a:p>
            </p:txBody>
          </p:sp>
          <p:sp>
            <p:nvSpPr>
              <p:cNvPr id="109" name="Right Arrow 42"/>
              <p:cNvSpPr>
                <a:spLocks noChangeArrowheads="1"/>
              </p:cNvSpPr>
              <p:nvPr/>
            </p:nvSpPr>
            <p:spPr bwMode="auto">
              <a:xfrm flipV="1">
                <a:off x="5278742" y="3259830"/>
                <a:ext cx="636538" cy="200097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C3514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en-US"/>
              </a:p>
            </p:txBody>
          </p:sp>
          <p:pic>
            <p:nvPicPr>
              <p:cNvPr id="110" name="Picture 33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6498" y="3654326"/>
                <a:ext cx="139374" cy="148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11" name="Curved Connector 44"/>
              <p:cNvCxnSpPr/>
              <p:nvPr/>
            </p:nvCxnSpPr>
            <p:spPr bwMode="auto">
              <a:xfrm rot="10800000" flipV="1">
                <a:off x="6439568" y="3178966"/>
                <a:ext cx="315893" cy="471526"/>
              </a:xfrm>
              <a:prstGeom prst="curvedConnector2">
                <a:avLst/>
              </a:prstGeom>
              <a:ln>
                <a:headEnd type="none" w="med" len="med"/>
                <a:tailEnd type="arrow" w="med" len="med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2" name="TextBox 191"/>
              <p:cNvSpPr txBox="1">
                <a:spLocks noChangeArrowheads="1"/>
              </p:cNvSpPr>
              <p:nvPr/>
            </p:nvSpPr>
            <p:spPr bwMode="auto">
              <a:xfrm>
                <a:off x="5992483" y="3802894"/>
                <a:ext cx="103328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sz="1200" b="1"/>
                  <a:t>customer</a:t>
                </a:r>
              </a:p>
            </p:txBody>
          </p:sp>
          <p:sp>
            <p:nvSpPr>
              <p:cNvPr id="113" name="TextBox 191"/>
              <p:cNvSpPr txBox="1">
                <a:spLocks noChangeArrowheads="1"/>
              </p:cNvSpPr>
              <p:nvPr/>
            </p:nvSpPr>
            <p:spPr bwMode="auto">
              <a:xfrm>
                <a:off x="6381750" y="2637583"/>
                <a:ext cx="98081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200" b="1"/>
                  <a:t>project </a:t>
                </a:r>
              </a:p>
              <a:p>
                <a:pPr algn="ctr"/>
                <a:r>
                  <a:rPr lang="en-US" sz="1200" b="1"/>
                  <a:t>manager</a:t>
                </a:r>
              </a:p>
            </p:txBody>
          </p:sp>
          <p:pic>
            <p:nvPicPr>
              <p:cNvPr id="114" name="Picture 47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0116" y="3039641"/>
                <a:ext cx="216007" cy="211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" name="Picture 34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5870" y="3653661"/>
                <a:ext cx="173308" cy="1847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16" name="Curved Connector 49"/>
              <p:cNvCxnSpPr/>
              <p:nvPr/>
            </p:nvCxnSpPr>
            <p:spPr bwMode="auto">
              <a:xfrm rot="10800000" flipH="1" flipV="1">
                <a:off x="7052305" y="3178966"/>
                <a:ext cx="317481" cy="466764"/>
              </a:xfrm>
              <a:prstGeom prst="curvedConnector2">
                <a:avLst/>
              </a:prstGeom>
              <a:ln>
                <a:headEnd type="none" w="med" len="med"/>
                <a:tailEnd type="triangle" w="med" len="med"/>
              </a:ln>
              <a:ex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7" name="TextBox 191"/>
              <p:cNvSpPr txBox="1">
                <a:spLocks noChangeArrowheads="1"/>
              </p:cNvSpPr>
              <p:nvPr/>
            </p:nvSpPr>
            <p:spPr bwMode="auto">
              <a:xfrm>
                <a:off x="6905320" y="3808494"/>
                <a:ext cx="103275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sz="1200" b="1"/>
                  <a:t>developer</a:t>
                </a:r>
              </a:p>
            </p:txBody>
          </p:sp>
        </p:grpSp>
        <p:sp>
          <p:nvSpPr>
            <p:cNvPr id="107" name="TextBox 70"/>
            <p:cNvSpPr txBox="1">
              <a:spLocks noChangeArrowheads="1"/>
            </p:cNvSpPr>
            <p:nvPr/>
          </p:nvSpPr>
          <p:spPr bwMode="auto">
            <a:xfrm>
              <a:off x="5924971" y="4081742"/>
              <a:ext cx="161775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1400"/>
                <a:t>       view matches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256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2340245" y="624110"/>
            <a:ext cx="9500460" cy="1280890"/>
          </a:xfrm>
        </p:spPr>
        <p:txBody>
          <a:bodyPr/>
          <a:lstStyle/>
          <a:p>
            <a:r>
              <a:rPr lang="en-US" dirty="0" smtClean="0"/>
              <a:t>Minimum Pattern Containment Problem 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2340245" y="1560163"/>
            <a:ext cx="8915400" cy="1694481"/>
          </a:xfrm>
        </p:spPr>
        <p:txBody>
          <a:bodyPr/>
          <a:lstStyle/>
          <a:p>
            <a:r>
              <a:rPr lang="en-US" dirty="0"/>
              <a:t>Given </a:t>
            </a:r>
            <a:r>
              <a:rPr lang="en-US" dirty="0" smtClean="0"/>
              <a:t>a </a:t>
            </a:r>
            <a:r>
              <a:rPr lang="en-US" dirty="0"/>
              <a:t>Qs and </a:t>
            </a:r>
            <a:r>
              <a:rPr lang="en-US" i="1" dirty="0" smtClean="0"/>
              <a:t>𝒱 </a:t>
            </a:r>
            <a:r>
              <a:rPr lang="en-US" dirty="0" smtClean="0"/>
              <a:t>, find </a:t>
            </a:r>
            <a:r>
              <a:rPr lang="en-US" dirty="0"/>
              <a:t>a </a:t>
            </a:r>
            <a:r>
              <a:rPr lang="en-US" dirty="0" smtClean="0"/>
              <a:t>subset </a:t>
            </a:r>
            <a:r>
              <a:rPr lang="en-US" i="1" dirty="0" smtClean="0"/>
              <a:t>𝒱 </a:t>
            </a:r>
            <a:r>
              <a:rPr lang="en-US" b="1" i="1" dirty="0" smtClean="0"/>
              <a:t>′</a:t>
            </a:r>
            <a:r>
              <a:rPr lang="en-US" i="1" dirty="0" smtClean="0"/>
              <a:t> </a:t>
            </a:r>
            <a:r>
              <a:rPr lang="en-US" dirty="0"/>
              <a:t>of </a:t>
            </a:r>
            <a:r>
              <a:rPr lang="en-US" i="1" dirty="0"/>
              <a:t>𝒱 </a:t>
            </a:r>
            <a:r>
              <a:rPr lang="en-US" dirty="0"/>
              <a:t>such </a:t>
            </a:r>
            <a:r>
              <a:rPr lang="en-US" dirty="0" smtClean="0"/>
              <a:t>that:</a:t>
            </a:r>
          </a:p>
          <a:p>
            <a:pPr>
              <a:buAutoNum type="arabicParenBoth"/>
            </a:pPr>
            <a:r>
              <a:rPr lang="en-US" dirty="0" smtClean="0"/>
              <a:t>Qs </a:t>
            </a:r>
            <a:r>
              <a:rPr lang="en-US" i="1" dirty="0"/>
              <a:t>⊑ </a:t>
            </a:r>
            <a:r>
              <a:rPr lang="en-US" i="1" dirty="0" smtClean="0"/>
              <a:t>𝒱</a:t>
            </a:r>
          </a:p>
          <a:p>
            <a:pPr>
              <a:buAutoNum type="arabicParenBoth"/>
            </a:pPr>
            <a:r>
              <a:rPr lang="en-US" dirty="0" smtClean="0"/>
              <a:t>for </a:t>
            </a:r>
            <a:r>
              <a:rPr lang="en-US" dirty="0"/>
              <a:t>any subset </a:t>
            </a:r>
            <a:r>
              <a:rPr lang="en-US" i="1" dirty="0"/>
              <a:t>𝒱′</a:t>
            </a:r>
            <a:r>
              <a:rPr lang="en-US" b="1" i="1" dirty="0"/>
              <a:t>′</a:t>
            </a:r>
            <a:r>
              <a:rPr lang="en-US" i="1" dirty="0"/>
              <a:t> </a:t>
            </a:r>
            <a:r>
              <a:rPr lang="en-US" dirty="0" smtClean="0"/>
              <a:t>of </a:t>
            </a:r>
            <a:r>
              <a:rPr lang="en-US" i="1" dirty="0" smtClean="0"/>
              <a:t>𝒱</a:t>
            </a:r>
            <a:r>
              <a:rPr lang="en-US" dirty="0"/>
              <a:t>, if Qs </a:t>
            </a:r>
            <a:r>
              <a:rPr lang="en-US" i="1" dirty="0"/>
              <a:t>⊑ 𝒱′′</a:t>
            </a:r>
            <a:r>
              <a:rPr lang="en-US" dirty="0"/>
              <a:t>, then card(</a:t>
            </a:r>
            <a:r>
              <a:rPr lang="en-US" i="1" dirty="0"/>
              <a:t>𝒱′</a:t>
            </a:r>
            <a:r>
              <a:rPr lang="en-US" dirty="0"/>
              <a:t>) </a:t>
            </a:r>
            <a:r>
              <a:rPr lang="en-US" i="1" dirty="0"/>
              <a:t>≤ </a:t>
            </a:r>
            <a:r>
              <a:rPr lang="en-US" dirty="0"/>
              <a:t>card(</a:t>
            </a:r>
            <a:r>
              <a:rPr lang="en-US" i="1" dirty="0"/>
              <a:t>𝒱</a:t>
            </a:r>
            <a:r>
              <a:rPr lang="en-US" i="1" dirty="0" smtClean="0"/>
              <a:t>′′</a:t>
            </a:r>
            <a:r>
              <a:rPr lang="en-US" dirty="0" smtClean="0"/>
              <a:t>)</a:t>
            </a:r>
            <a:endParaRPr lang="en-US" dirty="0"/>
          </a:p>
          <a:p>
            <a:pPr>
              <a:buAutoNum type="arabicParenBoth"/>
            </a:pPr>
            <a:endParaRPr lang="en-US" dirty="0" smtClean="0"/>
          </a:p>
          <a:p>
            <a:pPr>
              <a:buAutoNum type="arabicParenBoth"/>
            </a:pPr>
            <a:endParaRPr lang="en-US" dirty="0"/>
          </a:p>
          <a:p>
            <a:pPr>
              <a:buAutoNum type="arabicParenBoth"/>
            </a:pPr>
            <a:endParaRPr lang="en-US" dirty="0"/>
          </a:p>
        </p:txBody>
      </p:sp>
      <p:sp>
        <p:nvSpPr>
          <p:cNvPr id="4" name="Θέση περιεχομένου 2"/>
          <p:cNvSpPr txBox="1">
            <a:spLocks/>
          </p:cNvSpPr>
          <p:nvPr/>
        </p:nvSpPr>
        <p:spPr>
          <a:xfrm>
            <a:off x="2340245" y="3913322"/>
            <a:ext cx="8915400" cy="175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Minimum Containment is NP Complete</a:t>
            </a:r>
          </a:p>
          <a:p>
            <a:r>
              <a:rPr lang="en-US" dirty="0" smtClean="0"/>
              <a:t>Optimization: APX-hard</a:t>
            </a:r>
          </a:p>
          <a:p>
            <a:endParaRPr lang="en-US" dirty="0" smtClean="0"/>
          </a:p>
          <a:p>
            <a:pPr>
              <a:buFont typeface="Wingdings 3" charset="2"/>
              <a:buAutoNum type="arabicParenBoth"/>
            </a:pPr>
            <a:endParaRPr lang="en-US" dirty="0" smtClean="0"/>
          </a:p>
          <a:p>
            <a:pPr>
              <a:buFont typeface="Wingdings 3" charset="2"/>
              <a:buAutoNum type="arabicParenBoth"/>
            </a:pPr>
            <a:endParaRPr lang="en-US" dirty="0" smtClean="0"/>
          </a:p>
          <a:p>
            <a:pPr>
              <a:buFont typeface="Wingdings 3" charset="2"/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5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Pattern Containment Problem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338020"/>
          </a:xfrm>
        </p:spPr>
        <p:txBody>
          <a:bodyPr/>
          <a:lstStyle/>
          <a:p>
            <a:r>
              <a:rPr lang="en-US" dirty="0"/>
              <a:t>Given Qs and </a:t>
            </a:r>
            <a:r>
              <a:rPr lang="en-US" i="1" dirty="0"/>
              <a:t>𝒱</a:t>
            </a:r>
            <a:r>
              <a:rPr lang="en-US" dirty="0" smtClean="0"/>
              <a:t>, find </a:t>
            </a:r>
            <a:r>
              <a:rPr lang="en-US" dirty="0"/>
              <a:t>a minimal subset </a:t>
            </a:r>
            <a:r>
              <a:rPr lang="en-US" i="1" dirty="0" smtClean="0"/>
              <a:t>𝒱</a:t>
            </a:r>
            <a:r>
              <a:rPr lang="en-US" i="1" dirty="0"/>
              <a:t> </a:t>
            </a:r>
            <a:r>
              <a:rPr lang="en-US" b="1" i="1" dirty="0" smtClean="0"/>
              <a:t>‘ </a:t>
            </a:r>
            <a:r>
              <a:rPr lang="en-US" dirty="0" smtClean="0"/>
              <a:t>of </a:t>
            </a:r>
            <a:r>
              <a:rPr lang="en-US" i="1" dirty="0"/>
              <a:t>𝒱 </a:t>
            </a:r>
            <a:r>
              <a:rPr lang="en-US" i="1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contains Qs. </a:t>
            </a:r>
            <a:endParaRPr lang="en-US" dirty="0" smtClean="0"/>
          </a:p>
          <a:p>
            <a:pPr>
              <a:buAutoNum type="arabicParenBoth"/>
            </a:pPr>
            <a:r>
              <a:rPr lang="en-US" dirty="0" smtClean="0"/>
              <a:t>Qs </a:t>
            </a:r>
            <a:r>
              <a:rPr lang="en-US" i="1" dirty="0"/>
              <a:t>⊑ </a:t>
            </a:r>
            <a:r>
              <a:rPr lang="en-US" i="1" dirty="0" smtClean="0"/>
              <a:t>𝒱</a:t>
            </a:r>
            <a:r>
              <a:rPr lang="en-US" i="1" dirty="0"/>
              <a:t> </a:t>
            </a:r>
            <a:r>
              <a:rPr lang="en-US" b="1" i="1" dirty="0" smtClean="0"/>
              <a:t>‘</a:t>
            </a:r>
            <a:endParaRPr lang="en-US" dirty="0"/>
          </a:p>
          <a:p>
            <a:pPr>
              <a:buAutoNum type="arabicParenBoth"/>
            </a:pPr>
            <a:r>
              <a:rPr lang="en-US" dirty="0" smtClean="0"/>
              <a:t>for any proper </a:t>
            </a:r>
            <a:r>
              <a:rPr lang="en-US" dirty="0"/>
              <a:t>subset </a:t>
            </a:r>
            <a:r>
              <a:rPr lang="en-US" i="1" dirty="0"/>
              <a:t>𝒱′</a:t>
            </a:r>
            <a:r>
              <a:rPr lang="en-US" b="1" i="1" dirty="0"/>
              <a:t>′</a:t>
            </a:r>
            <a:r>
              <a:rPr lang="en-US" i="1" dirty="0"/>
              <a:t> </a:t>
            </a:r>
            <a:r>
              <a:rPr lang="en-US" dirty="0"/>
              <a:t>of </a:t>
            </a:r>
            <a:r>
              <a:rPr lang="en-US" i="1" dirty="0"/>
              <a:t>𝒱′</a:t>
            </a:r>
            <a:r>
              <a:rPr lang="en-US" dirty="0"/>
              <a:t>, </a:t>
            </a:r>
            <a:r>
              <a:rPr lang="en-US" dirty="0" smtClean="0"/>
              <a:t>Qs cannot be contained in</a:t>
            </a:r>
            <a:r>
              <a:rPr lang="en-US" i="1" dirty="0" smtClean="0"/>
              <a:t>𝒱</a:t>
            </a:r>
            <a:r>
              <a:rPr lang="en-US" i="1" dirty="0"/>
              <a:t>′</a:t>
            </a:r>
            <a:r>
              <a:rPr lang="en-US" b="1" i="1" dirty="0"/>
              <a:t>′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3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Pattern Containment Problem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6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Database with YouTube videos</a:t>
            </a:r>
          </a:p>
          <a:p>
            <a:r>
              <a:rPr lang="en-US" dirty="0" smtClean="0"/>
              <a:t>Create Different Views</a:t>
            </a:r>
          </a:p>
          <a:p>
            <a:r>
              <a:rPr lang="en-US" dirty="0" smtClean="0"/>
              <a:t>Develop a Minimal Containment Algorithm fro scratch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…..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…..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…..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63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</TotalTime>
  <Words>250</Words>
  <Application>Microsoft Office PowerPoint</Application>
  <PresentationFormat>Ευρεία οθόνη</PresentationFormat>
  <Paragraphs>72</Paragraphs>
  <Slides>11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6" baseType="lpstr">
      <vt:lpstr>宋体</vt:lpstr>
      <vt:lpstr>Arial</vt:lpstr>
      <vt:lpstr>Century Gothic</vt:lpstr>
      <vt:lpstr>Wingdings 3</vt:lpstr>
      <vt:lpstr>Wisp</vt:lpstr>
      <vt:lpstr>Answering Graph Pattern Queries using Views</vt:lpstr>
      <vt:lpstr>Agenda</vt:lpstr>
      <vt:lpstr>Introduction</vt:lpstr>
      <vt:lpstr>Introduction</vt:lpstr>
      <vt:lpstr>Containment Problem</vt:lpstr>
      <vt:lpstr>Minimum Pattern Containment Problem </vt:lpstr>
      <vt:lpstr>Minimal Pattern Containment Problem</vt:lpstr>
      <vt:lpstr>Minimal Pattern Containment Problem</vt:lpstr>
      <vt:lpstr>Implementation</vt:lpstr>
      <vt:lpstr>Results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Answering Graph Pattern Queries using Views</dc:title>
  <dc:creator>Antonis</dc:creator>
  <cp:lastModifiedBy>Antonis</cp:lastModifiedBy>
  <cp:revision>7</cp:revision>
  <dcterms:created xsi:type="dcterms:W3CDTF">2014-06-15T09:02:36Z</dcterms:created>
  <dcterms:modified xsi:type="dcterms:W3CDTF">2014-06-15T10:05:08Z</dcterms:modified>
</cp:coreProperties>
</file>