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6" r:id="rId3"/>
    <p:sldId id="267" r:id="rId4"/>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54"/>
    <a:srgbClr val="002554"/>
    <a:srgbClr val="B49759"/>
    <a:srgbClr val="17203C"/>
    <a:srgbClr val="161E3B"/>
    <a:srgbClr val="182852"/>
    <a:srgbClr val="171F3B"/>
    <a:srgbClr val="171D3C"/>
    <a:srgbClr val="CBA052"/>
    <a:srgbClr val="F4DA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3B90D-8834-425A-96E3-7679FB01033B}" v="925" dt="2025-02-19T17:26:17.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77" autoAdjust="0"/>
  </p:normalViewPr>
  <p:slideViewPr>
    <p:cSldViewPr showGuides="1">
      <p:cViewPr>
        <p:scale>
          <a:sx n="27" d="100"/>
          <a:sy n="27" d="100"/>
        </p:scale>
        <p:origin x="591" y="-363"/>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dirty="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3/24/2025</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svg"/><Relationship Id="rId1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4.png"/><Relationship Id="rId18" Type="http://schemas.openxmlformats.org/officeDocument/2006/relationships/image" Target="../media/image22.png"/><Relationship Id="rId3" Type="http://schemas.openxmlformats.org/officeDocument/2006/relationships/image" Target="../media/image2.svg"/><Relationship Id="rId21" Type="http://schemas.openxmlformats.org/officeDocument/2006/relationships/image" Target="../media/image25.svg"/><Relationship Id="rId7" Type="http://schemas.openxmlformats.org/officeDocument/2006/relationships/image" Target="../media/image6.svg"/><Relationship Id="rId12" Type="http://schemas.openxmlformats.org/officeDocument/2006/relationships/image" Target="../media/image12.png"/><Relationship Id="rId17" Type="http://schemas.openxmlformats.org/officeDocument/2006/relationships/image" Target="../media/image18.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svg"/><Relationship Id="rId15" Type="http://schemas.openxmlformats.org/officeDocument/2006/relationships/image" Target="../media/image21.svg"/><Relationship Id="rId23" Type="http://schemas.openxmlformats.org/officeDocument/2006/relationships/image" Target="../media/image27.svg"/><Relationship Id="rId10" Type="http://schemas.openxmlformats.org/officeDocument/2006/relationships/image" Target="../media/image9.png"/><Relationship Id="rId19" Type="http://schemas.openxmlformats.org/officeDocument/2006/relationships/image" Target="../media/image23.sv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20.png"/><Relationship Id="rId22"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A1B1EB9-24F6-9FAA-1D55-5B856A777289}"/>
              </a:ext>
            </a:extLst>
          </p:cNvPr>
          <p:cNvSpPr/>
          <p:nvPr/>
        </p:nvSpPr>
        <p:spPr>
          <a:xfrm>
            <a:off x="444128" y="16616598"/>
            <a:ext cx="21425272" cy="10358202"/>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57B4D3B-7686-BE62-3216-63A6A091EDE9}"/>
              </a:ext>
            </a:extLst>
          </p:cNvPr>
          <p:cNvSpPr/>
          <p:nvPr/>
        </p:nvSpPr>
        <p:spPr>
          <a:xfrm>
            <a:off x="444128" y="10835430"/>
            <a:ext cx="21425272" cy="543634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B3545C8-7C5C-BDAC-6C7A-E4435E3C16F9}"/>
              </a:ext>
            </a:extLst>
          </p:cNvPr>
          <p:cNvSpPr/>
          <p:nvPr/>
        </p:nvSpPr>
        <p:spPr>
          <a:xfrm>
            <a:off x="444128" y="5036562"/>
            <a:ext cx="21425272" cy="553221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3780D04-037D-690D-1C4A-5CE9ADE14576}"/>
              </a:ext>
            </a:extLst>
          </p:cNvPr>
          <p:cNvSpPr/>
          <p:nvPr/>
        </p:nvSpPr>
        <p:spPr>
          <a:xfrm>
            <a:off x="22185629" y="5041000"/>
            <a:ext cx="13990320" cy="1609344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5B9462F0-95FF-EC05-FB4E-C2C3EC1333AE}"/>
              </a:ext>
            </a:extLst>
          </p:cNvPr>
          <p:cNvSpPr/>
          <p:nvPr/>
        </p:nvSpPr>
        <p:spPr>
          <a:xfrm>
            <a:off x="22185629" y="21488400"/>
            <a:ext cx="5642037" cy="548640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7CFD157-6563-85A5-ABFB-6940DB3E39D5}"/>
              </a:ext>
            </a:extLst>
          </p:cNvPr>
          <p:cNvSpPr/>
          <p:nvPr/>
        </p:nvSpPr>
        <p:spPr>
          <a:xfrm>
            <a:off x="28140703" y="21488400"/>
            <a:ext cx="7978097" cy="5528467"/>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060CDAFE-992A-6C4D-9E0E-9018B1594255}"/>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71CBAC01-F853-EE46-8B63-A2F4E9C8DF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a:t>
            </a:r>
            <a:r>
              <a:rPr lang="en-US" sz="5000" b="1" dirty="0" err="1">
                <a:solidFill>
                  <a:schemeClr val="bg1"/>
                </a:solidFill>
                <a:latin typeface="Gill Sans SemiBold" panose="020B0502020104020203" pitchFamily="34" charset="-79"/>
                <a:cs typeface="Gill Sans SemiBold" panose="020B0502020104020203" pitchFamily="34" charset="-79"/>
              </a:rPr>
              <a:t>Zeyad</a:t>
            </a:r>
            <a:r>
              <a:rPr lang="en-US" sz="5000" b="1" dirty="0">
                <a:solidFill>
                  <a:schemeClr val="bg1"/>
                </a:solidFill>
                <a:latin typeface="Gill Sans SemiBold" panose="020B0502020104020203" pitchFamily="34" charset="-79"/>
                <a:cs typeface="Gill Sans SemiBold" panose="020B0502020104020203" pitchFamily="34" charset="-79"/>
              </a:rPr>
              <a:t> </a:t>
            </a:r>
            <a:r>
              <a:rPr lang="en-US" sz="5000" b="1" dirty="0" err="1">
                <a:solidFill>
                  <a:schemeClr val="bg1"/>
                </a:solidFill>
                <a:latin typeface="Gill Sans SemiBold" panose="020B0502020104020203" pitchFamily="34" charset="-79"/>
                <a:cs typeface="Gill Sans SemiBold" panose="020B0502020104020203" pitchFamily="34" charset="-79"/>
              </a:rPr>
              <a:t>Elgendy</a:t>
            </a:r>
            <a:r>
              <a:rPr lang="en-US" sz="5000" b="1" dirty="0">
                <a:solidFill>
                  <a:schemeClr val="bg1"/>
                </a:solidFill>
                <a:latin typeface="Gill Sans SemiBold" panose="020B0502020104020203" pitchFamily="34" charset="-79"/>
                <a:cs typeface="Gill Sans SemiBold" panose="020B0502020104020203" pitchFamily="34" charset="-79"/>
              </a:rPr>
              <a:t>, Nicholas Zayfman</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041FAEE6-BF97-8D47-9EFF-B6C9660D2DE2}"/>
              </a:ext>
            </a:extLst>
          </p:cNvPr>
          <p:cNvSpPr txBox="1">
            <a:spLocks noChangeArrowheads="1"/>
          </p:cNvSpPr>
          <p:nvPr/>
        </p:nvSpPr>
        <p:spPr bwMode="auto">
          <a:xfrm>
            <a:off x="22402800" y="21488400"/>
            <a:ext cx="5204503" cy="220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GitHub </a:t>
            </a:r>
          </a:p>
          <a:p>
            <a:pPr algn="ctr" eaLnBrk="1" hangingPunct="1"/>
            <a:r>
              <a:rPr lang="en-US" sz="60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6DA9A79D-400F-754C-B804-BE8EA2267569}"/>
              </a:ext>
            </a:extLst>
          </p:cNvPr>
          <p:cNvSpPr txBox="1">
            <a:spLocks noChangeArrowheads="1"/>
          </p:cNvSpPr>
          <p:nvPr/>
        </p:nvSpPr>
        <p:spPr bwMode="auto">
          <a:xfrm>
            <a:off x="457200" y="166878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273D41C8-A218-D840-AF51-1E1488A048E0}"/>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29D41331-2204-7644-BE49-D59AD2C541D3}"/>
              </a:ext>
            </a:extLst>
          </p:cNvPr>
          <p:cNvSpPr txBox="1">
            <a:spLocks noChangeArrowheads="1"/>
          </p:cNvSpPr>
          <p:nvPr/>
        </p:nvSpPr>
        <p:spPr bwMode="auto">
          <a:xfrm>
            <a:off x="457200" y="109125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E2E97B2A-0333-9A4F-9135-913A303B2BB3}"/>
              </a:ext>
            </a:extLst>
          </p:cNvPr>
          <p:cNvSpPr txBox="1">
            <a:spLocks noChangeArrowheads="1"/>
          </p:cNvSpPr>
          <p:nvPr/>
        </p:nvSpPr>
        <p:spPr bwMode="auto">
          <a:xfrm>
            <a:off x="830513" y="6172200"/>
            <a:ext cx="20612167" cy="66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60" name="Text Box 28">
            <a:extLst>
              <a:ext uri="{FF2B5EF4-FFF2-40B4-BE49-F238E27FC236}">
                <a16:creationId xmlns:a16="http://schemas.microsoft.com/office/drawing/2014/main" id="{32F94185-23B8-6B47-9CCE-95B44B22278F}"/>
              </a:ext>
            </a:extLst>
          </p:cNvPr>
          <p:cNvSpPr txBox="1">
            <a:spLocks noChangeArrowheads="1"/>
          </p:cNvSpPr>
          <p:nvPr/>
        </p:nvSpPr>
        <p:spPr bwMode="auto">
          <a:xfrm>
            <a:off x="6553200" y="17297400"/>
            <a:ext cx="15323550" cy="12687715"/>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a:t>
            </a:r>
          </a:p>
          <a:p>
            <a:pPr marL="254000" indent="0">
              <a:lnSpc>
                <a:spcPts val="4020"/>
              </a:lnSpc>
            </a:pP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a:t>
            </a:r>
          </a:p>
          <a:p>
            <a:pPr marL="254000" indent="0">
              <a:lnSpc>
                <a:spcPts val="4020"/>
              </a:lnSpc>
            </a:pP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a:t>
            </a:r>
          </a:p>
          <a:p>
            <a:pPr marL="254000" indent="0">
              <a:lnSpc>
                <a:spcPts val="4020"/>
              </a:lnSpc>
            </a:pP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a:t>
            </a:r>
          </a:p>
          <a:p>
            <a:pPr marL="254000" indent="0">
              <a:lnSpc>
                <a:spcPts val="4020"/>
              </a:lnSpc>
            </a:pP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8FD132F1-105A-CA21-AD84-CDA22743D2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89400" y="884444"/>
            <a:ext cx="3566160" cy="3566160"/>
          </a:xfrm>
          <a:prstGeom prst="rect">
            <a:avLst/>
          </a:prstGeom>
        </p:spPr>
      </p:pic>
      <p:pic>
        <p:nvPicPr>
          <p:cNvPr id="5" name="Graphic 4">
            <a:extLst>
              <a:ext uri="{FF2B5EF4-FFF2-40B4-BE49-F238E27FC236}">
                <a16:creationId xmlns:a16="http://schemas.microsoft.com/office/drawing/2014/main" id="{9620AB7C-3205-D67B-A0CB-C960D45037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42200" y="838200"/>
            <a:ext cx="3738838" cy="3738838"/>
          </a:xfrm>
          <a:prstGeom prst="rect">
            <a:avLst/>
          </a:prstGeom>
        </p:spPr>
      </p:pic>
      <p:sp>
        <p:nvSpPr>
          <p:cNvPr id="11" name="TextBox 20">
            <a:extLst>
              <a:ext uri="{FF2B5EF4-FFF2-40B4-BE49-F238E27FC236}">
                <a16:creationId xmlns:a16="http://schemas.microsoft.com/office/drawing/2014/main" id="{836C9FE0-B670-9916-6ACE-1DAE4DB0BB96}"/>
              </a:ext>
            </a:extLst>
          </p:cNvPr>
          <p:cNvSpPr txBox="1">
            <a:spLocks noChangeArrowheads="1"/>
          </p:cNvSpPr>
          <p:nvPr/>
        </p:nvSpPr>
        <p:spPr bwMode="auto">
          <a:xfrm>
            <a:off x="22415152" y="5105400"/>
            <a:ext cx="13169361"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12" name="TextBox 26">
            <a:extLst>
              <a:ext uri="{FF2B5EF4-FFF2-40B4-BE49-F238E27FC236}">
                <a16:creationId xmlns:a16="http://schemas.microsoft.com/office/drawing/2014/main" id="{EA6B2B7D-E575-45F3-C250-A6056EE9C8C7}"/>
              </a:ext>
            </a:extLst>
          </p:cNvPr>
          <p:cNvSpPr txBox="1">
            <a:spLocks noChangeArrowheads="1"/>
          </p:cNvSpPr>
          <p:nvPr/>
        </p:nvSpPr>
        <p:spPr bwMode="auto">
          <a:xfrm>
            <a:off x="28132466" y="21428174"/>
            <a:ext cx="7978097"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BD6D043C-8F56-91CB-7A1C-126146A999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36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6789EAB-AAC8-E736-754E-A1049B8201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281272-B842-8A3B-99F3-DBC3A9A0CE9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604465" y="23833065"/>
            <a:ext cx="2836935" cy="28369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8AF1B41-22EB-40FB-3E73-1A85158216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8276" y="17084920"/>
            <a:ext cx="5875087" cy="5592833"/>
          </a:xfrm>
          <a:prstGeom prst="rect">
            <a:avLst/>
          </a:prstGeom>
          <a:noFill/>
          <a:extLst>
            <a:ext uri="{909E8E84-426E-40DD-AFC4-6F175D3DCCD1}">
              <a14:hiddenFill xmlns:a14="http://schemas.microsoft.com/office/drawing/2010/main">
                <a:solidFill>
                  <a:srgbClr val="FFFFFF"/>
                </a:solidFill>
              </a14:hiddenFill>
            </a:ext>
          </a:extLst>
        </p:spPr>
      </p:pic>
      <p:grpSp>
        <p:nvGrpSpPr>
          <p:cNvPr id="3" name="Group 2">
            <a:extLst>
              <a:ext uri="{FF2B5EF4-FFF2-40B4-BE49-F238E27FC236}">
                <a16:creationId xmlns:a16="http://schemas.microsoft.com/office/drawing/2014/main" id="{7CD5A899-D179-C435-98B7-5D0BF97C7A06}"/>
              </a:ext>
            </a:extLst>
          </p:cNvPr>
          <p:cNvGrpSpPr/>
          <p:nvPr/>
        </p:nvGrpSpPr>
        <p:grpSpPr>
          <a:xfrm>
            <a:off x="830513" y="11201400"/>
            <a:ext cx="19895887" cy="4950329"/>
            <a:chOff x="830513" y="11201400"/>
            <a:chExt cx="19895887" cy="4950329"/>
          </a:xfrm>
        </p:grpSpPr>
        <p:sp>
          <p:nvSpPr>
            <p:cNvPr id="53" name="Text Box 25">
              <a:extLst>
                <a:ext uri="{FF2B5EF4-FFF2-40B4-BE49-F238E27FC236}">
                  <a16:creationId xmlns:a16="http://schemas.microsoft.com/office/drawing/2014/main" id="{55572FBF-9B7E-3547-BCE4-5775B57364E6}"/>
                </a:ext>
              </a:extLst>
            </p:cNvPr>
            <p:cNvSpPr txBox="1">
              <a:spLocks noChangeArrowheads="1"/>
            </p:cNvSpPr>
            <p:nvPr/>
          </p:nvSpPr>
          <p:spPr bwMode="auto">
            <a:xfrm>
              <a:off x="830513" y="11952547"/>
              <a:ext cx="15615441" cy="4049453"/>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grpSp>
          <p:nvGrpSpPr>
            <p:cNvPr id="22" name="Group 21">
              <a:extLst>
                <a:ext uri="{FF2B5EF4-FFF2-40B4-BE49-F238E27FC236}">
                  <a16:creationId xmlns:a16="http://schemas.microsoft.com/office/drawing/2014/main" id="{55B891D0-656E-8F72-9141-89D1E0A433A6}"/>
                </a:ext>
              </a:extLst>
            </p:cNvPr>
            <p:cNvGrpSpPr/>
            <p:nvPr/>
          </p:nvGrpSpPr>
          <p:grpSpPr>
            <a:xfrm>
              <a:off x="17373600" y="11201400"/>
              <a:ext cx="2895600" cy="840060"/>
              <a:chOff x="19441207" y="12470988"/>
              <a:chExt cx="3080458" cy="882751"/>
            </a:xfrm>
          </p:grpSpPr>
          <p:sp>
            <p:nvSpPr>
              <p:cNvPr id="23" name="Rounded Rectangle 110">
                <a:extLst>
                  <a:ext uri="{FF2B5EF4-FFF2-40B4-BE49-F238E27FC236}">
                    <a16:creationId xmlns:a16="http://schemas.microsoft.com/office/drawing/2014/main" id="{F7E1EDA3-A495-C332-1C38-30665847CD18}"/>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TextBox 28">
                <a:extLst>
                  <a:ext uri="{FF2B5EF4-FFF2-40B4-BE49-F238E27FC236}">
                    <a16:creationId xmlns:a16="http://schemas.microsoft.com/office/drawing/2014/main" id="{919D6F99-3EAD-1B58-8FF0-5697C75F3458}"/>
                  </a:ext>
                </a:extLst>
              </p:cNvPr>
              <p:cNvSpPr txBox="1">
                <a:spLocks noChangeArrowheads="1"/>
              </p:cNvSpPr>
              <p:nvPr/>
            </p:nvSpPr>
            <p:spPr bwMode="auto">
              <a:xfrm>
                <a:off x="19441766" y="12518873"/>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26" name="Right Arrow 154">
              <a:extLst>
                <a:ext uri="{FF2B5EF4-FFF2-40B4-BE49-F238E27FC236}">
                  <a16:creationId xmlns:a16="http://schemas.microsoft.com/office/drawing/2014/main" id="{8C7DCAC9-7C8C-D91C-AA9C-8CAAC6B3E969}"/>
                </a:ext>
              </a:extLst>
            </p:cNvPr>
            <p:cNvSpPr/>
            <p:nvPr/>
          </p:nvSpPr>
          <p:spPr>
            <a:xfrm rot="5400000">
              <a:off x="18475691" y="12303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F89222A-A130-0D82-0747-22B9E7B70B3C}"/>
                </a:ext>
              </a:extLst>
            </p:cNvPr>
            <p:cNvGrpSpPr/>
            <p:nvPr/>
          </p:nvGrpSpPr>
          <p:grpSpPr>
            <a:xfrm>
              <a:off x="16992593" y="13120743"/>
              <a:ext cx="3733807" cy="1509657"/>
              <a:chOff x="19441207" y="12470988"/>
              <a:chExt cx="3080465" cy="1586375"/>
            </a:xfrm>
          </p:grpSpPr>
          <p:sp>
            <p:nvSpPr>
              <p:cNvPr id="30" name="Rounded Rectangle 110">
                <a:extLst>
                  <a:ext uri="{FF2B5EF4-FFF2-40B4-BE49-F238E27FC236}">
                    <a16:creationId xmlns:a16="http://schemas.microsoft.com/office/drawing/2014/main" id="{76CA0EB0-BA72-0F76-DBDA-3BFCC121B03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TextBox 28">
                <a:extLst>
                  <a:ext uri="{FF2B5EF4-FFF2-40B4-BE49-F238E27FC236}">
                    <a16:creationId xmlns:a16="http://schemas.microsoft.com/office/drawing/2014/main" id="{06F69D50-E0A8-4FB5-34B9-017C6C122DC2}"/>
                  </a:ext>
                </a:extLst>
              </p:cNvPr>
              <p:cNvSpPr txBox="1">
                <a:spLocks noChangeArrowheads="1"/>
              </p:cNvSpPr>
              <p:nvPr/>
            </p:nvSpPr>
            <p:spPr bwMode="auto">
              <a:xfrm>
                <a:off x="19441774" y="12518869"/>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32" name="Right Arrow 154">
              <a:extLst>
                <a:ext uri="{FF2B5EF4-FFF2-40B4-BE49-F238E27FC236}">
                  <a16:creationId xmlns:a16="http://schemas.microsoft.com/office/drawing/2014/main" id="{1D49B1FB-AA22-DBDB-BCA5-64CA9F3BE2EE}"/>
                </a:ext>
              </a:extLst>
            </p:cNvPr>
            <p:cNvSpPr/>
            <p:nvPr/>
          </p:nvSpPr>
          <p:spPr>
            <a:xfrm rot="5400000">
              <a:off x="18475691" y="14208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CC0AE5EE-B975-137C-8A07-7CE4295AD2D8}"/>
                </a:ext>
              </a:extLst>
            </p:cNvPr>
            <p:cNvGrpSpPr/>
            <p:nvPr/>
          </p:nvGrpSpPr>
          <p:grpSpPr>
            <a:xfrm>
              <a:off x="16992600" y="15011400"/>
              <a:ext cx="3733798" cy="1140329"/>
              <a:chOff x="19441207" y="12470988"/>
              <a:chExt cx="3080458" cy="1198279"/>
            </a:xfrm>
          </p:grpSpPr>
          <p:sp>
            <p:nvSpPr>
              <p:cNvPr id="38" name="Rounded Rectangle 110">
                <a:extLst>
                  <a:ext uri="{FF2B5EF4-FFF2-40B4-BE49-F238E27FC236}">
                    <a16:creationId xmlns:a16="http://schemas.microsoft.com/office/drawing/2014/main" id="{AFE9AD39-2DFF-0FDB-D2E8-70D6F57E3F5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9" name="TextBox 28">
                <a:extLst>
                  <a:ext uri="{FF2B5EF4-FFF2-40B4-BE49-F238E27FC236}">
                    <a16:creationId xmlns:a16="http://schemas.microsoft.com/office/drawing/2014/main" id="{8A191A31-CEA9-C932-C575-567BFD9DA100}"/>
                  </a:ext>
                </a:extLst>
              </p:cNvPr>
              <p:cNvSpPr txBox="1">
                <a:spLocks noChangeArrowheads="1"/>
              </p:cNvSpPr>
              <p:nvPr/>
            </p:nvSpPr>
            <p:spPr bwMode="auto">
              <a:xfrm>
                <a:off x="19441214" y="12518873"/>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sp>
        <p:nvSpPr>
          <p:cNvPr id="62" name="Text Box 25">
            <a:extLst>
              <a:ext uri="{FF2B5EF4-FFF2-40B4-BE49-F238E27FC236}">
                <a16:creationId xmlns:a16="http://schemas.microsoft.com/office/drawing/2014/main" id="{B4D65EE3-D93D-A526-7337-3C1AC7B680CD}"/>
              </a:ext>
            </a:extLst>
          </p:cNvPr>
          <p:cNvSpPr txBox="1">
            <a:spLocks noChangeArrowheads="1"/>
          </p:cNvSpPr>
          <p:nvPr/>
        </p:nvSpPr>
        <p:spPr bwMode="auto">
          <a:xfrm>
            <a:off x="23129479" y="18751462"/>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sp>
        <p:nvSpPr>
          <p:cNvPr id="67" name="Text Box 25">
            <a:extLst>
              <a:ext uri="{FF2B5EF4-FFF2-40B4-BE49-F238E27FC236}">
                <a16:creationId xmlns:a16="http://schemas.microsoft.com/office/drawing/2014/main" id="{6F787E8D-5DFA-2444-CBDA-6639C64AD052}"/>
              </a:ext>
            </a:extLst>
          </p:cNvPr>
          <p:cNvSpPr txBox="1">
            <a:spLocks noChangeArrowheads="1"/>
          </p:cNvSpPr>
          <p:nvPr/>
        </p:nvSpPr>
        <p:spPr bwMode="auto">
          <a:xfrm>
            <a:off x="31242000" y="18174381"/>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grpSp>
        <p:nvGrpSpPr>
          <p:cNvPr id="40" name="Group 39">
            <a:extLst>
              <a:ext uri="{FF2B5EF4-FFF2-40B4-BE49-F238E27FC236}">
                <a16:creationId xmlns:a16="http://schemas.microsoft.com/office/drawing/2014/main" id="{35D9EB17-D70C-0E0F-C662-258F2D41AFBD}"/>
              </a:ext>
            </a:extLst>
          </p:cNvPr>
          <p:cNvGrpSpPr/>
          <p:nvPr/>
        </p:nvGrpSpPr>
        <p:grpSpPr>
          <a:xfrm>
            <a:off x="24231600" y="17983200"/>
            <a:ext cx="1723834" cy="1279426"/>
            <a:chOff x="19441207" y="12470988"/>
            <a:chExt cx="3080465" cy="1586379"/>
          </a:xfrm>
        </p:grpSpPr>
        <p:sp>
          <p:nvSpPr>
            <p:cNvPr id="41" name="Rounded Rectangle 110">
              <a:extLst>
                <a:ext uri="{FF2B5EF4-FFF2-40B4-BE49-F238E27FC236}">
                  <a16:creationId xmlns:a16="http://schemas.microsoft.com/office/drawing/2014/main" id="{6DF4ADF8-6D2F-6951-46B8-470EB902814B}"/>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9" name="TextBox 28">
              <a:extLst>
                <a:ext uri="{FF2B5EF4-FFF2-40B4-BE49-F238E27FC236}">
                  <a16:creationId xmlns:a16="http://schemas.microsoft.com/office/drawing/2014/main" id="{0884EABC-F2EE-C4B8-54E1-10CBFE1F5076}"/>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52" name="Group 51">
            <a:extLst>
              <a:ext uri="{FF2B5EF4-FFF2-40B4-BE49-F238E27FC236}">
                <a16:creationId xmlns:a16="http://schemas.microsoft.com/office/drawing/2014/main" id="{966FE45F-60A3-2E31-2E71-109D1C37FB6D}"/>
              </a:ext>
            </a:extLst>
          </p:cNvPr>
          <p:cNvGrpSpPr/>
          <p:nvPr/>
        </p:nvGrpSpPr>
        <p:grpSpPr>
          <a:xfrm>
            <a:off x="28322683" y="19278600"/>
            <a:ext cx="2919317" cy="1872042"/>
            <a:chOff x="19441207" y="12470988"/>
            <a:chExt cx="3080465" cy="2321172"/>
          </a:xfrm>
        </p:grpSpPr>
        <p:sp>
          <p:nvSpPr>
            <p:cNvPr id="54" name="Rounded Rectangle 110">
              <a:extLst>
                <a:ext uri="{FF2B5EF4-FFF2-40B4-BE49-F238E27FC236}">
                  <a16:creationId xmlns:a16="http://schemas.microsoft.com/office/drawing/2014/main" id="{A0CB823F-7747-154D-947C-C200D941826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5" name="TextBox 28">
              <a:extLst>
                <a:ext uri="{FF2B5EF4-FFF2-40B4-BE49-F238E27FC236}">
                  <a16:creationId xmlns:a16="http://schemas.microsoft.com/office/drawing/2014/main" id="{14559FE2-0C4B-28BE-0BB3-876879652AEF}"/>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66" name="Text Box 25">
            <a:extLst>
              <a:ext uri="{FF2B5EF4-FFF2-40B4-BE49-F238E27FC236}">
                <a16:creationId xmlns:a16="http://schemas.microsoft.com/office/drawing/2014/main" id="{1CA12E3C-C916-33C2-8BD8-646EC3792AF2}"/>
              </a:ext>
            </a:extLst>
          </p:cNvPr>
          <p:cNvSpPr txBox="1">
            <a:spLocks noChangeArrowheads="1"/>
          </p:cNvSpPr>
          <p:nvPr/>
        </p:nvSpPr>
        <p:spPr bwMode="auto">
          <a:xfrm>
            <a:off x="31242000" y="15434902"/>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56" name="Group 55">
            <a:extLst>
              <a:ext uri="{FF2B5EF4-FFF2-40B4-BE49-F238E27FC236}">
                <a16:creationId xmlns:a16="http://schemas.microsoft.com/office/drawing/2014/main" id="{7329BFD0-47BC-9A41-0A5A-474B312AFB20}"/>
              </a:ext>
            </a:extLst>
          </p:cNvPr>
          <p:cNvGrpSpPr/>
          <p:nvPr/>
        </p:nvGrpSpPr>
        <p:grpSpPr>
          <a:xfrm>
            <a:off x="28270200" y="16687800"/>
            <a:ext cx="2945717" cy="1476421"/>
            <a:chOff x="19413343" y="12470988"/>
            <a:chExt cx="3108322" cy="1830636"/>
          </a:xfrm>
        </p:grpSpPr>
        <p:sp>
          <p:nvSpPr>
            <p:cNvPr id="59" name="Rounded Rectangle 110">
              <a:extLst>
                <a:ext uri="{FF2B5EF4-FFF2-40B4-BE49-F238E27FC236}">
                  <a16:creationId xmlns:a16="http://schemas.microsoft.com/office/drawing/2014/main" id="{7FDB10CF-3644-D714-707C-727FEC6F3CD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TextBox 28">
              <a:extLst>
                <a:ext uri="{FF2B5EF4-FFF2-40B4-BE49-F238E27FC236}">
                  <a16:creationId xmlns:a16="http://schemas.microsoft.com/office/drawing/2014/main" id="{F02F7135-9334-F7D8-FBA2-11478F8B0214}"/>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70" name="Right Arrow 154">
            <a:extLst>
              <a:ext uri="{FF2B5EF4-FFF2-40B4-BE49-F238E27FC236}">
                <a16:creationId xmlns:a16="http://schemas.microsoft.com/office/drawing/2014/main" id="{35273F7A-3A3A-1A10-841C-68846FC91D66}"/>
              </a:ext>
            </a:extLst>
          </p:cNvPr>
          <p:cNvSpPr/>
          <p:nvPr/>
        </p:nvSpPr>
        <p:spPr>
          <a:xfrm rot="1571135">
            <a:off x="26107972" y="18933392"/>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 Box 24">
            <a:extLst>
              <a:ext uri="{FF2B5EF4-FFF2-40B4-BE49-F238E27FC236}">
                <a16:creationId xmlns:a16="http://schemas.microsoft.com/office/drawing/2014/main" id="{9883E3EA-1214-4893-E4CC-055359D0C1AE}"/>
              </a:ext>
            </a:extLst>
          </p:cNvPr>
          <p:cNvSpPr txBox="1">
            <a:spLocks noChangeArrowheads="1"/>
          </p:cNvSpPr>
          <p:nvPr/>
        </p:nvSpPr>
        <p:spPr bwMode="auto">
          <a:xfrm>
            <a:off x="22783800" y="6168044"/>
            <a:ext cx="13169361"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Software-Defined Mesh Network interconnected by LoRa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72" name="TextBox 28">
            <a:extLst>
              <a:ext uri="{FF2B5EF4-FFF2-40B4-BE49-F238E27FC236}">
                <a16:creationId xmlns:a16="http://schemas.microsoft.com/office/drawing/2014/main" id="{0B81D9F2-5D21-9613-BD7E-C5393FB12A43}"/>
              </a:ext>
            </a:extLst>
          </p:cNvPr>
          <p:cNvSpPr txBox="1">
            <a:spLocks noChangeArrowheads="1"/>
          </p:cNvSpPr>
          <p:nvPr/>
        </p:nvSpPr>
        <p:spPr bwMode="auto">
          <a:xfrm>
            <a:off x="22415150" y="1540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74" name="TextBox 28">
            <a:extLst>
              <a:ext uri="{FF2B5EF4-FFF2-40B4-BE49-F238E27FC236}">
                <a16:creationId xmlns:a16="http://schemas.microsoft.com/office/drawing/2014/main" id="{8C13F318-0BDB-176E-FD96-7266AF7970A6}"/>
              </a:ext>
            </a:extLst>
          </p:cNvPr>
          <p:cNvSpPr txBox="1">
            <a:spLocks noChangeArrowheads="1"/>
          </p:cNvSpPr>
          <p:nvPr/>
        </p:nvSpPr>
        <p:spPr bwMode="auto">
          <a:xfrm>
            <a:off x="22472300" y="1159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Network Design</a:t>
            </a:r>
          </a:p>
        </p:txBody>
      </p:sp>
      <p:sp>
        <p:nvSpPr>
          <p:cNvPr id="76" name="Right Arrow 154">
            <a:extLst>
              <a:ext uri="{FF2B5EF4-FFF2-40B4-BE49-F238E27FC236}">
                <a16:creationId xmlns:a16="http://schemas.microsoft.com/office/drawing/2014/main" id="{B37FD63A-747B-BD5A-7A08-BCE78B12DC2C}"/>
              </a:ext>
            </a:extLst>
          </p:cNvPr>
          <p:cNvSpPr/>
          <p:nvPr/>
        </p:nvSpPr>
        <p:spPr>
          <a:xfrm rot="20088632">
            <a:off x="26066542" y="17407495"/>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FE02F89B-D671-E252-2DE8-400FAB8296ED}"/>
              </a:ext>
            </a:extLst>
          </p:cNvPr>
          <p:cNvSpPr/>
          <p:nvPr/>
        </p:nvSpPr>
        <p:spPr>
          <a:xfrm>
            <a:off x="22783800" y="7734723"/>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D98D278-82AF-9E0B-77F2-659094CF5A3D}"/>
              </a:ext>
            </a:extLst>
          </p:cNvPr>
          <p:cNvSpPr/>
          <p:nvPr/>
        </p:nvSpPr>
        <p:spPr>
          <a:xfrm>
            <a:off x="22783800" y="9838012"/>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D50A0084-92C9-E36F-9098-B49FFC70B47C}"/>
              </a:ext>
            </a:extLst>
          </p:cNvPr>
          <p:cNvSpPr/>
          <p:nvPr/>
        </p:nvSpPr>
        <p:spPr>
          <a:xfrm>
            <a:off x="29565600" y="772633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 name="Oval 4096">
            <a:extLst>
              <a:ext uri="{FF2B5EF4-FFF2-40B4-BE49-F238E27FC236}">
                <a16:creationId xmlns:a16="http://schemas.microsoft.com/office/drawing/2014/main" id="{90A17275-119D-CFCF-CD69-FAC08D5B81BD}"/>
              </a:ext>
            </a:extLst>
          </p:cNvPr>
          <p:cNvSpPr/>
          <p:nvPr/>
        </p:nvSpPr>
        <p:spPr>
          <a:xfrm>
            <a:off x="29565600" y="986892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8" name="Picture 14">
            <a:extLst>
              <a:ext uri="{FF2B5EF4-FFF2-40B4-BE49-F238E27FC236}">
                <a16:creationId xmlns:a16="http://schemas.microsoft.com/office/drawing/2014/main" id="{A24B6754-5359-FD8B-7D2C-D8A34DBE24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EE21772-04D4-F575-9CCD-377DDF85D9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0400" y="10058400"/>
            <a:ext cx="531885" cy="7494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5357A59-BC0B-B89F-CDB9-4E5FD4D499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94200" y="7879838"/>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785B6D05-12D0-C561-1113-4E8BEC41DA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12400" y="7969558"/>
            <a:ext cx="694939" cy="69493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45F4ADB-EE71-8D46-6992-27DE365BF5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76872" y="10022872"/>
            <a:ext cx="721328" cy="72132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ternet with solid fill">
            <a:extLst>
              <a:ext uri="{FF2B5EF4-FFF2-40B4-BE49-F238E27FC236}">
                <a16:creationId xmlns:a16="http://schemas.microsoft.com/office/drawing/2014/main" id="{8DE0DA30-151B-2D24-CDCA-A19A273B3D68}"/>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3349809" y="12547209"/>
            <a:ext cx="1321191" cy="1321191"/>
          </a:xfrm>
          <a:prstGeom prst="rect">
            <a:avLst/>
          </a:prstGeom>
          <a:noFill/>
        </p:spPr>
      </p:pic>
      <p:pic>
        <p:nvPicPr>
          <p:cNvPr id="4098" name="Picture 24" descr="Internet with solid fill">
            <a:extLst>
              <a:ext uri="{FF2B5EF4-FFF2-40B4-BE49-F238E27FC236}">
                <a16:creationId xmlns:a16="http://schemas.microsoft.com/office/drawing/2014/main" id="{2028B2D2-831A-E564-BF8F-FC9E8AC33C6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6110809" y="12547209"/>
            <a:ext cx="1321191" cy="1321191"/>
          </a:xfrm>
          <a:prstGeom prst="rect">
            <a:avLst/>
          </a:prstGeom>
          <a:noFill/>
        </p:spPr>
      </p:pic>
      <p:pic>
        <p:nvPicPr>
          <p:cNvPr id="4099" name="Picture 24" descr="Internet with solid fill">
            <a:extLst>
              <a:ext uri="{FF2B5EF4-FFF2-40B4-BE49-F238E27FC236}">
                <a16:creationId xmlns:a16="http://schemas.microsoft.com/office/drawing/2014/main" id="{09AFFBFB-8F34-2318-C2D2-5B454F47C39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3701741" y="12547209"/>
            <a:ext cx="1321191" cy="1321191"/>
          </a:xfrm>
          <a:prstGeom prst="rect">
            <a:avLst/>
          </a:prstGeom>
          <a:noFill/>
        </p:spPr>
      </p:pic>
      <p:pic>
        <p:nvPicPr>
          <p:cNvPr id="4100" name="Picture 24" descr="Internet with solid fill">
            <a:extLst>
              <a:ext uri="{FF2B5EF4-FFF2-40B4-BE49-F238E27FC236}">
                <a16:creationId xmlns:a16="http://schemas.microsoft.com/office/drawing/2014/main" id="{4D5BCAF7-6A5D-F32A-CCDB-E5672B0D4FB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0835209" y="12547209"/>
            <a:ext cx="1321191" cy="1321191"/>
          </a:xfrm>
          <a:prstGeom prst="rect">
            <a:avLst/>
          </a:prstGeom>
          <a:noFill/>
        </p:spPr>
      </p:pic>
      <p:pic>
        <p:nvPicPr>
          <p:cNvPr id="4101" name="Picture 24" descr="Server with solid fill">
            <a:extLst>
              <a:ext uri="{FF2B5EF4-FFF2-40B4-BE49-F238E27FC236}">
                <a16:creationId xmlns:a16="http://schemas.microsoft.com/office/drawing/2014/main" id="{A32CBCC4-43A2-AE05-D36F-36B7621D0CFE}"/>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28447804" y="12547209"/>
            <a:ext cx="1321191" cy="1321191"/>
          </a:xfrm>
          <a:prstGeom prst="rect">
            <a:avLst/>
          </a:prstGeom>
          <a:noFill/>
        </p:spPr>
      </p:pic>
      <p:cxnSp>
        <p:nvCxnSpPr>
          <p:cNvPr id="4104" name="Straight Arrow Connector 4103">
            <a:extLst>
              <a:ext uri="{FF2B5EF4-FFF2-40B4-BE49-F238E27FC236}">
                <a16:creationId xmlns:a16="http://schemas.microsoft.com/office/drawing/2014/main" id="{4C10075A-43EC-4A4B-4A0C-4DF1D000CF92}"/>
              </a:ext>
            </a:extLst>
          </p:cNvPr>
          <p:cNvCxnSpPr>
            <a:cxnSpLocks/>
          </p:cNvCxnSpPr>
          <p:nvPr/>
        </p:nvCxnSpPr>
        <p:spPr>
          <a:xfrm flipH="1">
            <a:off x="24917400"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7" name="Straight Arrow Connector 4106">
            <a:extLst>
              <a:ext uri="{FF2B5EF4-FFF2-40B4-BE49-F238E27FC236}">
                <a16:creationId xmlns:a16="http://schemas.microsoft.com/office/drawing/2014/main" id="{E6651C64-D717-7CCD-845B-B721C687A64D}"/>
              </a:ext>
            </a:extLst>
          </p:cNvPr>
          <p:cNvCxnSpPr>
            <a:cxnSpLocks/>
          </p:cNvCxnSpPr>
          <p:nvPr/>
        </p:nvCxnSpPr>
        <p:spPr>
          <a:xfrm flipH="1">
            <a:off x="273174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8" name="Straight Arrow Connector 4107">
            <a:extLst>
              <a:ext uri="{FF2B5EF4-FFF2-40B4-BE49-F238E27FC236}">
                <a16:creationId xmlns:a16="http://schemas.microsoft.com/office/drawing/2014/main" id="{3A4138EE-2AA2-2563-5EEF-E8CE8834EF8B}"/>
              </a:ext>
            </a:extLst>
          </p:cNvPr>
          <p:cNvCxnSpPr>
            <a:cxnSpLocks/>
          </p:cNvCxnSpPr>
          <p:nvPr/>
        </p:nvCxnSpPr>
        <p:spPr>
          <a:xfrm flipH="1">
            <a:off x="296796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9" name="Straight Arrow Connector 4108">
            <a:extLst>
              <a:ext uri="{FF2B5EF4-FFF2-40B4-BE49-F238E27FC236}">
                <a16:creationId xmlns:a16="http://schemas.microsoft.com/office/drawing/2014/main" id="{16939F18-14F0-9F33-B6C7-9DB1E76018EC}"/>
              </a:ext>
            </a:extLst>
          </p:cNvPr>
          <p:cNvCxnSpPr>
            <a:cxnSpLocks/>
          </p:cNvCxnSpPr>
          <p:nvPr/>
        </p:nvCxnSpPr>
        <p:spPr>
          <a:xfrm flipH="1">
            <a:off x="321180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10" name="Text Box 24">
            <a:extLst>
              <a:ext uri="{FF2B5EF4-FFF2-40B4-BE49-F238E27FC236}">
                <a16:creationId xmlns:a16="http://schemas.microsoft.com/office/drawing/2014/main" id="{BD1776D7-4B8A-6C50-0847-4EE1F70BDA85}"/>
              </a:ext>
            </a:extLst>
          </p:cNvPr>
          <p:cNvSpPr txBox="1">
            <a:spLocks noChangeArrowheads="1"/>
          </p:cNvSpPr>
          <p:nvPr/>
        </p:nvSpPr>
        <p:spPr bwMode="auto">
          <a:xfrm>
            <a:off x="30784802" y="73897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1" name="Text Box 24">
            <a:extLst>
              <a:ext uri="{FF2B5EF4-FFF2-40B4-BE49-F238E27FC236}">
                <a16:creationId xmlns:a16="http://schemas.microsoft.com/office/drawing/2014/main" id="{A607AD83-DE0B-487B-3A00-2328D2137479}"/>
              </a:ext>
            </a:extLst>
          </p:cNvPr>
          <p:cNvSpPr txBox="1">
            <a:spLocks noChangeArrowheads="1"/>
          </p:cNvSpPr>
          <p:nvPr/>
        </p:nvSpPr>
        <p:spPr bwMode="auto">
          <a:xfrm>
            <a:off x="30784801" y="7898052"/>
            <a:ext cx="5295738" cy="254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2" name="Text Box 24">
            <a:extLst>
              <a:ext uri="{FF2B5EF4-FFF2-40B4-BE49-F238E27FC236}">
                <a16:creationId xmlns:a16="http://schemas.microsoft.com/office/drawing/2014/main" id="{D60C9351-B79C-8E22-A7D6-A3EC566EDA43}"/>
              </a:ext>
            </a:extLst>
          </p:cNvPr>
          <p:cNvSpPr txBox="1">
            <a:spLocks noChangeArrowheads="1"/>
          </p:cNvSpPr>
          <p:nvPr/>
        </p:nvSpPr>
        <p:spPr bwMode="auto">
          <a:xfrm>
            <a:off x="23992381" y="9601200"/>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3" name="Text Box 24">
            <a:extLst>
              <a:ext uri="{FF2B5EF4-FFF2-40B4-BE49-F238E27FC236}">
                <a16:creationId xmlns:a16="http://schemas.microsoft.com/office/drawing/2014/main" id="{AD95A367-E995-9774-FCCF-0FEE5C4E8BFC}"/>
              </a:ext>
            </a:extLst>
          </p:cNvPr>
          <p:cNvSpPr txBox="1">
            <a:spLocks noChangeArrowheads="1"/>
          </p:cNvSpPr>
          <p:nvPr/>
        </p:nvSpPr>
        <p:spPr bwMode="auto">
          <a:xfrm>
            <a:off x="30784800" y="95995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6" name="Text Box 24">
            <a:extLst>
              <a:ext uri="{FF2B5EF4-FFF2-40B4-BE49-F238E27FC236}">
                <a16:creationId xmlns:a16="http://schemas.microsoft.com/office/drawing/2014/main" id="{325A0560-404F-87BE-0DCB-75EC240C39C4}"/>
              </a:ext>
            </a:extLst>
          </p:cNvPr>
          <p:cNvSpPr txBox="1">
            <a:spLocks noChangeArrowheads="1"/>
          </p:cNvSpPr>
          <p:nvPr/>
        </p:nvSpPr>
        <p:spPr bwMode="auto">
          <a:xfrm>
            <a:off x="30784800" y="10123985"/>
            <a:ext cx="52957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7" name="Text Box 24">
            <a:extLst>
              <a:ext uri="{FF2B5EF4-FFF2-40B4-BE49-F238E27FC236}">
                <a16:creationId xmlns:a16="http://schemas.microsoft.com/office/drawing/2014/main" id="{2DA43BEF-4E56-759E-8742-D7D315B4F198}"/>
              </a:ext>
            </a:extLst>
          </p:cNvPr>
          <p:cNvSpPr txBox="1">
            <a:spLocks noChangeArrowheads="1"/>
          </p:cNvSpPr>
          <p:nvPr/>
        </p:nvSpPr>
        <p:spPr bwMode="auto">
          <a:xfrm>
            <a:off x="24003000" y="7391400"/>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20" name="Text Box 24">
            <a:extLst>
              <a:ext uri="{FF2B5EF4-FFF2-40B4-BE49-F238E27FC236}">
                <a16:creationId xmlns:a16="http://schemas.microsoft.com/office/drawing/2014/main" id="{B8B504E4-F918-1AE4-0E9D-4DA55F96004A}"/>
              </a:ext>
            </a:extLst>
          </p:cNvPr>
          <p:cNvSpPr txBox="1">
            <a:spLocks noChangeArrowheads="1"/>
          </p:cNvSpPr>
          <p:nvPr/>
        </p:nvSpPr>
        <p:spPr bwMode="auto">
          <a:xfrm>
            <a:off x="24003000" y="7890849"/>
            <a:ext cx="5548138" cy="171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4121" name="Text Box 24">
            <a:extLst>
              <a:ext uri="{FF2B5EF4-FFF2-40B4-BE49-F238E27FC236}">
                <a16:creationId xmlns:a16="http://schemas.microsoft.com/office/drawing/2014/main" id="{2FB4F797-5CBE-E3A7-C85E-CBA5B1A074A9}"/>
              </a:ext>
            </a:extLst>
          </p:cNvPr>
          <p:cNvSpPr txBox="1">
            <a:spLocks noChangeArrowheads="1"/>
          </p:cNvSpPr>
          <p:nvPr/>
        </p:nvSpPr>
        <p:spPr bwMode="auto">
          <a:xfrm>
            <a:off x="24003000" y="10123985"/>
            <a:ext cx="55481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pic>
        <p:nvPicPr>
          <p:cNvPr id="1050" name="Picture 26">
            <a:extLst>
              <a:ext uri="{FF2B5EF4-FFF2-40B4-BE49-F238E27FC236}">
                <a16:creationId xmlns:a16="http://schemas.microsoft.com/office/drawing/2014/main" id="{DFACB2F7-EA5C-10B9-1073-2F8570C8425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3551" y="22820632"/>
            <a:ext cx="5294670" cy="3849368"/>
          </a:xfrm>
          <a:prstGeom prst="rect">
            <a:avLst/>
          </a:prstGeom>
          <a:noFill/>
          <a:extLst>
            <a:ext uri="{909E8E84-426E-40DD-AFC4-6F175D3DCCD1}">
              <a14:hiddenFill xmlns:a14="http://schemas.microsoft.com/office/drawing/2010/main">
                <a:solidFill>
                  <a:srgbClr val="FFFFFF"/>
                </a:solidFill>
              </a14:hiddenFill>
            </a:ext>
          </a:extLst>
        </p:spPr>
      </p:pic>
      <p:sp>
        <p:nvSpPr>
          <p:cNvPr id="4122" name="Text Box 24">
            <a:extLst>
              <a:ext uri="{FF2B5EF4-FFF2-40B4-BE49-F238E27FC236}">
                <a16:creationId xmlns:a16="http://schemas.microsoft.com/office/drawing/2014/main" id="{9DD6D599-1A28-9344-A5DF-FFDB1FB47051}"/>
              </a:ext>
            </a:extLst>
          </p:cNvPr>
          <p:cNvSpPr txBox="1">
            <a:spLocks noChangeArrowheads="1"/>
          </p:cNvSpPr>
          <p:nvPr/>
        </p:nvSpPr>
        <p:spPr bwMode="auto">
          <a:xfrm>
            <a:off x="22415150" y="13803671"/>
            <a:ext cx="13551249"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Each laptop is equipped with LoRa technology such that each laptop acts as router in the network and can send and receive data which enables communication across multiple nodes in a decentralized fashion. </a:t>
            </a:r>
          </a:p>
        </p:txBody>
      </p:sp>
    </p:spTree>
    <p:extLst>
      <p:ext uri="{BB962C8B-B14F-4D97-AF65-F5344CB8AC3E}">
        <p14:creationId xmlns:p14="http://schemas.microsoft.com/office/powerpoint/2010/main" val="306149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97E36-49D3-5FAC-D865-BF19CCD33B66}"/>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3A9A993A-CBC6-1C53-275F-8D35CCE360F6}"/>
              </a:ext>
            </a:extLst>
          </p:cNvPr>
          <p:cNvSpPr/>
          <p:nvPr/>
        </p:nvSpPr>
        <p:spPr>
          <a:xfrm>
            <a:off x="457200" y="14554200"/>
            <a:ext cx="21425272" cy="675599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7525D99-80A3-AC3F-02A7-77529ABD2563}"/>
              </a:ext>
            </a:extLst>
          </p:cNvPr>
          <p:cNvSpPr/>
          <p:nvPr/>
        </p:nvSpPr>
        <p:spPr>
          <a:xfrm>
            <a:off x="444128" y="9982200"/>
            <a:ext cx="21425272" cy="404981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76795FA-6C35-4227-9F77-F919558F57AF}"/>
              </a:ext>
            </a:extLst>
          </p:cNvPr>
          <p:cNvSpPr/>
          <p:nvPr/>
        </p:nvSpPr>
        <p:spPr>
          <a:xfrm>
            <a:off x="444128" y="5036562"/>
            <a:ext cx="21425272" cy="440457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7D388D4-498E-838A-3168-01F73831CE6D}"/>
              </a:ext>
            </a:extLst>
          </p:cNvPr>
          <p:cNvSpPr/>
          <p:nvPr/>
        </p:nvSpPr>
        <p:spPr>
          <a:xfrm>
            <a:off x="22185629" y="5041000"/>
            <a:ext cx="13990320" cy="946487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10CF45F2-4C9A-9CFD-95C2-61F3D3276E1C}"/>
              </a:ext>
            </a:extLst>
          </p:cNvPr>
          <p:cNvSpPr/>
          <p:nvPr/>
        </p:nvSpPr>
        <p:spPr>
          <a:xfrm>
            <a:off x="28426182" y="23902750"/>
            <a:ext cx="2892018" cy="3237214"/>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169B01-2DE2-1B45-85F2-31711E53395D}"/>
              </a:ext>
            </a:extLst>
          </p:cNvPr>
          <p:cNvSpPr/>
          <p:nvPr/>
        </p:nvSpPr>
        <p:spPr>
          <a:xfrm>
            <a:off x="31699200" y="23926799"/>
            <a:ext cx="4343400" cy="321316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A75553C7-CB4A-EFE4-BBA3-710BA7C0058D}"/>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EA493F8B-66CD-85F2-24E1-D47E0BD0BF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a:extLst>
              <a:ext uri="{FF2B5EF4-FFF2-40B4-BE49-F238E27FC236}">
                <a16:creationId xmlns:a16="http://schemas.microsoft.com/office/drawing/2014/main" id="{7EB764C3-47B8-EFE5-0470-9DFAF51E9B0D}"/>
              </a:ext>
            </a:extLst>
          </p:cNvPr>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a:extLst>
              <a:ext uri="{FF2B5EF4-FFF2-40B4-BE49-F238E27FC236}">
                <a16:creationId xmlns:a16="http://schemas.microsoft.com/office/drawing/2014/main" id="{5B35734F-6CEF-3135-EBCF-42A8F5479D5D}"/>
              </a:ext>
            </a:extLst>
          </p:cNvPr>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a:t>
            </a:r>
            <a:r>
              <a:rPr lang="en-US" sz="5000" b="1" dirty="0" err="1">
                <a:solidFill>
                  <a:schemeClr val="bg1"/>
                </a:solidFill>
                <a:latin typeface="Gill Sans SemiBold" panose="020B0502020104020203" pitchFamily="34" charset="-79"/>
                <a:cs typeface="Gill Sans SemiBold" panose="020B0502020104020203" pitchFamily="34" charset="-79"/>
              </a:rPr>
              <a:t>Zeyad</a:t>
            </a:r>
            <a:r>
              <a:rPr lang="en-US" sz="5000" b="1" dirty="0">
                <a:solidFill>
                  <a:schemeClr val="bg1"/>
                </a:solidFill>
                <a:latin typeface="Gill Sans SemiBold" panose="020B0502020104020203" pitchFamily="34" charset="-79"/>
                <a:cs typeface="Gill Sans SemiBold" panose="020B0502020104020203" pitchFamily="34" charset="-79"/>
              </a:rPr>
              <a:t> </a:t>
            </a:r>
            <a:r>
              <a:rPr lang="en-US" sz="5000" b="1" dirty="0" err="1">
                <a:solidFill>
                  <a:schemeClr val="bg1"/>
                </a:solidFill>
                <a:latin typeface="Gill Sans SemiBold" panose="020B0502020104020203" pitchFamily="34" charset="-79"/>
                <a:cs typeface="Gill Sans SemiBold" panose="020B0502020104020203" pitchFamily="34" charset="-79"/>
              </a:rPr>
              <a:t>Elgendy</a:t>
            </a:r>
            <a:r>
              <a:rPr lang="en-US" sz="5000" b="1" dirty="0">
                <a:solidFill>
                  <a:schemeClr val="bg1"/>
                </a:solidFill>
                <a:latin typeface="Gill Sans SemiBold" panose="020B0502020104020203" pitchFamily="34" charset="-79"/>
                <a:cs typeface="Gill Sans SemiBold" panose="020B0502020104020203" pitchFamily="34" charset="-79"/>
              </a:rPr>
              <a:t>, Nicholas Zayfman</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7D193207-9B94-8F32-8AAE-332D453FCAEC}"/>
              </a:ext>
            </a:extLst>
          </p:cNvPr>
          <p:cNvSpPr txBox="1">
            <a:spLocks noChangeArrowheads="1"/>
          </p:cNvSpPr>
          <p:nvPr/>
        </p:nvSpPr>
        <p:spPr bwMode="auto">
          <a:xfrm>
            <a:off x="27213071" y="23940753"/>
            <a:ext cx="5204503" cy="140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GitHub </a:t>
            </a:r>
          </a:p>
          <a:p>
            <a:pPr algn="ctr" eaLnBrk="1" hangingPunct="1"/>
            <a:r>
              <a:rPr lang="en-US" sz="34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2FD40F13-80A0-414A-2CB7-F65D89C01043}"/>
              </a:ext>
            </a:extLst>
          </p:cNvPr>
          <p:cNvSpPr txBox="1">
            <a:spLocks noChangeArrowheads="1"/>
          </p:cNvSpPr>
          <p:nvPr/>
        </p:nvSpPr>
        <p:spPr bwMode="auto">
          <a:xfrm>
            <a:off x="457200" y="146304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32DA83F7-7E7D-4A47-BC7A-0C597D0249BD}"/>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E38907C2-1321-A0F8-B40D-8FD3D5D73D32}"/>
              </a:ext>
            </a:extLst>
          </p:cNvPr>
          <p:cNvSpPr txBox="1">
            <a:spLocks noChangeArrowheads="1"/>
          </p:cNvSpPr>
          <p:nvPr/>
        </p:nvSpPr>
        <p:spPr bwMode="auto">
          <a:xfrm>
            <a:off x="457200" y="10058400"/>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436A1EAD-87F5-27AD-2753-8C691D0380A0}"/>
              </a:ext>
            </a:extLst>
          </p:cNvPr>
          <p:cNvSpPr txBox="1">
            <a:spLocks noChangeArrowheads="1"/>
          </p:cNvSpPr>
          <p:nvPr/>
        </p:nvSpPr>
        <p:spPr bwMode="auto">
          <a:xfrm>
            <a:off x="830513" y="6019800"/>
            <a:ext cx="20612167" cy="56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4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60" name="Text Box 28">
            <a:extLst>
              <a:ext uri="{FF2B5EF4-FFF2-40B4-BE49-F238E27FC236}">
                <a16:creationId xmlns:a16="http://schemas.microsoft.com/office/drawing/2014/main" id="{5FF429C3-F565-9177-6C98-792EB3BD2976}"/>
              </a:ext>
            </a:extLst>
          </p:cNvPr>
          <p:cNvSpPr txBox="1">
            <a:spLocks noChangeArrowheads="1"/>
          </p:cNvSpPr>
          <p:nvPr/>
        </p:nvSpPr>
        <p:spPr bwMode="auto">
          <a:xfrm>
            <a:off x="465436" y="15140168"/>
            <a:ext cx="21411314" cy="9096989"/>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 </a:t>
            </a: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 </a:t>
            </a: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 </a:t>
            </a: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 </a:t>
            </a: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3673BB85-5476-7DC8-FB96-D1842D793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89400" y="884444"/>
            <a:ext cx="3566160" cy="3566160"/>
          </a:xfrm>
          <a:prstGeom prst="rect">
            <a:avLst/>
          </a:prstGeom>
        </p:spPr>
      </p:pic>
      <p:pic>
        <p:nvPicPr>
          <p:cNvPr id="5" name="Graphic 4">
            <a:extLst>
              <a:ext uri="{FF2B5EF4-FFF2-40B4-BE49-F238E27FC236}">
                <a16:creationId xmlns:a16="http://schemas.microsoft.com/office/drawing/2014/main" id="{40B29E96-6373-A672-47B1-83DE6BBFB2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42200" y="838200"/>
            <a:ext cx="3738838" cy="3738838"/>
          </a:xfrm>
          <a:prstGeom prst="rect">
            <a:avLst/>
          </a:prstGeom>
        </p:spPr>
      </p:pic>
      <p:sp>
        <p:nvSpPr>
          <p:cNvPr id="12" name="TextBox 26">
            <a:extLst>
              <a:ext uri="{FF2B5EF4-FFF2-40B4-BE49-F238E27FC236}">
                <a16:creationId xmlns:a16="http://schemas.microsoft.com/office/drawing/2014/main" id="{454D41F8-AB08-9422-DCD2-3982654E6CB6}"/>
              </a:ext>
            </a:extLst>
          </p:cNvPr>
          <p:cNvSpPr txBox="1">
            <a:spLocks noChangeArrowheads="1"/>
          </p:cNvSpPr>
          <p:nvPr/>
        </p:nvSpPr>
        <p:spPr bwMode="auto">
          <a:xfrm>
            <a:off x="31590598" y="23961884"/>
            <a:ext cx="4833002" cy="87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9BA5CA50-E10A-7786-DB8A-6A54AC68D1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32600" y="24946821"/>
            <a:ext cx="1500463" cy="1875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A38DE57-2A66-13C5-BB72-B85C9FBFBB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84936" y="24946820"/>
            <a:ext cx="1500464" cy="18755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ACA99F-6F47-B417-103C-A43154CF049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163595" y="25366544"/>
            <a:ext cx="1303456" cy="13034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2B918E07-8E35-B3B4-7ACC-11B15DE98C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sp>
        <p:nvSpPr>
          <p:cNvPr id="4122" name="Text Box 24">
            <a:extLst>
              <a:ext uri="{FF2B5EF4-FFF2-40B4-BE49-F238E27FC236}">
                <a16:creationId xmlns:a16="http://schemas.microsoft.com/office/drawing/2014/main" id="{4724B896-7C68-2849-57E3-6A868506961D}"/>
              </a:ext>
            </a:extLst>
          </p:cNvPr>
          <p:cNvSpPr txBox="1">
            <a:spLocks noChangeArrowheads="1"/>
          </p:cNvSpPr>
          <p:nvPr/>
        </p:nvSpPr>
        <p:spPr bwMode="auto">
          <a:xfrm>
            <a:off x="22332774" y="7240773"/>
            <a:ext cx="13551249"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Each laptop is equipped with LoRa technology such that each laptop acts as router in the network and can send and receive data which enables communication across multiple nodes in a decentralized fashion. </a:t>
            </a:r>
          </a:p>
        </p:txBody>
      </p:sp>
      <p:sp>
        <p:nvSpPr>
          <p:cNvPr id="3" name="Rectangle 2">
            <a:extLst>
              <a:ext uri="{FF2B5EF4-FFF2-40B4-BE49-F238E27FC236}">
                <a16:creationId xmlns:a16="http://schemas.microsoft.com/office/drawing/2014/main" id="{EBD2AAF4-E678-1A5B-0459-1E4A545395BA}"/>
              </a:ext>
            </a:extLst>
          </p:cNvPr>
          <p:cNvSpPr/>
          <p:nvPr/>
        </p:nvSpPr>
        <p:spPr>
          <a:xfrm>
            <a:off x="444128" y="21832375"/>
            <a:ext cx="21443248" cy="530758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 name="TextBox 20">
            <a:extLst>
              <a:ext uri="{FF2B5EF4-FFF2-40B4-BE49-F238E27FC236}">
                <a16:creationId xmlns:a16="http://schemas.microsoft.com/office/drawing/2014/main" id="{7DE17BB2-DBCE-0A83-BAA8-7AA399359122}"/>
              </a:ext>
            </a:extLst>
          </p:cNvPr>
          <p:cNvSpPr txBox="1">
            <a:spLocks noChangeArrowheads="1"/>
          </p:cNvSpPr>
          <p:nvPr/>
        </p:nvSpPr>
        <p:spPr bwMode="auto">
          <a:xfrm>
            <a:off x="444128" y="21902381"/>
            <a:ext cx="21451485"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6" name="Text Box 24">
            <a:extLst>
              <a:ext uri="{FF2B5EF4-FFF2-40B4-BE49-F238E27FC236}">
                <a16:creationId xmlns:a16="http://schemas.microsoft.com/office/drawing/2014/main" id="{144BA515-D42A-44C1-F4AF-52E7F689186D}"/>
              </a:ext>
            </a:extLst>
          </p:cNvPr>
          <p:cNvSpPr txBox="1">
            <a:spLocks noChangeArrowheads="1"/>
          </p:cNvSpPr>
          <p:nvPr/>
        </p:nvSpPr>
        <p:spPr bwMode="auto">
          <a:xfrm>
            <a:off x="433501" y="22849753"/>
            <a:ext cx="21451485"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Software-Defined Mesh Network interconnected by LoRa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43" name="Oval 42">
            <a:extLst>
              <a:ext uri="{FF2B5EF4-FFF2-40B4-BE49-F238E27FC236}">
                <a16:creationId xmlns:a16="http://schemas.microsoft.com/office/drawing/2014/main" id="{32A10726-8B1A-67D6-EAE6-ECEBDAA7711D}"/>
              </a:ext>
            </a:extLst>
          </p:cNvPr>
          <p:cNvSpPr/>
          <p:nvPr/>
        </p:nvSpPr>
        <p:spPr>
          <a:xfrm>
            <a:off x="731131" y="24447386"/>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0794278-E7C3-AB85-C02C-BEDAD93F3F61}"/>
              </a:ext>
            </a:extLst>
          </p:cNvPr>
          <p:cNvSpPr/>
          <p:nvPr/>
        </p:nvSpPr>
        <p:spPr>
          <a:xfrm>
            <a:off x="6275250" y="24470307"/>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8">
            <a:extLst>
              <a:ext uri="{FF2B5EF4-FFF2-40B4-BE49-F238E27FC236}">
                <a16:creationId xmlns:a16="http://schemas.microsoft.com/office/drawing/2014/main" id="{1C0305AD-BADA-2B55-9DE8-254DDAAA4D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3850" y="24623807"/>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a:extLst>
              <a:ext uri="{FF2B5EF4-FFF2-40B4-BE49-F238E27FC236}">
                <a16:creationId xmlns:a16="http://schemas.microsoft.com/office/drawing/2014/main" id="{E8A6A567-AB4B-0DAE-293B-69C5B964DF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9731" y="24682221"/>
            <a:ext cx="694939" cy="694939"/>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24">
            <a:extLst>
              <a:ext uri="{FF2B5EF4-FFF2-40B4-BE49-F238E27FC236}">
                <a16:creationId xmlns:a16="http://schemas.microsoft.com/office/drawing/2014/main" id="{64891E42-F65F-A018-02B7-0CE1D3F46697}"/>
              </a:ext>
            </a:extLst>
          </p:cNvPr>
          <p:cNvSpPr txBox="1">
            <a:spLocks noChangeArrowheads="1"/>
          </p:cNvSpPr>
          <p:nvPr/>
        </p:nvSpPr>
        <p:spPr bwMode="auto">
          <a:xfrm>
            <a:off x="7494452" y="24133684"/>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3" name="Text Box 24">
            <a:extLst>
              <a:ext uri="{FF2B5EF4-FFF2-40B4-BE49-F238E27FC236}">
                <a16:creationId xmlns:a16="http://schemas.microsoft.com/office/drawing/2014/main" id="{64FFEBBE-0A76-F875-4C45-CFC63B3342B1}"/>
              </a:ext>
            </a:extLst>
          </p:cNvPr>
          <p:cNvSpPr txBox="1">
            <a:spLocks noChangeArrowheads="1"/>
          </p:cNvSpPr>
          <p:nvPr/>
        </p:nvSpPr>
        <p:spPr bwMode="auto">
          <a:xfrm>
            <a:off x="7494451" y="24642021"/>
            <a:ext cx="4545149"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64" name="Text Box 24">
            <a:extLst>
              <a:ext uri="{FF2B5EF4-FFF2-40B4-BE49-F238E27FC236}">
                <a16:creationId xmlns:a16="http://schemas.microsoft.com/office/drawing/2014/main" id="{85183CFA-4B49-7342-C70B-5DBCC46374E4}"/>
              </a:ext>
            </a:extLst>
          </p:cNvPr>
          <p:cNvSpPr txBox="1">
            <a:spLocks noChangeArrowheads="1"/>
          </p:cNvSpPr>
          <p:nvPr/>
        </p:nvSpPr>
        <p:spPr bwMode="auto">
          <a:xfrm>
            <a:off x="1950331" y="24104063"/>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5" name="Text Box 24">
            <a:extLst>
              <a:ext uri="{FF2B5EF4-FFF2-40B4-BE49-F238E27FC236}">
                <a16:creationId xmlns:a16="http://schemas.microsoft.com/office/drawing/2014/main" id="{92CA782D-391A-9078-1859-08E4A02B3284}"/>
              </a:ext>
            </a:extLst>
          </p:cNvPr>
          <p:cNvSpPr txBox="1">
            <a:spLocks noChangeArrowheads="1"/>
          </p:cNvSpPr>
          <p:nvPr/>
        </p:nvSpPr>
        <p:spPr bwMode="auto">
          <a:xfrm>
            <a:off x="1950331" y="24603512"/>
            <a:ext cx="4298069" cy="238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69" name="Oval 68">
            <a:extLst>
              <a:ext uri="{FF2B5EF4-FFF2-40B4-BE49-F238E27FC236}">
                <a16:creationId xmlns:a16="http://schemas.microsoft.com/office/drawing/2014/main" id="{23343273-DF61-6897-223B-FF227BC55378}"/>
              </a:ext>
            </a:extLst>
          </p:cNvPr>
          <p:cNvSpPr/>
          <p:nvPr/>
        </p:nvSpPr>
        <p:spPr>
          <a:xfrm>
            <a:off x="11843066" y="24337834"/>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2">
            <a:extLst>
              <a:ext uri="{FF2B5EF4-FFF2-40B4-BE49-F238E27FC236}">
                <a16:creationId xmlns:a16="http://schemas.microsoft.com/office/drawing/2014/main" id="{4E39A904-780A-7E50-646B-C1B3A2EF81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36138" y="24522694"/>
            <a:ext cx="721328" cy="721328"/>
          </a:xfrm>
          <a:prstGeom prst="rect">
            <a:avLst/>
          </a:prstGeom>
          <a:noFill/>
          <a:extLst>
            <a:ext uri="{909E8E84-426E-40DD-AFC4-6F175D3DCCD1}">
              <a14:hiddenFill xmlns:a14="http://schemas.microsoft.com/office/drawing/2010/main">
                <a:solidFill>
                  <a:srgbClr val="FFFFFF"/>
                </a:solidFill>
              </a14:hiddenFill>
            </a:ext>
          </a:extLst>
        </p:spPr>
      </p:pic>
      <p:sp>
        <p:nvSpPr>
          <p:cNvPr id="75" name="Text Box 24">
            <a:extLst>
              <a:ext uri="{FF2B5EF4-FFF2-40B4-BE49-F238E27FC236}">
                <a16:creationId xmlns:a16="http://schemas.microsoft.com/office/drawing/2014/main" id="{6219B4E7-29C3-731F-3C7A-738E2EAFF2CB}"/>
              </a:ext>
            </a:extLst>
          </p:cNvPr>
          <p:cNvSpPr txBox="1">
            <a:spLocks noChangeArrowheads="1"/>
          </p:cNvSpPr>
          <p:nvPr/>
        </p:nvSpPr>
        <p:spPr bwMode="auto">
          <a:xfrm>
            <a:off x="13051647" y="24101022"/>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77" name="Text Box 24">
            <a:extLst>
              <a:ext uri="{FF2B5EF4-FFF2-40B4-BE49-F238E27FC236}">
                <a16:creationId xmlns:a16="http://schemas.microsoft.com/office/drawing/2014/main" id="{F81B4409-7086-F793-51BB-0FC77E1B26F8}"/>
              </a:ext>
            </a:extLst>
          </p:cNvPr>
          <p:cNvSpPr txBox="1">
            <a:spLocks noChangeArrowheads="1"/>
          </p:cNvSpPr>
          <p:nvPr/>
        </p:nvSpPr>
        <p:spPr bwMode="auto">
          <a:xfrm>
            <a:off x="13062266" y="24623807"/>
            <a:ext cx="4106562"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79" name="Oval 78">
            <a:extLst>
              <a:ext uri="{FF2B5EF4-FFF2-40B4-BE49-F238E27FC236}">
                <a16:creationId xmlns:a16="http://schemas.microsoft.com/office/drawing/2014/main" id="{F74895D8-F1F4-0AF0-5D17-D9179F05D4D6}"/>
              </a:ext>
            </a:extLst>
          </p:cNvPr>
          <p:cNvSpPr/>
          <p:nvPr/>
        </p:nvSpPr>
        <p:spPr>
          <a:xfrm>
            <a:off x="16731555" y="24317335"/>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16">
            <a:extLst>
              <a:ext uri="{FF2B5EF4-FFF2-40B4-BE49-F238E27FC236}">
                <a16:creationId xmlns:a16="http://schemas.microsoft.com/office/drawing/2014/main" id="{D51DDA06-2981-787F-57C5-A3C5C073B5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36355" y="24506807"/>
            <a:ext cx="531885" cy="749474"/>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24">
            <a:extLst>
              <a:ext uri="{FF2B5EF4-FFF2-40B4-BE49-F238E27FC236}">
                <a16:creationId xmlns:a16="http://schemas.microsoft.com/office/drawing/2014/main" id="{F8D6D4A2-674A-F620-CAA9-4FD53251E2C0}"/>
              </a:ext>
            </a:extLst>
          </p:cNvPr>
          <p:cNvSpPr txBox="1">
            <a:spLocks noChangeArrowheads="1"/>
          </p:cNvSpPr>
          <p:nvPr/>
        </p:nvSpPr>
        <p:spPr bwMode="auto">
          <a:xfrm>
            <a:off x="17950755" y="24047922"/>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82" name="Text Box 24">
            <a:extLst>
              <a:ext uri="{FF2B5EF4-FFF2-40B4-BE49-F238E27FC236}">
                <a16:creationId xmlns:a16="http://schemas.microsoft.com/office/drawing/2014/main" id="{5EF47363-CBE1-68A5-C922-A08160A921BC}"/>
              </a:ext>
            </a:extLst>
          </p:cNvPr>
          <p:cNvSpPr txBox="1">
            <a:spLocks noChangeArrowheads="1"/>
          </p:cNvSpPr>
          <p:nvPr/>
        </p:nvSpPr>
        <p:spPr bwMode="auto">
          <a:xfrm>
            <a:off x="17950755" y="24572392"/>
            <a:ext cx="3690045"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95" name="TextBox 28">
            <a:extLst>
              <a:ext uri="{FF2B5EF4-FFF2-40B4-BE49-F238E27FC236}">
                <a16:creationId xmlns:a16="http://schemas.microsoft.com/office/drawing/2014/main" id="{9414F92B-43F7-7AA6-F151-5800A4C57707}"/>
              </a:ext>
            </a:extLst>
          </p:cNvPr>
          <p:cNvSpPr txBox="1">
            <a:spLocks noChangeArrowheads="1"/>
          </p:cNvSpPr>
          <p:nvPr/>
        </p:nvSpPr>
        <p:spPr bwMode="auto">
          <a:xfrm>
            <a:off x="22382988" y="5112067"/>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Network Design</a:t>
            </a:r>
          </a:p>
        </p:txBody>
      </p:sp>
      <p:pic>
        <p:nvPicPr>
          <p:cNvPr id="96" name="Picture 24" descr="Internet with solid fill">
            <a:extLst>
              <a:ext uri="{FF2B5EF4-FFF2-40B4-BE49-F238E27FC236}">
                <a16:creationId xmlns:a16="http://schemas.microsoft.com/office/drawing/2014/main" id="{B708121C-6BA9-D42F-355F-B2A1655D52A9}"/>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3260497" y="6060157"/>
            <a:ext cx="1321191" cy="1321191"/>
          </a:xfrm>
          <a:prstGeom prst="rect">
            <a:avLst/>
          </a:prstGeom>
          <a:noFill/>
        </p:spPr>
      </p:pic>
      <p:pic>
        <p:nvPicPr>
          <p:cNvPr id="97" name="Picture 24" descr="Internet with solid fill">
            <a:extLst>
              <a:ext uri="{FF2B5EF4-FFF2-40B4-BE49-F238E27FC236}">
                <a16:creationId xmlns:a16="http://schemas.microsoft.com/office/drawing/2014/main" id="{E97DC81B-D1C4-42D4-9AFA-860D1CA698EA}"/>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6021497" y="6060157"/>
            <a:ext cx="1321191" cy="1321191"/>
          </a:xfrm>
          <a:prstGeom prst="rect">
            <a:avLst/>
          </a:prstGeom>
          <a:noFill/>
        </p:spPr>
      </p:pic>
      <p:pic>
        <p:nvPicPr>
          <p:cNvPr id="98" name="Picture 24" descr="Internet with solid fill">
            <a:extLst>
              <a:ext uri="{FF2B5EF4-FFF2-40B4-BE49-F238E27FC236}">
                <a16:creationId xmlns:a16="http://schemas.microsoft.com/office/drawing/2014/main" id="{095A923D-CA54-DA15-C734-2C723AD73797}"/>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3612429" y="6060157"/>
            <a:ext cx="1321191" cy="1321191"/>
          </a:xfrm>
          <a:prstGeom prst="rect">
            <a:avLst/>
          </a:prstGeom>
          <a:noFill/>
        </p:spPr>
      </p:pic>
      <p:pic>
        <p:nvPicPr>
          <p:cNvPr id="99" name="Picture 24" descr="Internet with solid fill">
            <a:extLst>
              <a:ext uri="{FF2B5EF4-FFF2-40B4-BE49-F238E27FC236}">
                <a16:creationId xmlns:a16="http://schemas.microsoft.com/office/drawing/2014/main" id="{0A8565F8-F293-F2DE-5E28-19A23E9D9D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0745897" y="6060157"/>
            <a:ext cx="1321191" cy="1321191"/>
          </a:xfrm>
          <a:prstGeom prst="rect">
            <a:avLst/>
          </a:prstGeom>
          <a:noFill/>
        </p:spPr>
      </p:pic>
      <p:pic>
        <p:nvPicPr>
          <p:cNvPr id="100" name="Picture 24" descr="Server with solid fill">
            <a:extLst>
              <a:ext uri="{FF2B5EF4-FFF2-40B4-BE49-F238E27FC236}">
                <a16:creationId xmlns:a16="http://schemas.microsoft.com/office/drawing/2014/main" id="{11608CEE-305A-80BA-4B09-B64926B7DD07}"/>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8358492" y="6060157"/>
            <a:ext cx="1321191" cy="1321191"/>
          </a:xfrm>
          <a:prstGeom prst="rect">
            <a:avLst/>
          </a:prstGeom>
          <a:noFill/>
        </p:spPr>
      </p:pic>
      <p:cxnSp>
        <p:nvCxnSpPr>
          <p:cNvPr id="101" name="Straight Arrow Connector 100">
            <a:extLst>
              <a:ext uri="{FF2B5EF4-FFF2-40B4-BE49-F238E27FC236}">
                <a16:creationId xmlns:a16="http://schemas.microsoft.com/office/drawing/2014/main" id="{DE976AD0-2A8E-963D-1457-C64CB2ADEB39}"/>
              </a:ext>
            </a:extLst>
          </p:cNvPr>
          <p:cNvCxnSpPr>
            <a:cxnSpLocks/>
          </p:cNvCxnSpPr>
          <p:nvPr/>
        </p:nvCxnSpPr>
        <p:spPr>
          <a:xfrm flipH="1">
            <a:off x="24828088"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18505BF-E62E-E4FF-773E-A397348F2B1C}"/>
              </a:ext>
            </a:extLst>
          </p:cNvPr>
          <p:cNvCxnSpPr>
            <a:cxnSpLocks/>
          </p:cNvCxnSpPr>
          <p:nvPr/>
        </p:nvCxnSpPr>
        <p:spPr>
          <a:xfrm flipH="1">
            <a:off x="272281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45107FA-0BB2-78D8-55C0-B7A60C241AF5}"/>
              </a:ext>
            </a:extLst>
          </p:cNvPr>
          <p:cNvCxnSpPr>
            <a:cxnSpLocks/>
          </p:cNvCxnSpPr>
          <p:nvPr/>
        </p:nvCxnSpPr>
        <p:spPr>
          <a:xfrm flipH="1">
            <a:off x="295903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B4F50FA-4DF1-E881-E514-EB0D31C117B9}"/>
              </a:ext>
            </a:extLst>
          </p:cNvPr>
          <p:cNvCxnSpPr>
            <a:cxnSpLocks/>
          </p:cNvCxnSpPr>
          <p:nvPr/>
        </p:nvCxnSpPr>
        <p:spPr>
          <a:xfrm flipH="1">
            <a:off x="320287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 Box 25">
            <a:extLst>
              <a:ext uri="{FF2B5EF4-FFF2-40B4-BE49-F238E27FC236}">
                <a16:creationId xmlns:a16="http://schemas.microsoft.com/office/drawing/2014/main" id="{959C2C42-7423-7DF2-3A07-6541E4DCE68A}"/>
              </a:ext>
            </a:extLst>
          </p:cNvPr>
          <p:cNvSpPr txBox="1">
            <a:spLocks noChangeArrowheads="1"/>
          </p:cNvSpPr>
          <p:nvPr/>
        </p:nvSpPr>
        <p:spPr bwMode="auto">
          <a:xfrm>
            <a:off x="22959589" y="12048348"/>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sp>
        <p:nvSpPr>
          <p:cNvPr id="110" name="Text Box 25">
            <a:extLst>
              <a:ext uri="{FF2B5EF4-FFF2-40B4-BE49-F238E27FC236}">
                <a16:creationId xmlns:a16="http://schemas.microsoft.com/office/drawing/2014/main" id="{F28BFE8C-B8C7-5B1B-8865-AEA40F0C5478}"/>
              </a:ext>
            </a:extLst>
          </p:cNvPr>
          <p:cNvSpPr txBox="1">
            <a:spLocks noChangeArrowheads="1"/>
          </p:cNvSpPr>
          <p:nvPr/>
        </p:nvSpPr>
        <p:spPr bwMode="auto">
          <a:xfrm>
            <a:off x="31072110" y="11471267"/>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grpSp>
        <p:nvGrpSpPr>
          <p:cNvPr id="111" name="Group 110">
            <a:extLst>
              <a:ext uri="{FF2B5EF4-FFF2-40B4-BE49-F238E27FC236}">
                <a16:creationId xmlns:a16="http://schemas.microsoft.com/office/drawing/2014/main" id="{1CA7806B-7DAA-F564-81CA-9E756B72BBD1}"/>
              </a:ext>
            </a:extLst>
          </p:cNvPr>
          <p:cNvGrpSpPr/>
          <p:nvPr/>
        </p:nvGrpSpPr>
        <p:grpSpPr>
          <a:xfrm>
            <a:off x="24061710" y="11280086"/>
            <a:ext cx="1723834" cy="1279426"/>
            <a:chOff x="19441207" y="12470988"/>
            <a:chExt cx="3080465" cy="1586379"/>
          </a:xfrm>
        </p:grpSpPr>
        <p:sp>
          <p:nvSpPr>
            <p:cNvPr id="112" name="Rounded Rectangle 110">
              <a:extLst>
                <a:ext uri="{FF2B5EF4-FFF2-40B4-BE49-F238E27FC236}">
                  <a16:creationId xmlns:a16="http://schemas.microsoft.com/office/drawing/2014/main" id="{6EE817BC-6F69-8F0C-4C46-517B67FC066F}"/>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3" name="TextBox 28">
              <a:extLst>
                <a:ext uri="{FF2B5EF4-FFF2-40B4-BE49-F238E27FC236}">
                  <a16:creationId xmlns:a16="http://schemas.microsoft.com/office/drawing/2014/main" id="{63F7BAC7-5237-89FD-7AF4-3019D9FE328E}"/>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114" name="Group 113">
            <a:extLst>
              <a:ext uri="{FF2B5EF4-FFF2-40B4-BE49-F238E27FC236}">
                <a16:creationId xmlns:a16="http://schemas.microsoft.com/office/drawing/2014/main" id="{4CE6836D-258E-F8AE-C609-1DB1BC7AF67F}"/>
              </a:ext>
            </a:extLst>
          </p:cNvPr>
          <p:cNvGrpSpPr/>
          <p:nvPr/>
        </p:nvGrpSpPr>
        <p:grpSpPr>
          <a:xfrm>
            <a:off x="28152793" y="12575486"/>
            <a:ext cx="2919317" cy="1872042"/>
            <a:chOff x="19441207" y="12470988"/>
            <a:chExt cx="3080465" cy="2321172"/>
          </a:xfrm>
        </p:grpSpPr>
        <p:sp>
          <p:nvSpPr>
            <p:cNvPr id="115" name="Rounded Rectangle 110">
              <a:extLst>
                <a:ext uri="{FF2B5EF4-FFF2-40B4-BE49-F238E27FC236}">
                  <a16:creationId xmlns:a16="http://schemas.microsoft.com/office/drawing/2014/main" id="{6A3128FB-2B56-3BCB-B323-32CF2F6737A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6" name="TextBox 28">
              <a:extLst>
                <a:ext uri="{FF2B5EF4-FFF2-40B4-BE49-F238E27FC236}">
                  <a16:creationId xmlns:a16="http://schemas.microsoft.com/office/drawing/2014/main" id="{133F6581-9AB4-2D69-97BD-AF89B138F11A}"/>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17" name="Text Box 25">
            <a:extLst>
              <a:ext uri="{FF2B5EF4-FFF2-40B4-BE49-F238E27FC236}">
                <a16:creationId xmlns:a16="http://schemas.microsoft.com/office/drawing/2014/main" id="{7AA74E13-9083-C4F7-AADC-F65F9A0FE00F}"/>
              </a:ext>
            </a:extLst>
          </p:cNvPr>
          <p:cNvSpPr txBox="1">
            <a:spLocks noChangeArrowheads="1"/>
          </p:cNvSpPr>
          <p:nvPr/>
        </p:nvSpPr>
        <p:spPr bwMode="auto">
          <a:xfrm>
            <a:off x="31072110" y="8957902"/>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118" name="Group 117">
            <a:extLst>
              <a:ext uri="{FF2B5EF4-FFF2-40B4-BE49-F238E27FC236}">
                <a16:creationId xmlns:a16="http://schemas.microsoft.com/office/drawing/2014/main" id="{7AE06F73-52E6-FEF4-1CD0-D0439CA3532C}"/>
              </a:ext>
            </a:extLst>
          </p:cNvPr>
          <p:cNvGrpSpPr/>
          <p:nvPr/>
        </p:nvGrpSpPr>
        <p:grpSpPr>
          <a:xfrm>
            <a:off x="28100310" y="9984686"/>
            <a:ext cx="2945717" cy="1476421"/>
            <a:chOff x="19413343" y="12470988"/>
            <a:chExt cx="3108322" cy="1830636"/>
          </a:xfrm>
        </p:grpSpPr>
        <p:sp>
          <p:nvSpPr>
            <p:cNvPr id="119" name="Rounded Rectangle 110">
              <a:extLst>
                <a:ext uri="{FF2B5EF4-FFF2-40B4-BE49-F238E27FC236}">
                  <a16:creationId xmlns:a16="http://schemas.microsoft.com/office/drawing/2014/main" id="{19FE3FA1-1946-17CB-A5A9-406D0233DF67}"/>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0" name="TextBox 28">
              <a:extLst>
                <a:ext uri="{FF2B5EF4-FFF2-40B4-BE49-F238E27FC236}">
                  <a16:creationId xmlns:a16="http://schemas.microsoft.com/office/drawing/2014/main" id="{68FD049A-9F09-FBCD-B7F7-18F09A29FCF8}"/>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21" name="Right Arrow 154">
            <a:extLst>
              <a:ext uri="{FF2B5EF4-FFF2-40B4-BE49-F238E27FC236}">
                <a16:creationId xmlns:a16="http://schemas.microsoft.com/office/drawing/2014/main" id="{1CF3A27E-91C4-B068-BCED-343B75B63E00}"/>
              </a:ext>
            </a:extLst>
          </p:cNvPr>
          <p:cNvSpPr/>
          <p:nvPr/>
        </p:nvSpPr>
        <p:spPr>
          <a:xfrm rot="1571135">
            <a:off x="25938082" y="12230278"/>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28">
            <a:extLst>
              <a:ext uri="{FF2B5EF4-FFF2-40B4-BE49-F238E27FC236}">
                <a16:creationId xmlns:a16="http://schemas.microsoft.com/office/drawing/2014/main" id="{54D408AC-1D87-34DA-8AE2-2A158A957266}"/>
              </a:ext>
            </a:extLst>
          </p:cNvPr>
          <p:cNvSpPr txBox="1">
            <a:spLocks noChangeArrowheads="1"/>
          </p:cNvSpPr>
          <p:nvPr/>
        </p:nvSpPr>
        <p:spPr bwMode="auto">
          <a:xfrm>
            <a:off x="22245260" y="8706005"/>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123" name="Right Arrow 154">
            <a:extLst>
              <a:ext uri="{FF2B5EF4-FFF2-40B4-BE49-F238E27FC236}">
                <a16:creationId xmlns:a16="http://schemas.microsoft.com/office/drawing/2014/main" id="{4438F704-DA82-208C-AE1B-FD6F37C0595D}"/>
              </a:ext>
            </a:extLst>
          </p:cNvPr>
          <p:cNvSpPr/>
          <p:nvPr/>
        </p:nvSpPr>
        <p:spPr>
          <a:xfrm rot="20088632">
            <a:off x="25896652" y="10704381"/>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DCF706CB-8715-A06F-DC6B-A798E19AD9F6}"/>
              </a:ext>
            </a:extLst>
          </p:cNvPr>
          <p:cNvSpPr/>
          <p:nvPr/>
        </p:nvSpPr>
        <p:spPr>
          <a:xfrm>
            <a:off x="22166504" y="14852456"/>
            <a:ext cx="13990320" cy="879011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096" name="Rectangle 4095">
            <a:extLst>
              <a:ext uri="{FF2B5EF4-FFF2-40B4-BE49-F238E27FC236}">
                <a16:creationId xmlns:a16="http://schemas.microsoft.com/office/drawing/2014/main" id="{097D0964-14FD-D69D-B1D1-75D05CF923A3}"/>
              </a:ext>
            </a:extLst>
          </p:cNvPr>
          <p:cNvSpPr/>
          <p:nvPr/>
        </p:nvSpPr>
        <p:spPr>
          <a:xfrm>
            <a:off x="22245378" y="23902748"/>
            <a:ext cx="5881337" cy="3237215"/>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102" name="TextBox 23">
            <a:extLst>
              <a:ext uri="{FF2B5EF4-FFF2-40B4-BE49-F238E27FC236}">
                <a16:creationId xmlns:a16="http://schemas.microsoft.com/office/drawing/2014/main" id="{A1863968-E31D-4FED-50AC-16E1441F292F}"/>
              </a:ext>
            </a:extLst>
          </p:cNvPr>
          <p:cNvSpPr txBox="1">
            <a:spLocks noChangeArrowheads="1"/>
          </p:cNvSpPr>
          <p:nvPr/>
        </p:nvSpPr>
        <p:spPr bwMode="auto">
          <a:xfrm>
            <a:off x="22246075" y="14935200"/>
            <a:ext cx="13872726"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Results</a:t>
            </a:r>
          </a:p>
        </p:txBody>
      </p:sp>
      <p:sp>
        <p:nvSpPr>
          <p:cNvPr id="4103" name="TextBox 23">
            <a:extLst>
              <a:ext uri="{FF2B5EF4-FFF2-40B4-BE49-F238E27FC236}">
                <a16:creationId xmlns:a16="http://schemas.microsoft.com/office/drawing/2014/main" id="{6B73A2FF-6ACF-0AE6-1182-D77195936869}"/>
              </a:ext>
            </a:extLst>
          </p:cNvPr>
          <p:cNvSpPr txBox="1">
            <a:spLocks noChangeArrowheads="1"/>
          </p:cNvSpPr>
          <p:nvPr/>
        </p:nvSpPr>
        <p:spPr bwMode="auto">
          <a:xfrm>
            <a:off x="23250477" y="24667707"/>
            <a:ext cx="4054400"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Figure</a:t>
            </a:r>
          </a:p>
        </p:txBody>
      </p:sp>
      <p:grpSp>
        <p:nvGrpSpPr>
          <p:cNvPr id="7" name="Group 6">
            <a:extLst>
              <a:ext uri="{FF2B5EF4-FFF2-40B4-BE49-F238E27FC236}">
                <a16:creationId xmlns:a16="http://schemas.microsoft.com/office/drawing/2014/main" id="{01C05310-F7C0-D09D-1797-7E5A3E03AB82}"/>
              </a:ext>
            </a:extLst>
          </p:cNvPr>
          <p:cNvGrpSpPr/>
          <p:nvPr/>
        </p:nvGrpSpPr>
        <p:grpSpPr>
          <a:xfrm>
            <a:off x="1153858" y="11201400"/>
            <a:ext cx="19572542" cy="4950329"/>
            <a:chOff x="1153858" y="11201400"/>
            <a:chExt cx="19572542" cy="4950329"/>
          </a:xfrm>
        </p:grpSpPr>
        <p:sp>
          <p:nvSpPr>
            <p:cNvPr id="8" name="Text Box 25">
              <a:extLst>
                <a:ext uri="{FF2B5EF4-FFF2-40B4-BE49-F238E27FC236}">
                  <a16:creationId xmlns:a16="http://schemas.microsoft.com/office/drawing/2014/main" id="{4FC37A3E-54E8-8B54-D82E-7485F64BAC56}"/>
                </a:ext>
              </a:extLst>
            </p:cNvPr>
            <p:cNvSpPr txBox="1">
              <a:spLocks noChangeArrowheads="1"/>
            </p:cNvSpPr>
            <p:nvPr/>
          </p:nvSpPr>
          <p:spPr bwMode="auto">
            <a:xfrm>
              <a:off x="1153858" y="11461107"/>
              <a:ext cx="15653172" cy="4049453"/>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grpSp>
          <p:nvGrpSpPr>
            <p:cNvPr id="9" name="Group 8">
              <a:extLst>
                <a:ext uri="{FF2B5EF4-FFF2-40B4-BE49-F238E27FC236}">
                  <a16:creationId xmlns:a16="http://schemas.microsoft.com/office/drawing/2014/main" id="{AB04FB25-C0FA-609C-495B-5321C01CD687}"/>
                </a:ext>
              </a:extLst>
            </p:cNvPr>
            <p:cNvGrpSpPr/>
            <p:nvPr/>
          </p:nvGrpSpPr>
          <p:grpSpPr>
            <a:xfrm>
              <a:off x="17373600" y="11201400"/>
              <a:ext cx="2895600" cy="840060"/>
              <a:chOff x="19441207" y="12470988"/>
              <a:chExt cx="3080458" cy="882751"/>
            </a:xfrm>
          </p:grpSpPr>
          <p:sp>
            <p:nvSpPr>
              <p:cNvPr id="33" name="Rounded Rectangle 110">
                <a:extLst>
                  <a:ext uri="{FF2B5EF4-FFF2-40B4-BE49-F238E27FC236}">
                    <a16:creationId xmlns:a16="http://schemas.microsoft.com/office/drawing/2014/main" id="{03AA2A3B-68E3-9ED2-F9C2-F8CFD13EEE55}"/>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 name="TextBox 28">
                <a:extLst>
                  <a:ext uri="{FF2B5EF4-FFF2-40B4-BE49-F238E27FC236}">
                    <a16:creationId xmlns:a16="http://schemas.microsoft.com/office/drawing/2014/main" id="{BFBD9CC2-49FB-60CC-6FEB-720FC4DBBC4B}"/>
                  </a:ext>
                </a:extLst>
              </p:cNvPr>
              <p:cNvSpPr txBox="1">
                <a:spLocks noChangeArrowheads="1"/>
              </p:cNvSpPr>
              <p:nvPr/>
            </p:nvSpPr>
            <p:spPr bwMode="auto">
              <a:xfrm>
                <a:off x="19441766" y="12518873"/>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0" name="Right Arrow 154">
              <a:extLst>
                <a:ext uri="{FF2B5EF4-FFF2-40B4-BE49-F238E27FC236}">
                  <a16:creationId xmlns:a16="http://schemas.microsoft.com/office/drawing/2014/main" id="{51858481-E8B0-D434-2B71-7E23675F66CB}"/>
                </a:ext>
              </a:extLst>
            </p:cNvPr>
            <p:cNvSpPr/>
            <p:nvPr/>
          </p:nvSpPr>
          <p:spPr>
            <a:xfrm rot="5400000">
              <a:off x="18475691" y="12303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 name="Group 10">
              <a:extLst>
                <a:ext uri="{FF2B5EF4-FFF2-40B4-BE49-F238E27FC236}">
                  <a16:creationId xmlns:a16="http://schemas.microsoft.com/office/drawing/2014/main" id="{16F03861-B634-3234-E5A5-72F0DC94C460}"/>
                </a:ext>
              </a:extLst>
            </p:cNvPr>
            <p:cNvGrpSpPr/>
            <p:nvPr/>
          </p:nvGrpSpPr>
          <p:grpSpPr>
            <a:xfrm>
              <a:off x="16992593" y="13120743"/>
              <a:ext cx="3733807" cy="1509657"/>
              <a:chOff x="19441207" y="12470988"/>
              <a:chExt cx="3080465" cy="1586375"/>
            </a:xfrm>
          </p:grpSpPr>
          <p:sp>
            <p:nvSpPr>
              <p:cNvPr id="27" name="Rounded Rectangle 110">
                <a:extLst>
                  <a:ext uri="{FF2B5EF4-FFF2-40B4-BE49-F238E27FC236}">
                    <a16:creationId xmlns:a16="http://schemas.microsoft.com/office/drawing/2014/main" id="{AF26FE61-A818-3E12-F472-76A8E6FD21F8}"/>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TextBox 28">
                <a:extLst>
                  <a:ext uri="{FF2B5EF4-FFF2-40B4-BE49-F238E27FC236}">
                    <a16:creationId xmlns:a16="http://schemas.microsoft.com/office/drawing/2014/main" id="{83D1A74E-4B08-6678-6031-E114956D9975}"/>
                  </a:ext>
                </a:extLst>
              </p:cNvPr>
              <p:cNvSpPr txBox="1">
                <a:spLocks noChangeArrowheads="1"/>
              </p:cNvSpPr>
              <p:nvPr/>
            </p:nvSpPr>
            <p:spPr bwMode="auto">
              <a:xfrm>
                <a:off x="19441774" y="12518869"/>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7" name="Right Arrow 154">
              <a:extLst>
                <a:ext uri="{FF2B5EF4-FFF2-40B4-BE49-F238E27FC236}">
                  <a16:creationId xmlns:a16="http://schemas.microsoft.com/office/drawing/2014/main" id="{32206664-9140-7BE0-473C-281928121E61}"/>
                </a:ext>
              </a:extLst>
            </p:cNvPr>
            <p:cNvSpPr/>
            <p:nvPr/>
          </p:nvSpPr>
          <p:spPr>
            <a:xfrm rot="5400000">
              <a:off x="18475691" y="14208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 name="Group 17">
              <a:extLst>
                <a:ext uri="{FF2B5EF4-FFF2-40B4-BE49-F238E27FC236}">
                  <a16:creationId xmlns:a16="http://schemas.microsoft.com/office/drawing/2014/main" id="{04B6CF07-1E3A-8D14-C716-F6F24BA7ADFA}"/>
                </a:ext>
              </a:extLst>
            </p:cNvPr>
            <p:cNvGrpSpPr/>
            <p:nvPr/>
          </p:nvGrpSpPr>
          <p:grpSpPr>
            <a:xfrm>
              <a:off x="16992600" y="15011400"/>
              <a:ext cx="3733798" cy="1140329"/>
              <a:chOff x="19441207" y="12470988"/>
              <a:chExt cx="3080458" cy="1198279"/>
            </a:xfrm>
          </p:grpSpPr>
          <p:sp>
            <p:nvSpPr>
              <p:cNvPr id="21" name="Rounded Rectangle 110">
                <a:extLst>
                  <a:ext uri="{FF2B5EF4-FFF2-40B4-BE49-F238E27FC236}">
                    <a16:creationId xmlns:a16="http://schemas.microsoft.com/office/drawing/2014/main" id="{493DB74C-2E36-6AC3-DB41-462386507406}"/>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4" name="TextBox 28">
                <a:extLst>
                  <a:ext uri="{FF2B5EF4-FFF2-40B4-BE49-F238E27FC236}">
                    <a16:creationId xmlns:a16="http://schemas.microsoft.com/office/drawing/2014/main" id="{B4BDBC8B-BB11-AC20-B877-AE4C40706FA7}"/>
                  </a:ext>
                </a:extLst>
              </p:cNvPr>
              <p:cNvSpPr txBox="1">
                <a:spLocks noChangeArrowheads="1"/>
              </p:cNvSpPr>
              <p:nvPr/>
            </p:nvSpPr>
            <p:spPr bwMode="auto">
              <a:xfrm>
                <a:off x="19441214" y="12518873"/>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spTree>
    <p:extLst>
      <p:ext uri="{BB962C8B-B14F-4D97-AF65-F5344CB8AC3E}">
        <p14:creationId xmlns:p14="http://schemas.microsoft.com/office/powerpoint/2010/main" val="349584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445F2-12EF-7A42-EDDF-49031D875892}"/>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50561BE-DB27-72C1-D363-A403F7C0BF4B}"/>
              </a:ext>
            </a:extLst>
          </p:cNvPr>
          <p:cNvSpPr/>
          <p:nvPr/>
        </p:nvSpPr>
        <p:spPr>
          <a:xfrm>
            <a:off x="457200" y="14554200"/>
            <a:ext cx="19429038" cy="675599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5612D38F-B26C-0237-8F11-35E0C21CE892}"/>
              </a:ext>
            </a:extLst>
          </p:cNvPr>
          <p:cNvSpPr/>
          <p:nvPr/>
        </p:nvSpPr>
        <p:spPr>
          <a:xfrm>
            <a:off x="444128" y="9982200"/>
            <a:ext cx="19358180" cy="404981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334DF7B-DEE6-9180-9484-4F25B57AC7D7}"/>
              </a:ext>
            </a:extLst>
          </p:cNvPr>
          <p:cNvSpPr/>
          <p:nvPr/>
        </p:nvSpPr>
        <p:spPr>
          <a:xfrm>
            <a:off x="444129" y="5036562"/>
            <a:ext cx="19358180" cy="440457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F4BC22D-3118-7C8F-A796-5E690B3E03A6}"/>
              </a:ext>
            </a:extLst>
          </p:cNvPr>
          <p:cNvSpPr/>
          <p:nvPr/>
        </p:nvSpPr>
        <p:spPr>
          <a:xfrm>
            <a:off x="20122185" y="5089222"/>
            <a:ext cx="15988379" cy="12053465"/>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DDBE1CA4-74AC-1E7D-8E42-11A2120DB4DA}"/>
              </a:ext>
            </a:extLst>
          </p:cNvPr>
          <p:cNvSpPr/>
          <p:nvPr/>
        </p:nvSpPr>
        <p:spPr>
          <a:xfrm>
            <a:off x="28426182" y="23902750"/>
            <a:ext cx="2892018" cy="3237214"/>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29EC7B0-2661-7537-18F9-3749A91039E1}"/>
              </a:ext>
            </a:extLst>
          </p:cNvPr>
          <p:cNvSpPr/>
          <p:nvPr/>
        </p:nvSpPr>
        <p:spPr>
          <a:xfrm>
            <a:off x="31699200" y="23926799"/>
            <a:ext cx="4343400" cy="321316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A4BCBABC-E470-4FE9-35F4-034456ADDEA5}"/>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4395217F-BA63-D2EF-6D61-599D14FDE0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a:extLst>
              <a:ext uri="{FF2B5EF4-FFF2-40B4-BE49-F238E27FC236}">
                <a16:creationId xmlns:a16="http://schemas.microsoft.com/office/drawing/2014/main" id="{9CDD07A9-2961-5882-B582-A0D8A20CE7C5}"/>
              </a:ext>
            </a:extLst>
          </p:cNvPr>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a:extLst>
              <a:ext uri="{FF2B5EF4-FFF2-40B4-BE49-F238E27FC236}">
                <a16:creationId xmlns:a16="http://schemas.microsoft.com/office/drawing/2014/main" id="{BF5829B0-FA2A-0636-8CA2-5CC7ADAD08D1}"/>
              </a:ext>
            </a:extLst>
          </p:cNvPr>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Nicholas Zayfman, Zeyad Elgendy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06A49A62-57F9-B3DE-65A7-C9A54E73E9F2}"/>
              </a:ext>
            </a:extLst>
          </p:cNvPr>
          <p:cNvSpPr txBox="1">
            <a:spLocks noChangeArrowheads="1"/>
          </p:cNvSpPr>
          <p:nvPr/>
        </p:nvSpPr>
        <p:spPr bwMode="auto">
          <a:xfrm>
            <a:off x="27213071" y="23940753"/>
            <a:ext cx="5204503" cy="140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GitHub </a:t>
            </a:r>
          </a:p>
          <a:p>
            <a:pPr algn="ctr" eaLnBrk="1" hangingPunct="1"/>
            <a:r>
              <a:rPr lang="en-US" sz="34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F8F4CA2B-AE09-651A-BADC-2A35D42B7F7E}"/>
              </a:ext>
            </a:extLst>
          </p:cNvPr>
          <p:cNvSpPr txBox="1">
            <a:spLocks noChangeArrowheads="1"/>
          </p:cNvSpPr>
          <p:nvPr/>
        </p:nvSpPr>
        <p:spPr bwMode="auto">
          <a:xfrm>
            <a:off x="457200" y="146304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10F3AC98-F597-E41B-E142-8DC1F3063DED}"/>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C7E16449-85BC-0B23-FC66-2CF9C5FBAAB6}"/>
              </a:ext>
            </a:extLst>
          </p:cNvPr>
          <p:cNvSpPr txBox="1">
            <a:spLocks noChangeArrowheads="1"/>
          </p:cNvSpPr>
          <p:nvPr/>
        </p:nvSpPr>
        <p:spPr bwMode="auto">
          <a:xfrm>
            <a:off x="457200" y="10058400"/>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8DFCC17A-FCA3-59C0-F22D-9AEF23F460E2}"/>
              </a:ext>
            </a:extLst>
          </p:cNvPr>
          <p:cNvSpPr txBox="1">
            <a:spLocks noChangeArrowheads="1"/>
          </p:cNvSpPr>
          <p:nvPr/>
        </p:nvSpPr>
        <p:spPr bwMode="auto">
          <a:xfrm>
            <a:off x="830514" y="6019800"/>
            <a:ext cx="18799158" cy="6126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4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60" name="Text Box 28">
            <a:extLst>
              <a:ext uri="{FF2B5EF4-FFF2-40B4-BE49-F238E27FC236}">
                <a16:creationId xmlns:a16="http://schemas.microsoft.com/office/drawing/2014/main" id="{D0995B11-F2D5-CCAB-FC9E-7E3A37E56533}"/>
              </a:ext>
            </a:extLst>
          </p:cNvPr>
          <p:cNvSpPr txBox="1">
            <a:spLocks noChangeArrowheads="1"/>
          </p:cNvSpPr>
          <p:nvPr/>
        </p:nvSpPr>
        <p:spPr bwMode="auto">
          <a:xfrm>
            <a:off x="465436" y="15140168"/>
            <a:ext cx="19270364" cy="9096989"/>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 </a:t>
            </a: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 </a:t>
            </a: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 </a:t>
            </a: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 </a:t>
            </a: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C4F826C4-3A90-6C5C-CEFC-060032DE31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009840" y="884444"/>
            <a:ext cx="3566160" cy="3566160"/>
          </a:xfrm>
          <a:prstGeom prst="rect">
            <a:avLst/>
          </a:prstGeom>
        </p:spPr>
      </p:pic>
      <p:pic>
        <p:nvPicPr>
          <p:cNvPr id="5" name="Graphic 4">
            <a:extLst>
              <a:ext uri="{FF2B5EF4-FFF2-40B4-BE49-F238E27FC236}">
                <a16:creationId xmlns:a16="http://schemas.microsoft.com/office/drawing/2014/main" id="{3EDCB2AF-735E-1CBF-92E0-0BEF20D611E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724456" y="896791"/>
            <a:ext cx="3574944" cy="3574944"/>
          </a:xfrm>
          <a:prstGeom prst="rect">
            <a:avLst/>
          </a:prstGeom>
        </p:spPr>
      </p:pic>
      <p:sp>
        <p:nvSpPr>
          <p:cNvPr id="12" name="TextBox 26">
            <a:extLst>
              <a:ext uri="{FF2B5EF4-FFF2-40B4-BE49-F238E27FC236}">
                <a16:creationId xmlns:a16="http://schemas.microsoft.com/office/drawing/2014/main" id="{790726A1-6EA9-45F2-5EDA-5A5A680BDD1B}"/>
              </a:ext>
            </a:extLst>
          </p:cNvPr>
          <p:cNvSpPr txBox="1">
            <a:spLocks noChangeArrowheads="1"/>
          </p:cNvSpPr>
          <p:nvPr/>
        </p:nvSpPr>
        <p:spPr bwMode="auto">
          <a:xfrm>
            <a:off x="31590598" y="23961884"/>
            <a:ext cx="4833002" cy="87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DCDD4E4C-C5FA-8DD7-2C82-2DCB13D8BA9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084937" y="24946821"/>
            <a:ext cx="1500463" cy="1875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B5E59F-CE25-D9ED-5D07-74509AEF77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08800" y="24946820"/>
            <a:ext cx="1500464" cy="18755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A771C67-D4F0-026B-07F7-9732840873B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163595" y="25366544"/>
            <a:ext cx="1303456" cy="130345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39796A4B-F0D4-BBF1-F354-D195F6BE4B2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9E5962D4-0E0A-328C-35CE-D01D9A04400E}"/>
              </a:ext>
            </a:extLst>
          </p:cNvPr>
          <p:cNvSpPr/>
          <p:nvPr/>
        </p:nvSpPr>
        <p:spPr>
          <a:xfrm>
            <a:off x="444128" y="21832375"/>
            <a:ext cx="19358180" cy="530758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 name="TextBox 20">
            <a:extLst>
              <a:ext uri="{FF2B5EF4-FFF2-40B4-BE49-F238E27FC236}">
                <a16:creationId xmlns:a16="http://schemas.microsoft.com/office/drawing/2014/main" id="{DA19FD46-BF95-D7AF-F2B5-74A9D10B09A2}"/>
              </a:ext>
            </a:extLst>
          </p:cNvPr>
          <p:cNvSpPr txBox="1">
            <a:spLocks noChangeArrowheads="1"/>
          </p:cNvSpPr>
          <p:nvPr/>
        </p:nvSpPr>
        <p:spPr bwMode="auto">
          <a:xfrm>
            <a:off x="444128" y="21902381"/>
            <a:ext cx="21451485"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6" name="Text Box 24">
            <a:extLst>
              <a:ext uri="{FF2B5EF4-FFF2-40B4-BE49-F238E27FC236}">
                <a16:creationId xmlns:a16="http://schemas.microsoft.com/office/drawing/2014/main" id="{B5C1D0F9-B98D-4859-3364-536DE6284416}"/>
              </a:ext>
            </a:extLst>
          </p:cNvPr>
          <p:cNvSpPr txBox="1">
            <a:spLocks noChangeArrowheads="1"/>
          </p:cNvSpPr>
          <p:nvPr/>
        </p:nvSpPr>
        <p:spPr bwMode="auto">
          <a:xfrm>
            <a:off x="433501" y="22849753"/>
            <a:ext cx="21451485"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a:t>
            </a:r>
            <a:r>
              <a:rPr lang="en-US" sz="3000" dirty="0" err="1">
                <a:solidFill>
                  <a:srgbClr val="000000"/>
                </a:solidFill>
                <a:latin typeface="Garamond" panose="02020404030301010803" pitchFamily="18" charset="0"/>
                <a:cs typeface="Gill Sans" panose="020B0502020104020203" pitchFamily="34" charset="-79"/>
              </a:rPr>
              <a:t>LoraWAN</a:t>
            </a:r>
            <a:r>
              <a:rPr lang="en-US" sz="3000" dirty="0">
                <a:solidFill>
                  <a:srgbClr val="000000"/>
                </a:solidFill>
                <a:latin typeface="Garamond" panose="02020404030301010803" pitchFamily="18" charset="0"/>
                <a:cs typeface="Gill Sans" panose="020B0502020104020203" pitchFamily="34" charset="-79"/>
              </a:rPr>
              <a:t> Network interconnected by </a:t>
            </a:r>
            <a:r>
              <a:rPr lang="en-US" sz="3000" dirty="0" err="1">
                <a:solidFill>
                  <a:srgbClr val="000000"/>
                </a:solidFill>
                <a:latin typeface="Garamond" panose="02020404030301010803" pitchFamily="18" charset="0"/>
                <a:cs typeface="Gill Sans" panose="020B0502020104020203" pitchFamily="34" charset="-79"/>
              </a:rPr>
              <a:t>LoRaWAN</a:t>
            </a:r>
            <a:r>
              <a:rPr lang="en-US" sz="3000" dirty="0">
                <a:solidFill>
                  <a:srgbClr val="000000"/>
                </a:solidFill>
                <a:latin typeface="Garamond" panose="02020404030301010803" pitchFamily="18" charset="0"/>
                <a:cs typeface="Gill Sans" panose="020B0502020104020203" pitchFamily="34" charset="-79"/>
              </a:rPr>
              <a:t>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48" name="Oval 47">
            <a:extLst>
              <a:ext uri="{FF2B5EF4-FFF2-40B4-BE49-F238E27FC236}">
                <a16:creationId xmlns:a16="http://schemas.microsoft.com/office/drawing/2014/main" id="{06CC586E-0EA6-F5ED-3DC7-09789BF909FD}"/>
              </a:ext>
            </a:extLst>
          </p:cNvPr>
          <p:cNvSpPr/>
          <p:nvPr/>
        </p:nvSpPr>
        <p:spPr>
          <a:xfrm>
            <a:off x="6275250" y="24470307"/>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8">
            <a:extLst>
              <a:ext uri="{FF2B5EF4-FFF2-40B4-BE49-F238E27FC236}">
                <a16:creationId xmlns:a16="http://schemas.microsoft.com/office/drawing/2014/main" id="{72DB56A4-A07E-3BD1-974C-075E9643F4E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3850" y="24623807"/>
            <a:ext cx="804683" cy="891676"/>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24">
            <a:extLst>
              <a:ext uri="{FF2B5EF4-FFF2-40B4-BE49-F238E27FC236}">
                <a16:creationId xmlns:a16="http://schemas.microsoft.com/office/drawing/2014/main" id="{F20AE878-18A1-1125-78D9-91CE0D566746}"/>
              </a:ext>
            </a:extLst>
          </p:cNvPr>
          <p:cNvSpPr txBox="1">
            <a:spLocks noChangeArrowheads="1"/>
          </p:cNvSpPr>
          <p:nvPr/>
        </p:nvSpPr>
        <p:spPr bwMode="auto">
          <a:xfrm>
            <a:off x="7494452" y="24133684"/>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3" name="Text Box 24">
            <a:extLst>
              <a:ext uri="{FF2B5EF4-FFF2-40B4-BE49-F238E27FC236}">
                <a16:creationId xmlns:a16="http://schemas.microsoft.com/office/drawing/2014/main" id="{1A065488-5751-98B9-FB10-74A501A892D3}"/>
              </a:ext>
            </a:extLst>
          </p:cNvPr>
          <p:cNvSpPr txBox="1">
            <a:spLocks noChangeArrowheads="1"/>
          </p:cNvSpPr>
          <p:nvPr/>
        </p:nvSpPr>
        <p:spPr bwMode="auto">
          <a:xfrm>
            <a:off x="7494451" y="24642021"/>
            <a:ext cx="4545149"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69" name="Oval 68">
            <a:extLst>
              <a:ext uri="{FF2B5EF4-FFF2-40B4-BE49-F238E27FC236}">
                <a16:creationId xmlns:a16="http://schemas.microsoft.com/office/drawing/2014/main" id="{18530C41-0D8E-55CD-A38E-3C1C256A41F3}"/>
              </a:ext>
            </a:extLst>
          </p:cNvPr>
          <p:cNvSpPr/>
          <p:nvPr/>
        </p:nvSpPr>
        <p:spPr>
          <a:xfrm>
            <a:off x="11843066" y="24337834"/>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2">
            <a:extLst>
              <a:ext uri="{FF2B5EF4-FFF2-40B4-BE49-F238E27FC236}">
                <a16:creationId xmlns:a16="http://schemas.microsoft.com/office/drawing/2014/main" id="{B31F44CE-2C62-53DD-FCA8-B783B3B396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036138" y="24522694"/>
            <a:ext cx="721328" cy="721328"/>
          </a:xfrm>
          <a:prstGeom prst="rect">
            <a:avLst/>
          </a:prstGeom>
          <a:noFill/>
          <a:extLst>
            <a:ext uri="{909E8E84-426E-40DD-AFC4-6F175D3DCCD1}">
              <a14:hiddenFill xmlns:a14="http://schemas.microsoft.com/office/drawing/2010/main">
                <a:solidFill>
                  <a:srgbClr val="FFFFFF"/>
                </a:solidFill>
              </a14:hiddenFill>
            </a:ext>
          </a:extLst>
        </p:spPr>
      </p:pic>
      <p:sp>
        <p:nvSpPr>
          <p:cNvPr id="75" name="Text Box 24">
            <a:extLst>
              <a:ext uri="{FF2B5EF4-FFF2-40B4-BE49-F238E27FC236}">
                <a16:creationId xmlns:a16="http://schemas.microsoft.com/office/drawing/2014/main" id="{1AF441F4-31C4-3A8A-38EC-3C2689E9EC21}"/>
              </a:ext>
            </a:extLst>
          </p:cNvPr>
          <p:cNvSpPr txBox="1">
            <a:spLocks noChangeArrowheads="1"/>
          </p:cNvSpPr>
          <p:nvPr/>
        </p:nvSpPr>
        <p:spPr bwMode="auto">
          <a:xfrm>
            <a:off x="13051647" y="24101022"/>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77" name="Text Box 24">
            <a:extLst>
              <a:ext uri="{FF2B5EF4-FFF2-40B4-BE49-F238E27FC236}">
                <a16:creationId xmlns:a16="http://schemas.microsoft.com/office/drawing/2014/main" id="{856156E0-48C7-7BA2-008F-4EF6C28DFB77}"/>
              </a:ext>
            </a:extLst>
          </p:cNvPr>
          <p:cNvSpPr txBox="1">
            <a:spLocks noChangeArrowheads="1"/>
          </p:cNvSpPr>
          <p:nvPr/>
        </p:nvSpPr>
        <p:spPr bwMode="auto">
          <a:xfrm>
            <a:off x="13062266" y="24623807"/>
            <a:ext cx="4106562"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79" name="Oval 78">
            <a:extLst>
              <a:ext uri="{FF2B5EF4-FFF2-40B4-BE49-F238E27FC236}">
                <a16:creationId xmlns:a16="http://schemas.microsoft.com/office/drawing/2014/main" id="{B1070DF7-E902-5798-9380-1A4DF21264F0}"/>
              </a:ext>
            </a:extLst>
          </p:cNvPr>
          <p:cNvSpPr/>
          <p:nvPr/>
        </p:nvSpPr>
        <p:spPr>
          <a:xfrm>
            <a:off x="16731555" y="24317335"/>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16">
            <a:extLst>
              <a:ext uri="{FF2B5EF4-FFF2-40B4-BE49-F238E27FC236}">
                <a16:creationId xmlns:a16="http://schemas.microsoft.com/office/drawing/2014/main" id="{810C6B27-BB45-699B-2867-2E0811831B8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36355" y="24506807"/>
            <a:ext cx="531885" cy="749474"/>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24">
            <a:extLst>
              <a:ext uri="{FF2B5EF4-FFF2-40B4-BE49-F238E27FC236}">
                <a16:creationId xmlns:a16="http://schemas.microsoft.com/office/drawing/2014/main" id="{CA5F44F1-1A8F-663B-B45E-94ED5255E671}"/>
              </a:ext>
            </a:extLst>
          </p:cNvPr>
          <p:cNvSpPr txBox="1">
            <a:spLocks noChangeArrowheads="1"/>
          </p:cNvSpPr>
          <p:nvPr/>
        </p:nvSpPr>
        <p:spPr bwMode="auto">
          <a:xfrm>
            <a:off x="17950755" y="24047922"/>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82" name="Text Box 24">
            <a:extLst>
              <a:ext uri="{FF2B5EF4-FFF2-40B4-BE49-F238E27FC236}">
                <a16:creationId xmlns:a16="http://schemas.microsoft.com/office/drawing/2014/main" id="{F7948E87-CA31-199D-764F-197DF58E37B7}"/>
              </a:ext>
            </a:extLst>
          </p:cNvPr>
          <p:cNvSpPr txBox="1">
            <a:spLocks noChangeArrowheads="1"/>
          </p:cNvSpPr>
          <p:nvPr/>
        </p:nvSpPr>
        <p:spPr bwMode="auto">
          <a:xfrm>
            <a:off x="17950755" y="24572392"/>
            <a:ext cx="3690045"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95" name="TextBox 28">
            <a:extLst>
              <a:ext uri="{FF2B5EF4-FFF2-40B4-BE49-F238E27FC236}">
                <a16:creationId xmlns:a16="http://schemas.microsoft.com/office/drawing/2014/main" id="{B5062A0F-3AF7-2184-3C39-899BE01DE196}"/>
              </a:ext>
            </a:extLst>
          </p:cNvPr>
          <p:cNvSpPr txBox="1">
            <a:spLocks noChangeArrowheads="1"/>
          </p:cNvSpPr>
          <p:nvPr/>
        </p:nvSpPr>
        <p:spPr bwMode="auto">
          <a:xfrm>
            <a:off x="22382988" y="5112067"/>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System Design</a:t>
            </a:r>
          </a:p>
        </p:txBody>
      </p:sp>
      <p:sp>
        <p:nvSpPr>
          <p:cNvPr id="110" name="Text Box 25">
            <a:extLst>
              <a:ext uri="{FF2B5EF4-FFF2-40B4-BE49-F238E27FC236}">
                <a16:creationId xmlns:a16="http://schemas.microsoft.com/office/drawing/2014/main" id="{9BE83034-DF89-43CB-5400-4C32F5B7D796}"/>
              </a:ext>
            </a:extLst>
          </p:cNvPr>
          <p:cNvSpPr txBox="1">
            <a:spLocks noChangeArrowheads="1"/>
          </p:cNvSpPr>
          <p:nvPr/>
        </p:nvSpPr>
        <p:spPr bwMode="auto">
          <a:xfrm>
            <a:off x="31072110" y="14085403"/>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Report 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sp>
        <p:nvSpPr>
          <p:cNvPr id="109" name="Text Box 25">
            <a:extLst>
              <a:ext uri="{FF2B5EF4-FFF2-40B4-BE49-F238E27FC236}">
                <a16:creationId xmlns:a16="http://schemas.microsoft.com/office/drawing/2014/main" id="{37A6793C-735F-E490-AB7B-A55F1F7134CB}"/>
              </a:ext>
            </a:extLst>
          </p:cNvPr>
          <p:cNvSpPr txBox="1">
            <a:spLocks noChangeArrowheads="1"/>
          </p:cNvSpPr>
          <p:nvPr/>
        </p:nvSpPr>
        <p:spPr bwMode="auto">
          <a:xfrm>
            <a:off x="22959589" y="14577441"/>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grpSp>
        <p:nvGrpSpPr>
          <p:cNvPr id="111" name="Group 110">
            <a:extLst>
              <a:ext uri="{FF2B5EF4-FFF2-40B4-BE49-F238E27FC236}">
                <a16:creationId xmlns:a16="http://schemas.microsoft.com/office/drawing/2014/main" id="{7ED5A628-9EE2-64E0-7016-4418548204E7}"/>
              </a:ext>
            </a:extLst>
          </p:cNvPr>
          <p:cNvGrpSpPr/>
          <p:nvPr/>
        </p:nvGrpSpPr>
        <p:grpSpPr>
          <a:xfrm>
            <a:off x="24061710" y="13752184"/>
            <a:ext cx="1723834" cy="1279426"/>
            <a:chOff x="19441207" y="12470988"/>
            <a:chExt cx="3080465" cy="1586379"/>
          </a:xfrm>
        </p:grpSpPr>
        <p:sp>
          <p:nvSpPr>
            <p:cNvPr id="112" name="Rounded Rectangle 110">
              <a:extLst>
                <a:ext uri="{FF2B5EF4-FFF2-40B4-BE49-F238E27FC236}">
                  <a16:creationId xmlns:a16="http://schemas.microsoft.com/office/drawing/2014/main" id="{D87BBC19-E30B-DA9C-994C-CEB7A3607891}"/>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3" name="TextBox 28">
              <a:extLst>
                <a:ext uri="{FF2B5EF4-FFF2-40B4-BE49-F238E27FC236}">
                  <a16:creationId xmlns:a16="http://schemas.microsoft.com/office/drawing/2014/main" id="{532D5931-B310-3A5A-719B-A7EBE68BD6C7}"/>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114" name="Group 113">
            <a:extLst>
              <a:ext uri="{FF2B5EF4-FFF2-40B4-BE49-F238E27FC236}">
                <a16:creationId xmlns:a16="http://schemas.microsoft.com/office/drawing/2014/main" id="{4BCB057F-6EFA-27EA-246C-F9A524626729}"/>
              </a:ext>
            </a:extLst>
          </p:cNvPr>
          <p:cNvGrpSpPr/>
          <p:nvPr/>
        </p:nvGrpSpPr>
        <p:grpSpPr>
          <a:xfrm>
            <a:off x="28152793" y="15047584"/>
            <a:ext cx="2919317" cy="1872042"/>
            <a:chOff x="19441207" y="12470988"/>
            <a:chExt cx="3080465" cy="2321172"/>
          </a:xfrm>
        </p:grpSpPr>
        <p:sp>
          <p:nvSpPr>
            <p:cNvPr id="115" name="Rounded Rectangle 110">
              <a:extLst>
                <a:ext uri="{FF2B5EF4-FFF2-40B4-BE49-F238E27FC236}">
                  <a16:creationId xmlns:a16="http://schemas.microsoft.com/office/drawing/2014/main" id="{7090F63B-1C7F-6C42-51E2-9768BFC3FFC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6" name="TextBox 28">
              <a:extLst>
                <a:ext uri="{FF2B5EF4-FFF2-40B4-BE49-F238E27FC236}">
                  <a16:creationId xmlns:a16="http://schemas.microsoft.com/office/drawing/2014/main" id="{6EC7579F-6580-AD55-8EA5-FB2D7C8ECAB8}"/>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17" name="Text Box 25">
            <a:extLst>
              <a:ext uri="{FF2B5EF4-FFF2-40B4-BE49-F238E27FC236}">
                <a16:creationId xmlns:a16="http://schemas.microsoft.com/office/drawing/2014/main" id="{5444A7AA-5BE1-9D38-79E1-04092FC2AF58}"/>
              </a:ext>
            </a:extLst>
          </p:cNvPr>
          <p:cNvSpPr txBox="1">
            <a:spLocks noChangeArrowheads="1"/>
          </p:cNvSpPr>
          <p:nvPr/>
        </p:nvSpPr>
        <p:spPr bwMode="auto">
          <a:xfrm>
            <a:off x="31072110" y="11430000"/>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118" name="Group 117">
            <a:extLst>
              <a:ext uri="{FF2B5EF4-FFF2-40B4-BE49-F238E27FC236}">
                <a16:creationId xmlns:a16="http://schemas.microsoft.com/office/drawing/2014/main" id="{E1D6DCE5-ADF4-FEE4-BFF8-37A20F535DC6}"/>
              </a:ext>
            </a:extLst>
          </p:cNvPr>
          <p:cNvGrpSpPr/>
          <p:nvPr/>
        </p:nvGrpSpPr>
        <p:grpSpPr>
          <a:xfrm>
            <a:off x="28100310" y="12456784"/>
            <a:ext cx="2945717" cy="1476421"/>
            <a:chOff x="19413343" y="12470988"/>
            <a:chExt cx="3108322" cy="1830636"/>
          </a:xfrm>
        </p:grpSpPr>
        <p:sp>
          <p:nvSpPr>
            <p:cNvPr id="119" name="Rounded Rectangle 110">
              <a:extLst>
                <a:ext uri="{FF2B5EF4-FFF2-40B4-BE49-F238E27FC236}">
                  <a16:creationId xmlns:a16="http://schemas.microsoft.com/office/drawing/2014/main" id="{0F4B9224-4C4E-D71A-79DF-0B3F1955546E}"/>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0" name="TextBox 28">
              <a:extLst>
                <a:ext uri="{FF2B5EF4-FFF2-40B4-BE49-F238E27FC236}">
                  <a16:creationId xmlns:a16="http://schemas.microsoft.com/office/drawing/2014/main" id="{F23B6415-5119-9B55-2178-ADA511AF2690}"/>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21" name="Right Arrow 154">
            <a:extLst>
              <a:ext uri="{FF2B5EF4-FFF2-40B4-BE49-F238E27FC236}">
                <a16:creationId xmlns:a16="http://schemas.microsoft.com/office/drawing/2014/main" id="{E9E43719-0554-33B2-0D94-C142DC834209}"/>
              </a:ext>
            </a:extLst>
          </p:cNvPr>
          <p:cNvSpPr/>
          <p:nvPr/>
        </p:nvSpPr>
        <p:spPr>
          <a:xfrm rot="1571135">
            <a:off x="25938082" y="14702376"/>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28">
            <a:extLst>
              <a:ext uri="{FF2B5EF4-FFF2-40B4-BE49-F238E27FC236}">
                <a16:creationId xmlns:a16="http://schemas.microsoft.com/office/drawing/2014/main" id="{B312AAE5-D506-4142-52C9-D2265649357D}"/>
              </a:ext>
            </a:extLst>
          </p:cNvPr>
          <p:cNvSpPr txBox="1">
            <a:spLocks noChangeArrowheads="1"/>
          </p:cNvSpPr>
          <p:nvPr/>
        </p:nvSpPr>
        <p:spPr bwMode="auto">
          <a:xfrm>
            <a:off x="22245260" y="11430000"/>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123" name="Right Arrow 154">
            <a:extLst>
              <a:ext uri="{FF2B5EF4-FFF2-40B4-BE49-F238E27FC236}">
                <a16:creationId xmlns:a16="http://schemas.microsoft.com/office/drawing/2014/main" id="{CBF076EE-8E20-9539-3D8C-FCE9AADE7F7F}"/>
              </a:ext>
            </a:extLst>
          </p:cNvPr>
          <p:cNvSpPr/>
          <p:nvPr/>
        </p:nvSpPr>
        <p:spPr>
          <a:xfrm rot="20088632">
            <a:off x="25896652" y="13176479"/>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54467857-62C6-C43B-CF04-45B7F95CA6E3}"/>
              </a:ext>
            </a:extLst>
          </p:cNvPr>
          <p:cNvSpPr/>
          <p:nvPr/>
        </p:nvSpPr>
        <p:spPr>
          <a:xfrm>
            <a:off x="20122185" y="17367777"/>
            <a:ext cx="16034639" cy="627479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096" name="Rectangle 4095">
            <a:extLst>
              <a:ext uri="{FF2B5EF4-FFF2-40B4-BE49-F238E27FC236}">
                <a16:creationId xmlns:a16="http://schemas.microsoft.com/office/drawing/2014/main" id="{C4CAB837-3F3F-25A8-3BE8-3F0F94DB7510}"/>
              </a:ext>
            </a:extLst>
          </p:cNvPr>
          <p:cNvSpPr/>
          <p:nvPr/>
        </p:nvSpPr>
        <p:spPr>
          <a:xfrm>
            <a:off x="20183308" y="23902748"/>
            <a:ext cx="7943407" cy="3237215"/>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102" name="TextBox 23">
            <a:extLst>
              <a:ext uri="{FF2B5EF4-FFF2-40B4-BE49-F238E27FC236}">
                <a16:creationId xmlns:a16="http://schemas.microsoft.com/office/drawing/2014/main" id="{6D6345A5-30A3-695A-3C30-CCB91C805EE5}"/>
              </a:ext>
            </a:extLst>
          </p:cNvPr>
          <p:cNvSpPr txBox="1">
            <a:spLocks noChangeArrowheads="1"/>
          </p:cNvSpPr>
          <p:nvPr/>
        </p:nvSpPr>
        <p:spPr bwMode="auto">
          <a:xfrm>
            <a:off x="22155878" y="17389574"/>
            <a:ext cx="13872726"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Results</a:t>
            </a:r>
          </a:p>
        </p:txBody>
      </p:sp>
      <p:sp>
        <p:nvSpPr>
          <p:cNvPr id="4103" name="TextBox 23">
            <a:extLst>
              <a:ext uri="{FF2B5EF4-FFF2-40B4-BE49-F238E27FC236}">
                <a16:creationId xmlns:a16="http://schemas.microsoft.com/office/drawing/2014/main" id="{6909BE25-625B-B7F5-0D06-A8E57C2BC5DD}"/>
              </a:ext>
            </a:extLst>
          </p:cNvPr>
          <p:cNvSpPr txBox="1">
            <a:spLocks noChangeArrowheads="1"/>
          </p:cNvSpPr>
          <p:nvPr/>
        </p:nvSpPr>
        <p:spPr bwMode="auto">
          <a:xfrm>
            <a:off x="23233224" y="23970337"/>
            <a:ext cx="4054400" cy="3126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Picture of the set up</a:t>
            </a:r>
          </a:p>
        </p:txBody>
      </p:sp>
      <p:pic>
        <p:nvPicPr>
          <p:cNvPr id="8" name="Graphic 7" descr="Warehouse with solid fill">
            <a:extLst>
              <a:ext uri="{FF2B5EF4-FFF2-40B4-BE49-F238E27FC236}">
                <a16:creationId xmlns:a16="http://schemas.microsoft.com/office/drawing/2014/main" id="{1D06486E-EB4B-88E6-7774-87BCBCF0A84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782852" y="7898462"/>
            <a:ext cx="1228129" cy="1409861"/>
          </a:xfrm>
          <a:prstGeom prst="rect">
            <a:avLst/>
          </a:prstGeom>
        </p:spPr>
      </p:pic>
      <p:pic>
        <p:nvPicPr>
          <p:cNvPr id="56" name="Graphic 55" descr="Server with solid fill">
            <a:extLst>
              <a:ext uri="{FF2B5EF4-FFF2-40B4-BE49-F238E27FC236}">
                <a16:creationId xmlns:a16="http://schemas.microsoft.com/office/drawing/2014/main" id="{E0F9CE59-60C9-8F50-246E-5699DED4420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3833288" y="8518322"/>
            <a:ext cx="725234" cy="725234"/>
          </a:xfrm>
          <a:prstGeom prst="rect">
            <a:avLst/>
          </a:prstGeom>
        </p:spPr>
      </p:pic>
      <p:grpSp>
        <p:nvGrpSpPr>
          <p:cNvPr id="66" name="Group 65">
            <a:extLst>
              <a:ext uri="{FF2B5EF4-FFF2-40B4-BE49-F238E27FC236}">
                <a16:creationId xmlns:a16="http://schemas.microsoft.com/office/drawing/2014/main" id="{FDF56EE5-5854-B012-2272-41DBE41B5C30}"/>
              </a:ext>
            </a:extLst>
          </p:cNvPr>
          <p:cNvGrpSpPr/>
          <p:nvPr/>
        </p:nvGrpSpPr>
        <p:grpSpPr>
          <a:xfrm>
            <a:off x="25260424" y="9063675"/>
            <a:ext cx="1734940" cy="1985325"/>
            <a:chOff x="25058372" y="6573835"/>
            <a:chExt cx="1734940" cy="1985325"/>
          </a:xfrm>
        </p:grpSpPr>
        <p:pic>
          <p:nvPicPr>
            <p:cNvPr id="18" name="Graphic 17" descr="Tent with solid fill">
              <a:extLst>
                <a:ext uri="{FF2B5EF4-FFF2-40B4-BE49-F238E27FC236}">
                  <a16:creationId xmlns:a16="http://schemas.microsoft.com/office/drawing/2014/main" id="{51E030C5-E698-E4FB-F96D-E6420AAE67F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377036" y="6573835"/>
              <a:ext cx="1179909" cy="1354506"/>
            </a:xfrm>
            <a:prstGeom prst="rect">
              <a:avLst/>
            </a:prstGeom>
          </p:spPr>
        </p:pic>
        <p:pic>
          <p:nvPicPr>
            <p:cNvPr id="54" name="Graphic 53" descr="Wireless router with solid fill">
              <a:extLst>
                <a:ext uri="{FF2B5EF4-FFF2-40B4-BE49-F238E27FC236}">
                  <a16:creationId xmlns:a16="http://schemas.microsoft.com/office/drawing/2014/main" id="{54FF1DBD-8371-3FB0-B903-D6CF8E2FD64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058372" y="7586592"/>
              <a:ext cx="914400" cy="914400"/>
            </a:xfrm>
            <a:prstGeom prst="rect">
              <a:avLst/>
            </a:prstGeom>
          </p:spPr>
        </p:pic>
        <p:pic>
          <p:nvPicPr>
            <p:cNvPr id="61" name="Graphic 60" descr="Laptop with solid fill">
              <a:extLst>
                <a:ext uri="{FF2B5EF4-FFF2-40B4-BE49-F238E27FC236}">
                  <a16:creationId xmlns:a16="http://schemas.microsoft.com/office/drawing/2014/main" id="{DA26655C-E268-9726-9CD2-B2297A07F3C1}"/>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5878912" y="7644760"/>
              <a:ext cx="914400" cy="914400"/>
            </a:xfrm>
            <a:prstGeom prst="rect">
              <a:avLst/>
            </a:prstGeom>
          </p:spPr>
        </p:pic>
      </p:grpSp>
      <p:sp>
        <p:nvSpPr>
          <p:cNvPr id="76" name="TextBox 28">
            <a:extLst>
              <a:ext uri="{FF2B5EF4-FFF2-40B4-BE49-F238E27FC236}">
                <a16:creationId xmlns:a16="http://schemas.microsoft.com/office/drawing/2014/main" id="{5A21BE75-935B-9F8C-B6B1-438C985D3A3A}"/>
              </a:ext>
            </a:extLst>
          </p:cNvPr>
          <p:cNvSpPr txBox="1">
            <a:spLocks noChangeArrowheads="1"/>
          </p:cNvSpPr>
          <p:nvPr/>
        </p:nvSpPr>
        <p:spPr bwMode="auto">
          <a:xfrm>
            <a:off x="14181715" y="12000541"/>
            <a:ext cx="3733120" cy="1464092"/>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sp>
        <p:nvSpPr>
          <p:cNvPr id="83" name="Rounded Rectangle 110">
            <a:extLst>
              <a:ext uri="{FF2B5EF4-FFF2-40B4-BE49-F238E27FC236}">
                <a16:creationId xmlns:a16="http://schemas.microsoft.com/office/drawing/2014/main" id="{E3F7EF42-EE60-3730-14F9-3B9766ABBBD8}"/>
              </a:ext>
            </a:extLst>
          </p:cNvPr>
          <p:cNvSpPr/>
          <p:nvPr/>
        </p:nvSpPr>
        <p:spPr>
          <a:xfrm>
            <a:off x="25331265" y="77767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4" name="TextBox 28">
            <a:extLst>
              <a:ext uri="{FF2B5EF4-FFF2-40B4-BE49-F238E27FC236}">
                <a16:creationId xmlns:a16="http://schemas.microsoft.com/office/drawing/2014/main" id="{EC1B348B-F11B-E1A8-4AB9-1676CCD2A80E}"/>
              </a:ext>
            </a:extLst>
          </p:cNvPr>
          <p:cNvSpPr txBox="1">
            <a:spLocks noChangeArrowheads="1"/>
          </p:cNvSpPr>
          <p:nvPr/>
        </p:nvSpPr>
        <p:spPr bwMode="auto">
          <a:xfrm>
            <a:off x="25023529" y="76580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grpSp>
        <p:nvGrpSpPr>
          <p:cNvPr id="85" name="Group 84">
            <a:extLst>
              <a:ext uri="{FF2B5EF4-FFF2-40B4-BE49-F238E27FC236}">
                <a16:creationId xmlns:a16="http://schemas.microsoft.com/office/drawing/2014/main" id="{49BE9F08-2719-6729-C5A1-347124FFCEC2}"/>
              </a:ext>
            </a:extLst>
          </p:cNvPr>
          <p:cNvGrpSpPr/>
          <p:nvPr/>
        </p:nvGrpSpPr>
        <p:grpSpPr>
          <a:xfrm>
            <a:off x="25163660" y="5867400"/>
            <a:ext cx="1734940" cy="1985325"/>
            <a:chOff x="25058372" y="6573835"/>
            <a:chExt cx="1734940" cy="1985325"/>
          </a:xfrm>
        </p:grpSpPr>
        <p:pic>
          <p:nvPicPr>
            <p:cNvPr id="86" name="Graphic 85" descr="Tent with solid fill">
              <a:extLst>
                <a:ext uri="{FF2B5EF4-FFF2-40B4-BE49-F238E27FC236}">
                  <a16:creationId xmlns:a16="http://schemas.microsoft.com/office/drawing/2014/main" id="{C4AB224D-ED14-0E09-7BDA-DAFB7CECF95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377036" y="6573835"/>
              <a:ext cx="1179909" cy="1354506"/>
            </a:xfrm>
            <a:prstGeom prst="rect">
              <a:avLst/>
            </a:prstGeom>
          </p:spPr>
        </p:pic>
        <p:pic>
          <p:nvPicPr>
            <p:cNvPr id="87" name="Graphic 86" descr="Wireless router with solid fill">
              <a:extLst>
                <a:ext uri="{FF2B5EF4-FFF2-40B4-BE49-F238E27FC236}">
                  <a16:creationId xmlns:a16="http://schemas.microsoft.com/office/drawing/2014/main" id="{F6BE3B9C-7451-C551-1E06-7998F0ED83F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058372" y="7586592"/>
              <a:ext cx="914400" cy="914400"/>
            </a:xfrm>
            <a:prstGeom prst="rect">
              <a:avLst/>
            </a:prstGeom>
          </p:spPr>
        </p:pic>
        <p:pic>
          <p:nvPicPr>
            <p:cNvPr id="88" name="Graphic 87" descr="Laptop with solid fill">
              <a:extLst>
                <a:ext uri="{FF2B5EF4-FFF2-40B4-BE49-F238E27FC236}">
                  <a16:creationId xmlns:a16="http://schemas.microsoft.com/office/drawing/2014/main" id="{7463DDD9-A11C-2CC2-9EB6-AD2BBEEDA74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5878912" y="7644760"/>
              <a:ext cx="914400" cy="914400"/>
            </a:xfrm>
            <a:prstGeom prst="rect">
              <a:avLst/>
            </a:prstGeom>
          </p:spPr>
        </p:pic>
      </p:grpSp>
      <p:sp>
        <p:nvSpPr>
          <p:cNvPr id="90" name="Rounded Rectangle 110">
            <a:extLst>
              <a:ext uri="{FF2B5EF4-FFF2-40B4-BE49-F238E27FC236}">
                <a16:creationId xmlns:a16="http://schemas.microsoft.com/office/drawing/2014/main" id="{B1105784-0A6D-2BBA-DE64-ED686571D261}"/>
              </a:ext>
            </a:extLst>
          </p:cNvPr>
          <p:cNvSpPr/>
          <p:nvPr/>
        </p:nvSpPr>
        <p:spPr>
          <a:xfrm>
            <a:off x="25407465" y="109771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89" name="TextBox 28">
            <a:extLst>
              <a:ext uri="{FF2B5EF4-FFF2-40B4-BE49-F238E27FC236}">
                <a16:creationId xmlns:a16="http://schemas.microsoft.com/office/drawing/2014/main" id="{366FCFE9-D3F1-8433-6D65-65BB5CA94028}"/>
              </a:ext>
            </a:extLst>
          </p:cNvPr>
          <p:cNvSpPr txBox="1">
            <a:spLocks noChangeArrowheads="1"/>
          </p:cNvSpPr>
          <p:nvPr/>
        </p:nvSpPr>
        <p:spPr bwMode="auto">
          <a:xfrm>
            <a:off x="25099729" y="108584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sp>
        <p:nvSpPr>
          <p:cNvPr id="93" name="Rounded Rectangle 110">
            <a:extLst>
              <a:ext uri="{FF2B5EF4-FFF2-40B4-BE49-F238E27FC236}">
                <a16:creationId xmlns:a16="http://schemas.microsoft.com/office/drawing/2014/main" id="{A2AF57B7-2310-3584-9C46-2B8A78C2B99A}"/>
              </a:ext>
            </a:extLst>
          </p:cNvPr>
          <p:cNvSpPr/>
          <p:nvPr/>
        </p:nvSpPr>
        <p:spPr>
          <a:xfrm>
            <a:off x="22860000" y="9300791"/>
            <a:ext cx="1622322"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91" name="TextBox 28">
            <a:extLst>
              <a:ext uri="{FF2B5EF4-FFF2-40B4-BE49-F238E27FC236}">
                <a16:creationId xmlns:a16="http://schemas.microsoft.com/office/drawing/2014/main" id="{77BCBAE0-3589-6980-3CBB-40CAB853847E}"/>
              </a:ext>
            </a:extLst>
          </p:cNvPr>
          <p:cNvSpPr txBox="1">
            <a:spLocks noChangeArrowheads="1"/>
          </p:cNvSpPr>
          <p:nvPr/>
        </p:nvSpPr>
        <p:spPr bwMode="auto">
          <a:xfrm>
            <a:off x="22479000" y="9182061"/>
            <a:ext cx="2406464"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Command Center</a:t>
            </a:r>
          </a:p>
        </p:txBody>
      </p:sp>
      <p:grpSp>
        <p:nvGrpSpPr>
          <p:cNvPr id="96" name="Group 95">
            <a:extLst>
              <a:ext uri="{FF2B5EF4-FFF2-40B4-BE49-F238E27FC236}">
                <a16:creationId xmlns:a16="http://schemas.microsoft.com/office/drawing/2014/main" id="{F57C731E-DDB8-D1B8-4289-40D9F9556E85}"/>
              </a:ext>
            </a:extLst>
          </p:cNvPr>
          <p:cNvGrpSpPr/>
          <p:nvPr/>
        </p:nvGrpSpPr>
        <p:grpSpPr>
          <a:xfrm>
            <a:off x="30480000" y="9243556"/>
            <a:ext cx="1734940" cy="1985325"/>
            <a:chOff x="25058372" y="6573835"/>
            <a:chExt cx="1734940" cy="1985325"/>
          </a:xfrm>
        </p:grpSpPr>
        <p:pic>
          <p:nvPicPr>
            <p:cNvPr id="97" name="Graphic 96" descr="Tent with solid fill">
              <a:extLst>
                <a:ext uri="{FF2B5EF4-FFF2-40B4-BE49-F238E27FC236}">
                  <a16:creationId xmlns:a16="http://schemas.microsoft.com/office/drawing/2014/main" id="{3B59D206-27D1-AD7F-3D26-5207B4B679B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377036" y="6573835"/>
              <a:ext cx="1179909" cy="1354506"/>
            </a:xfrm>
            <a:prstGeom prst="rect">
              <a:avLst/>
            </a:prstGeom>
          </p:spPr>
        </p:pic>
        <p:pic>
          <p:nvPicPr>
            <p:cNvPr id="98" name="Graphic 97" descr="Wireless router with solid fill">
              <a:extLst>
                <a:ext uri="{FF2B5EF4-FFF2-40B4-BE49-F238E27FC236}">
                  <a16:creationId xmlns:a16="http://schemas.microsoft.com/office/drawing/2014/main" id="{5A40E60E-1D9B-C807-EF25-674CDB7B54A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058372" y="7586592"/>
              <a:ext cx="914400" cy="914400"/>
            </a:xfrm>
            <a:prstGeom prst="rect">
              <a:avLst/>
            </a:prstGeom>
          </p:spPr>
        </p:pic>
        <p:pic>
          <p:nvPicPr>
            <p:cNvPr id="99" name="Graphic 98" descr="Laptop with solid fill">
              <a:extLst>
                <a:ext uri="{FF2B5EF4-FFF2-40B4-BE49-F238E27FC236}">
                  <a16:creationId xmlns:a16="http://schemas.microsoft.com/office/drawing/2014/main" id="{2C419EB2-777D-2BD0-A0B1-FE6DF14028A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5878912" y="7644760"/>
              <a:ext cx="914400" cy="914400"/>
            </a:xfrm>
            <a:prstGeom prst="rect">
              <a:avLst/>
            </a:prstGeom>
          </p:spPr>
        </p:pic>
      </p:grpSp>
      <p:sp>
        <p:nvSpPr>
          <p:cNvPr id="101" name="Rounded Rectangle 110">
            <a:extLst>
              <a:ext uri="{FF2B5EF4-FFF2-40B4-BE49-F238E27FC236}">
                <a16:creationId xmlns:a16="http://schemas.microsoft.com/office/drawing/2014/main" id="{3EF8FF16-A67F-D454-5A45-551E151AF9EC}"/>
              </a:ext>
            </a:extLst>
          </p:cNvPr>
          <p:cNvSpPr/>
          <p:nvPr/>
        </p:nvSpPr>
        <p:spPr>
          <a:xfrm>
            <a:off x="30708600" y="11149000"/>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0" name="TextBox 28">
            <a:extLst>
              <a:ext uri="{FF2B5EF4-FFF2-40B4-BE49-F238E27FC236}">
                <a16:creationId xmlns:a16="http://schemas.microsoft.com/office/drawing/2014/main" id="{A120C60A-CA63-A456-EE50-477F7F92A503}"/>
              </a:ext>
            </a:extLst>
          </p:cNvPr>
          <p:cNvSpPr txBox="1">
            <a:spLocks noChangeArrowheads="1"/>
          </p:cNvSpPr>
          <p:nvPr/>
        </p:nvSpPr>
        <p:spPr bwMode="auto">
          <a:xfrm>
            <a:off x="30403800" y="110108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sp>
        <p:nvSpPr>
          <p:cNvPr id="107" name="Right Arrow 154">
            <a:extLst>
              <a:ext uri="{FF2B5EF4-FFF2-40B4-BE49-F238E27FC236}">
                <a16:creationId xmlns:a16="http://schemas.microsoft.com/office/drawing/2014/main" id="{BDE5DCA7-6A34-2A54-5C90-BF8E5A2F431B}"/>
              </a:ext>
            </a:extLst>
          </p:cNvPr>
          <p:cNvSpPr/>
          <p:nvPr/>
        </p:nvSpPr>
        <p:spPr>
          <a:xfrm rot="4691634">
            <a:off x="23661305" y="8059389"/>
            <a:ext cx="850771" cy="973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ight Arrow 154">
            <a:extLst>
              <a:ext uri="{FF2B5EF4-FFF2-40B4-BE49-F238E27FC236}">
                <a16:creationId xmlns:a16="http://schemas.microsoft.com/office/drawing/2014/main" id="{B3F692F2-AC03-39F9-656C-04DFAD91E58D}"/>
              </a:ext>
            </a:extLst>
          </p:cNvPr>
          <p:cNvSpPr/>
          <p:nvPr/>
        </p:nvSpPr>
        <p:spPr>
          <a:xfrm rot="18578908">
            <a:off x="24288280" y="8056730"/>
            <a:ext cx="1113222" cy="16526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ight Arrow 154">
            <a:extLst>
              <a:ext uri="{FF2B5EF4-FFF2-40B4-BE49-F238E27FC236}">
                <a16:creationId xmlns:a16="http://schemas.microsoft.com/office/drawing/2014/main" id="{5AC4988D-5E8B-7BB4-9FE1-629F44E3DBD9}"/>
              </a:ext>
            </a:extLst>
          </p:cNvPr>
          <p:cNvSpPr/>
          <p:nvPr/>
        </p:nvSpPr>
        <p:spPr>
          <a:xfrm rot="3336935">
            <a:off x="24289998" y="9635890"/>
            <a:ext cx="1281594" cy="17827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98" name="Rounded Rectangle 110">
            <a:extLst>
              <a:ext uri="{FF2B5EF4-FFF2-40B4-BE49-F238E27FC236}">
                <a16:creationId xmlns:a16="http://schemas.microsoft.com/office/drawing/2014/main" id="{81050888-E5A6-944B-1770-A33B20E2C960}"/>
              </a:ext>
            </a:extLst>
          </p:cNvPr>
          <p:cNvSpPr/>
          <p:nvPr/>
        </p:nvSpPr>
        <p:spPr>
          <a:xfrm>
            <a:off x="22860000" y="6705600"/>
            <a:ext cx="1868271" cy="930753"/>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097" name="TextBox 28">
            <a:extLst>
              <a:ext uri="{FF2B5EF4-FFF2-40B4-BE49-F238E27FC236}">
                <a16:creationId xmlns:a16="http://schemas.microsoft.com/office/drawing/2014/main" id="{A4FEC90D-AE9C-10D6-176B-FDD81B2CBCDA}"/>
              </a:ext>
            </a:extLst>
          </p:cNvPr>
          <p:cNvSpPr txBox="1">
            <a:spLocks noChangeArrowheads="1"/>
          </p:cNvSpPr>
          <p:nvPr/>
        </p:nvSpPr>
        <p:spPr bwMode="auto">
          <a:xfrm>
            <a:off x="22555200" y="6662996"/>
            <a:ext cx="2406464" cy="103320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b="1" dirty="0" err="1">
                <a:solidFill>
                  <a:schemeClr val="bg1"/>
                </a:solidFill>
                <a:latin typeface="Gill Sans SemiBold" panose="020B0502020104020203" pitchFamily="34" charset="-79"/>
                <a:cs typeface="Gill Sans SemiBold" panose="020B0502020104020203" pitchFamily="34" charset="-79"/>
              </a:rPr>
              <a:t>LoRaWAN</a:t>
            </a:r>
            <a:r>
              <a:rPr lang="en-US" sz="1100" b="1" dirty="0">
                <a:solidFill>
                  <a:schemeClr val="bg1"/>
                </a:solidFill>
                <a:latin typeface="Gill Sans SemiBold" panose="020B0502020104020203" pitchFamily="34" charset="-79"/>
                <a:cs typeface="Gill Sans SemiBold" panose="020B0502020104020203" pitchFamily="34" charset="-79"/>
              </a:rPr>
              <a:t> Gateway: </a:t>
            </a:r>
            <a:r>
              <a:rPr lang="en-US" sz="1100" dirty="0">
                <a:solidFill>
                  <a:schemeClr val="bg1"/>
                </a:solidFill>
                <a:latin typeface="Gill Sans SemiBold" panose="020B0502020104020203" pitchFamily="34" charset="-79"/>
                <a:cs typeface="Gill Sans SemiBold" panose="020B0502020104020203" pitchFamily="34" charset="-79"/>
              </a:rPr>
              <a:t>Connects different nodes to the locally deployed Web Server.</a:t>
            </a:r>
          </a:p>
        </p:txBody>
      </p:sp>
      <p:sp>
        <p:nvSpPr>
          <p:cNvPr id="4099" name="Right Arrow 154">
            <a:extLst>
              <a:ext uri="{FF2B5EF4-FFF2-40B4-BE49-F238E27FC236}">
                <a16:creationId xmlns:a16="http://schemas.microsoft.com/office/drawing/2014/main" id="{8001F2B0-6E8E-371F-0CDE-6179E1C328F6}"/>
              </a:ext>
            </a:extLst>
          </p:cNvPr>
          <p:cNvSpPr/>
          <p:nvPr/>
        </p:nvSpPr>
        <p:spPr>
          <a:xfrm>
            <a:off x="24457871" y="10554413"/>
            <a:ext cx="850771" cy="973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0" name="Rounded Rectangle 110">
            <a:extLst>
              <a:ext uri="{FF2B5EF4-FFF2-40B4-BE49-F238E27FC236}">
                <a16:creationId xmlns:a16="http://schemas.microsoft.com/office/drawing/2014/main" id="{1F9EEA72-7C72-4DBF-8E2A-C7D287D5121D}"/>
              </a:ext>
            </a:extLst>
          </p:cNvPr>
          <p:cNvSpPr/>
          <p:nvPr/>
        </p:nvSpPr>
        <p:spPr>
          <a:xfrm>
            <a:off x="22703474" y="10106459"/>
            <a:ext cx="1722630" cy="1133002"/>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01" name="TextBox 28">
            <a:extLst>
              <a:ext uri="{FF2B5EF4-FFF2-40B4-BE49-F238E27FC236}">
                <a16:creationId xmlns:a16="http://schemas.microsoft.com/office/drawing/2014/main" id="{2DA54BD4-D8FD-469D-3912-E526703B9583}"/>
              </a:ext>
            </a:extLst>
          </p:cNvPr>
          <p:cNvSpPr txBox="1">
            <a:spLocks noChangeArrowheads="1"/>
          </p:cNvSpPr>
          <p:nvPr/>
        </p:nvSpPr>
        <p:spPr bwMode="auto">
          <a:xfrm>
            <a:off x="22358536" y="10075119"/>
            <a:ext cx="2406464" cy="1202481"/>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b="1" dirty="0">
                <a:solidFill>
                  <a:schemeClr val="bg1"/>
                </a:solidFill>
                <a:latin typeface="Gill Sans SemiBold" panose="020B0502020104020203" pitchFamily="34" charset="-79"/>
                <a:cs typeface="Gill Sans SemiBold" panose="020B0502020104020203" pitchFamily="34" charset="-79"/>
              </a:rPr>
              <a:t>End-Device (Node): </a:t>
            </a:r>
            <a:r>
              <a:rPr lang="en-US" sz="1100" dirty="0">
                <a:solidFill>
                  <a:schemeClr val="bg1"/>
                </a:solidFill>
                <a:latin typeface="Gill Sans SemiBold" panose="020B0502020104020203" pitchFamily="34" charset="-79"/>
                <a:cs typeface="Gill Sans SemiBold" panose="020B0502020104020203" pitchFamily="34" charset="-79"/>
              </a:rPr>
              <a:t>Collects data and </a:t>
            </a:r>
          </a:p>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transmits it wireless using LoRa radio modulation technique.</a:t>
            </a:r>
          </a:p>
        </p:txBody>
      </p:sp>
      <p:sp>
        <p:nvSpPr>
          <p:cNvPr id="4105" name="Rounded Rectangle 110">
            <a:extLst>
              <a:ext uri="{FF2B5EF4-FFF2-40B4-BE49-F238E27FC236}">
                <a16:creationId xmlns:a16="http://schemas.microsoft.com/office/drawing/2014/main" id="{B7497EB7-9DA1-E422-1F27-35EE22D2F6AA}"/>
              </a:ext>
            </a:extLst>
          </p:cNvPr>
          <p:cNvSpPr/>
          <p:nvPr/>
        </p:nvSpPr>
        <p:spPr>
          <a:xfrm>
            <a:off x="27584400" y="7053674"/>
            <a:ext cx="1247775" cy="635937"/>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06" name="Right Arrow 154">
            <a:extLst>
              <a:ext uri="{FF2B5EF4-FFF2-40B4-BE49-F238E27FC236}">
                <a16:creationId xmlns:a16="http://schemas.microsoft.com/office/drawing/2014/main" id="{AEEC70BA-EFFC-339D-763D-07B80BDB6CFA}"/>
              </a:ext>
            </a:extLst>
          </p:cNvPr>
          <p:cNvSpPr/>
          <p:nvPr/>
        </p:nvSpPr>
        <p:spPr>
          <a:xfrm rot="10800000">
            <a:off x="26866665" y="7315198"/>
            <a:ext cx="641535" cy="92440"/>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TextBox 28">
            <a:extLst>
              <a:ext uri="{FF2B5EF4-FFF2-40B4-BE49-F238E27FC236}">
                <a16:creationId xmlns:a16="http://schemas.microsoft.com/office/drawing/2014/main" id="{7B4D8EC6-AB17-1CBC-08F6-AFF871891992}"/>
              </a:ext>
            </a:extLst>
          </p:cNvPr>
          <p:cNvSpPr txBox="1">
            <a:spLocks noChangeArrowheads="1"/>
          </p:cNvSpPr>
          <p:nvPr/>
        </p:nvSpPr>
        <p:spPr bwMode="auto">
          <a:xfrm>
            <a:off x="27279600" y="6908473"/>
            <a:ext cx="1872135" cy="86392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Medical Volunteer’s Personal Laptop</a:t>
            </a:r>
          </a:p>
        </p:txBody>
      </p:sp>
      <p:sp>
        <p:nvSpPr>
          <p:cNvPr id="4112" name="Rounded Rectangle 110">
            <a:extLst>
              <a:ext uri="{FF2B5EF4-FFF2-40B4-BE49-F238E27FC236}">
                <a16:creationId xmlns:a16="http://schemas.microsoft.com/office/drawing/2014/main" id="{8A4B6B39-BC89-0F9B-629D-785632A9260F}"/>
              </a:ext>
            </a:extLst>
          </p:cNvPr>
          <p:cNvSpPr/>
          <p:nvPr/>
        </p:nvSpPr>
        <p:spPr>
          <a:xfrm>
            <a:off x="30665265" y="80053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13" name="TextBox 28">
            <a:extLst>
              <a:ext uri="{FF2B5EF4-FFF2-40B4-BE49-F238E27FC236}">
                <a16:creationId xmlns:a16="http://schemas.microsoft.com/office/drawing/2014/main" id="{68754393-9827-ADAA-1F98-228E06397F3C}"/>
              </a:ext>
            </a:extLst>
          </p:cNvPr>
          <p:cNvSpPr txBox="1">
            <a:spLocks noChangeArrowheads="1"/>
          </p:cNvSpPr>
          <p:nvPr/>
        </p:nvSpPr>
        <p:spPr bwMode="auto">
          <a:xfrm>
            <a:off x="30357529" y="7886661"/>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grpSp>
        <p:nvGrpSpPr>
          <p:cNvPr id="4116" name="Group 4115">
            <a:extLst>
              <a:ext uri="{FF2B5EF4-FFF2-40B4-BE49-F238E27FC236}">
                <a16:creationId xmlns:a16="http://schemas.microsoft.com/office/drawing/2014/main" id="{063ADC7C-99DC-9047-A171-AE4396483E28}"/>
              </a:ext>
            </a:extLst>
          </p:cNvPr>
          <p:cNvGrpSpPr/>
          <p:nvPr/>
        </p:nvGrpSpPr>
        <p:grpSpPr>
          <a:xfrm>
            <a:off x="27987394" y="7541737"/>
            <a:ext cx="1691732" cy="1985325"/>
            <a:chOff x="31072110" y="6036798"/>
            <a:chExt cx="1691732" cy="1985325"/>
          </a:xfrm>
        </p:grpSpPr>
        <p:pic>
          <p:nvPicPr>
            <p:cNvPr id="4109" name="Graphic 4108" descr="Tent with solid fill">
              <a:extLst>
                <a:ext uri="{FF2B5EF4-FFF2-40B4-BE49-F238E27FC236}">
                  <a16:creationId xmlns:a16="http://schemas.microsoft.com/office/drawing/2014/main" id="{8D145FCF-07F2-A07E-BB9E-4E0AD1EDDF5A}"/>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347566" y="6036798"/>
              <a:ext cx="1179909" cy="1354506"/>
            </a:xfrm>
            <a:prstGeom prst="rect">
              <a:avLst/>
            </a:prstGeom>
          </p:spPr>
        </p:pic>
        <p:pic>
          <p:nvPicPr>
            <p:cNvPr id="4111" name="Graphic 4110" descr="Laptop with solid fill">
              <a:extLst>
                <a:ext uri="{FF2B5EF4-FFF2-40B4-BE49-F238E27FC236}">
                  <a16:creationId xmlns:a16="http://schemas.microsoft.com/office/drawing/2014/main" id="{9A671D96-1A6F-CBE4-2DC3-94BE1E8F7E0C}"/>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31849442" y="7107723"/>
              <a:ext cx="914400" cy="914400"/>
            </a:xfrm>
            <a:prstGeom prst="rect">
              <a:avLst/>
            </a:prstGeom>
          </p:spPr>
        </p:pic>
        <p:pic>
          <p:nvPicPr>
            <p:cNvPr id="4114" name="Graphic 4113" descr="Server with solid fill">
              <a:extLst>
                <a:ext uri="{FF2B5EF4-FFF2-40B4-BE49-F238E27FC236}">
                  <a16:creationId xmlns:a16="http://schemas.microsoft.com/office/drawing/2014/main" id="{4686FA55-B6E8-A43A-5723-3080287CE6B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072110" y="7190771"/>
              <a:ext cx="725234" cy="725234"/>
            </a:xfrm>
            <a:prstGeom prst="rect">
              <a:avLst/>
            </a:prstGeom>
          </p:spPr>
        </p:pic>
      </p:grpSp>
      <p:sp>
        <p:nvSpPr>
          <p:cNvPr id="4115" name="Right Arrow 154">
            <a:extLst>
              <a:ext uri="{FF2B5EF4-FFF2-40B4-BE49-F238E27FC236}">
                <a16:creationId xmlns:a16="http://schemas.microsoft.com/office/drawing/2014/main" id="{82769A49-53EC-DF17-6CD3-AD7F90959AF9}"/>
              </a:ext>
            </a:extLst>
          </p:cNvPr>
          <p:cNvSpPr/>
          <p:nvPr/>
        </p:nvSpPr>
        <p:spPr>
          <a:xfrm rot="190194">
            <a:off x="24563826" y="8815819"/>
            <a:ext cx="3396398" cy="179035"/>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17" name="Group 4116">
            <a:extLst>
              <a:ext uri="{FF2B5EF4-FFF2-40B4-BE49-F238E27FC236}">
                <a16:creationId xmlns:a16="http://schemas.microsoft.com/office/drawing/2014/main" id="{892CB0E9-55FC-F761-2F0A-4BF6082F3ECE}"/>
              </a:ext>
            </a:extLst>
          </p:cNvPr>
          <p:cNvGrpSpPr/>
          <p:nvPr/>
        </p:nvGrpSpPr>
        <p:grpSpPr>
          <a:xfrm>
            <a:off x="30480000" y="6091875"/>
            <a:ext cx="1734940" cy="1985325"/>
            <a:chOff x="25058372" y="6573835"/>
            <a:chExt cx="1734940" cy="1985325"/>
          </a:xfrm>
        </p:grpSpPr>
        <p:pic>
          <p:nvPicPr>
            <p:cNvPr id="4120" name="Graphic 4119" descr="Tent with solid fill">
              <a:extLst>
                <a:ext uri="{FF2B5EF4-FFF2-40B4-BE49-F238E27FC236}">
                  <a16:creationId xmlns:a16="http://schemas.microsoft.com/office/drawing/2014/main" id="{98AD6517-2203-AD89-D088-925C95C7D71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377036" y="6573835"/>
              <a:ext cx="1179909" cy="1354506"/>
            </a:xfrm>
            <a:prstGeom prst="rect">
              <a:avLst/>
            </a:prstGeom>
          </p:spPr>
        </p:pic>
        <p:pic>
          <p:nvPicPr>
            <p:cNvPr id="4121" name="Graphic 4120" descr="Wireless router with solid fill">
              <a:extLst>
                <a:ext uri="{FF2B5EF4-FFF2-40B4-BE49-F238E27FC236}">
                  <a16:creationId xmlns:a16="http://schemas.microsoft.com/office/drawing/2014/main" id="{293DB134-CE6F-80E5-A0E6-F70C44F243A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5058372" y="7586592"/>
              <a:ext cx="914400" cy="914400"/>
            </a:xfrm>
            <a:prstGeom prst="rect">
              <a:avLst/>
            </a:prstGeom>
          </p:spPr>
        </p:pic>
        <p:pic>
          <p:nvPicPr>
            <p:cNvPr id="4122" name="Graphic 4121" descr="Laptop with solid fill">
              <a:extLst>
                <a:ext uri="{FF2B5EF4-FFF2-40B4-BE49-F238E27FC236}">
                  <a16:creationId xmlns:a16="http://schemas.microsoft.com/office/drawing/2014/main" id="{FD12AE5C-36CF-B13F-18A3-382B2FF26336}"/>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5878912" y="7644760"/>
              <a:ext cx="914400" cy="914400"/>
            </a:xfrm>
            <a:prstGeom prst="rect">
              <a:avLst/>
            </a:prstGeom>
          </p:spPr>
        </p:pic>
      </p:grpSp>
      <p:sp>
        <p:nvSpPr>
          <p:cNvPr id="4123" name="Right Arrow 154">
            <a:extLst>
              <a:ext uri="{FF2B5EF4-FFF2-40B4-BE49-F238E27FC236}">
                <a16:creationId xmlns:a16="http://schemas.microsoft.com/office/drawing/2014/main" id="{93FF3472-9514-6E5C-2F91-E3620EF63BB6}"/>
              </a:ext>
            </a:extLst>
          </p:cNvPr>
          <p:cNvSpPr/>
          <p:nvPr/>
        </p:nvSpPr>
        <p:spPr>
          <a:xfrm rot="19795909">
            <a:off x="29271261" y="7928166"/>
            <a:ext cx="1292063" cy="215807"/>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4" name="Right Arrow 154">
            <a:extLst>
              <a:ext uri="{FF2B5EF4-FFF2-40B4-BE49-F238E27FC236}">
                <a16:creationId xmlns:a16="http://schemas.microsoft.com/office/drawing/2014/main" id="{2B224086-9790-1B37-8C64-C539FF89EEC8}"/>
              </a:ext>
            </a:extLst>
          </p:cNvPr>
          <p:cNvSpPr/>
          <p:nvPr/>
        </p:nvSpPr>
        <p:spPr>
          <a:xfrm rot="2643131">
            <a:off x="29523234" y="9804456"/>
            <a:ext cx="1292063" cy="215807"/>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26" name="Rounded Rectangle 110">
            <a:extLst>
              <a:ext uri="{FF2B5EF4-FFF2-40B4-BE49-F238E27FC236}">
                <a16:creationId xmlns:a16="http://schemas.microsoft.com/office/drawing/2014/main" id="{26439079-9747-37B7-C6A8-8C8DBC249CB6}"/>
              </a:ext>
            </a:extLst>
          </p:cNvPr>
          <p:cNvSpPr/>
          <p:nvPr/>
        </p:nvSpPr>
        <p:spPr>
          <a:xfrm>
            <a:off x="28117800" y="9453191"/>
            <a:ext cx="1491135" cy="300409"/>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125" name="TextBox 28">
            <a:extLst>
              <a:ext uri="{FF2B5EF4-FFF2-40B4-BE49-F238E27FC236}">
                <a16:creationId xmlns:a16="http://schemas.microsoft.com/office/drawing/2014/main" id="{D039AD9F-EDBD-BF6D-2540-84735E013A47}"/>
              </a:ext>
            </a:extLst>
          </p:cNvPr>
          <p:cNvSpPr txBox="1">
            <a:spLocks noChangeArrowheads="1"/>
          </p:cNvSpPr>
          <p:nvPr/>
        </p:nvSpPr>
        <p:spPr bwMode="auto">
          <a:xfrm>
            <a:off x="27813000" y="9296400"/>
            <a:ext cx="2103671" cy="571539"/>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400" b="1" dirty="0">
                <a:solidFill>
                  <a:schemeClr val="bg1"/>
                </a:solidFill>
                <a:latin typeface="Gill Sans SemiBold" panose="020B0502020104020203" pitchFamily="34" charset="-79"/>
                <a:cs typeface="Gill Sans SemiBold" panose="020B0502020104020203" pitchFamily="34" charset="-79"/>
              </a:rPr>
              <a:t>Medical Station</a:t>
            </a:r>
          </a:p>
        </p:txBody>
      </p:sp>
      <p:sp>
        <p:nvSpPr>
          <p:cNvPr id="9" name="Text Box 25">
            <a:extLst>
              <a:ext uri="{FF2B5EF4-FFF2-40B4-BE49-F238E27FC236}">
                <a16:creationId xmlns:a16="http://schemas.microsoft.com/office/drawing/2014/main" id="{EB571DB5-592D-A523-90BF-ED2A65ECB768}"/>
              </a:ext>
            </a:extLst>
          </p:cNvPr>
          <p:cNvSpPr txBox="1">
            <a:spLocks noChangeArrowheads="1"/>
          </p:cNvSpPr>
          <p:nvPr/>
        </p:nvSpPr>
        <p:spPr bwMode="auto">
          <a:xfrm>
            <a:off x="627091" y="11105228"/>
            <a:ext cx="17323664" cy="2818347"/>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32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32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32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grpSp>
        <p:nvGrpSpPr>
          <p:cNvPr id="10" name="Group 9">
            <a:extLst>
              <a:ext uri="{FF2B5EF4-FFF2-40B4-BE49-F238E27FC236}">
                <a16:creationId xmlns:a16="http://schemas.microsoft.com/office/drawing/2014/main" id="{C3AD0C12-74DB-436A-D1FF-87A712718FF4}"/>
              </a:ext>
            </a:extLst>
          </p:cNvPr>
          <p:cNvGrpSpPr/>
          <p:nvPr/>
        </p:nvGrpSpPr>
        <p:grpSpPr>
          <a:xfrm>
            <a:off x="17068800" y="10363204"/>
            <a:ext cx="2886121" cy="685800"/>
            <a:chOff x="19441207" y="12358822"/>
            <a:chExt cx="3080458" cy="994917"/>
          </a:xfrm>
        </p:grpSpPr>
        <p:sp>
          <p:nvSpPr>
            <p:cNvPr id="35" name="Rounded Rectangle 110">
              <a:extLst>
                <a:ext uri="{FF2B5EF4-FFF2-40B4-BE49-F238E27FC236}">
                  <a16:creationId xmlns:a16="http://schemas.microsoft.com/office/drawing/2014/main" id="{C1D6CD0D-3EA3-E1B5-6DA4-9CF1E6F82121}"/>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7" name="TextBox 28">
              <a:extLst>
                <a:ext uri="{FF2B5EF4-FFF2-40B4-BE49-F238E27FC236}">
                  <a16:creationId xmlns:a16="http://schemas.microsoft.com/office/drawing/2014/main" id="{ED574B77-6A10-249B-1F96-66A22E9E946B}"/>
                </a:ext>
              </a:extLst>
            </p:cNvPr>
            <p:cNvSpPr txBox="1">
              <a:spLocks noChangeArrowheads="1"/>
            </p:cNvSpPr>
            <p:nvPr/>
          </p:nvSpPr>
          <p:spPr bwMode="auto">
            <a:xfrm>
              <a:off x="19441766" y="12358822"/>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1" name="Right Arrow 154">
            <a:extLst>
              <a:ext uri="{FF2B5EF4-FFF2-40B4-BE49-F238E27FC236}">
                <a16:creationId xmlns:a16="http://schemas.microsoft.com/office/drawing/2014/main" id="{6D91F73D-E12B-BF22-2515-9175E98A2CB4}"/>
              </a:ext>
            </a:extLst>
          </p:cNvPr>
          <p:cNvSpPr/>
          <p:nvPr/>
        </p:nvSpPr>
        <p:spPr>
          <a:xfrm rot="5400000">
            <a:off x="18197972" y="11062829"/>
            <a:ext cx="493260" cy="61800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0114D40-2A08-5040-48C4-A83675EDAD08}"/>
              </a:ext>
            </a:extLst>
          </p:cNvPr>
          <p:cNvGrpSpPr/>
          <p:nvPr/>
        </p:nvGrpSpPr>
        <p:grpSpPr>
          <a:xfrm>
            <a:off x="16700015" y="11658602"/>
            <a:ext cx="3721585" cy="1060489"/>
            <a:chOff x="19441207" y="12423531"/>
            <a:chExt cx="3080465" cy="1538493"/>
          </a:xfrm>
        </p:grpSpPr>
        <p:sp>
          <p:nvSpPr>
            <p:cNvPr id="33" name="Rounded Rectangle 110">
              <a:extLst>
                <a:ext uri="{FF2B5EF4-FFF2-40B4-BE49-F238E27FC236}">
                  <a16:creationId xmlns:a16="http://schemas.microsoft.com/office/drawing/2014/main" id="{5B0E0F8A-3744-2959-F86E-6493B59B761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4" name="TextBox 28">
              <a:extLst>
                <a:ext uri="{FF2B5EF4-FFF2-40B4-BE49-F238E27FC236}">
                  <a16:creationId xmlns:a16="http://schemas.microsoft.com/office/drawing/2014/main" id="{48E166E7-2CDC-67E1-A4FA-ED71D2FBC97F}"/>
                </a:ext>
              </a:extLst>
            </p:cNvPr>
            <p:cNvSpPr txBox="1">
              <a:spLocks noChangeArrowheads="1"/>
            </p:cNvSpPr>
            <p:nvPr/>
          </p:nvSpPr>
          <p:spPr bwMode="auto">
            <a:xfrm>
              <a:off x="19441774" y="12423531"/>
              <a:ext cx="3079898" cy="1538493"/>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21" name="Right Arrow 154">
            <a:extLst>
              <a:ext uri="{FF2B5EF4-FFF2-40B4-BE49-F238E27FC236}">
                <a16:creationId xmlns:a16="http://schemas.microsoft.com/office/drawing/2014/main" id="{A565C81A-2BE0-A60F-2AC3-B55B4F0312D1}"/>
              </a:ext>
            </a:extLst>
          </p:cNvPr>
          <p:cNvSpPr/>
          <p:nvPr/>
        </p:nvSpPr>
        <p:spPr>
          <a:xfrm rot="5400000">
            <a:off x="18197972" y="12394757"/>
            <a:ext cx="493260" cy="61800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EBC05354-8A3A-4033-F76B-DD8BFCECD1FE}"/>
              </a:ext>
            </a:extLst>
          </p:cNvPr>
          <p:cNvGrpSpPr/>
          <p:nvPr/>
        </p:nvGrpSpPr>
        <p:grpSpPr>
          <a:xfrm>
            <a:off x="16687780" y="13030203"/>
            <a:ext cx="3721589" cy="792970"/>
            <a:chOff x="18863436" y="12426630"/>
            <a:chExt cx="3080472" cy="1150394"/>
          </a:xfrm>
        </p:grpSpPr>
        <p:sp>
          <p:nvSpPr>
            <p:cNvPr id="27" name="Rounded Rectangle 110">
              <a:extLst>
                <a:ext uri="{FF2B5EF4-FFF2-40B4-BE49-F238E27FC236}">
                  <a16:creationId xmlns:a16="http://schemas.microsoft.com/office/drawing/2014/main" id="{5047C857-7F26-FC30-C465-F0C34D7C6B41}"/>
                </a:ext>
              </a:extLst>
            </p:cNvPr>
            <p:cNvSpPr/>
            <p:nvPr/>
          </p:nvSpPr>
          <p:spPr>
            <a:xfrm>
              <a:off x="18863450"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8" name="TextBox 28">
              <a:extLst>
                <a:ext uri="{FF2B5EF4-FFF2-40B4-BE49-F238E27FC236}">
                  <a16:creationId xmlns:a16="http://schemas.microsoft.com/office/drawing/2014/main" id="{DEF4CD85-E192-C2A2-44B8-5A7D944966A3}"/>
                </a:ext>
              </a:extLst>
            </p:cNvPr>
            <p:cNvSpPr txBox="1">
              <a:spLocks noChangeArrowheads="1"/>
            </p:cNvSpPr>
            <p:nvPr/>
          </p:nvSpPr>
          <p:spPr bwMode="auto">
            <a:xfrm>
              <a:off x="18863436" y="12426630"/>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49" name="Rounded Rectangle 110">
            <a:extLst>
              <a:ext uri="{FF2B5EF4-FFF2-40B4-BE49-F238E27FC236}">
                <a16:creationId xmlns:a16="http://schemas.microsoft.com/office/drawing/2014/main" id="{B9E96C21-7F5F-9CA3-E033-436973835691}"/>
              </a:ext>
            </a:extLst>
          </p:cNvPr>
          <p:cNvSpPr/>
          <p:nvPr/>
        </p:nvSpPr>
        <p:spPr>
          <a:xfrm>
            <a:off x="29079825" y="6629400"/>
            <a:ext cx="1247775" cy="635937"/>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0" name="TextBox 28">
            <a:extLst>
              <a:ext uri="{FF2B5EF4-FFF2-40B4-BE49-F238E27FC236}">
                <a16:creationId xmlns:a16="http://schemas.microsoft.com/office/drawing/2014/main" id="{D5748A55-E0EE-1BEF-CA55-4532137AD399}"/>
              </a:ext>
            </a:extLst>
          </p:cNvPr>
          <p:cNvSpPr txBox="1">
            <a:spLocks noChangeArrowheads="1"/>
          </p:cNvSpPr>
          <p:nvPr/>
        </p:nvSpPr>
        <p:spPr bwMode="auto">
          <a:xfrm>
            <a:off x="28760265" y="6620550"/>
            <a:ext cx="1872135" cy="694650"/>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Utilizes 915 MHz LoRa Bands</a:t>
            </a:r>
          </a:p>
        </p:txBody>
      </p:sp>
      <p:sp>
        <p:nvSpPr>
          <p:cNvPr id="52" name="Right Arrow 154">
            <a:extLst>
              <a:ext uri="{FF2B5EF4-FFF2-40B4-BE49-F238E27FC236}">
                <a16:creationId xmlns:a16="http://schemas.microsoft.com/office/drawing/2014/main" id="{A98299AB-3FA2-B878-4CC2-859E41D27CA6}"/>
              </a:ext>
            </a:extLst>
          </p:cNvPr>
          <p:cNvSpPr/>
          <p:nvPr/>
        </p:nvSpPr>
        <p:spPr>
          <a:xfrm rot="4903434">
            <a:off x="29379193" y="7568229"/>
            <a:ext cx="682742" cy="13624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ounded Rectangle 110">
            <a:extLst>
              <a:ext uri="{FF2B5EF4-FFF2-40B4-BE49-F238E27FC236}">
                <a16:creationId xmlns:a16="http://schemas.microsoft.com/office/drawing/2014/main" id="{96E894F5-6048-DDC0-38F3-03EB439412BF}"/>
              </a:ext>
            </a:extLst>
          </p:cNvPr>
          <p:cNvSpPr/>
          <p:nvPr/>
        </p:nvSpPr>
        <p:spPr>
          <a:xfrm>
            <a:off x="32885480" y="6470485"/>
            <a:ext cx="1404520" cy="747778"/>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3" name="TextBox 28">
            <a:extLst>
              <a:ext uri="{FF2B5EF4-FFF2-40B4-BE49-F238E27FC236}">
                <a16:creationId xmlns:a16="http://schemas.microsoft.com/office/drawing/2014/main" id="{903386E3-F063-7EEE-A95E-DB998A987F0B}"/>
              </a:ext>
            </a:extLst>
          </p:cNvPr>
          <p:cNvSpPr txBox="1">
            <a:spLocks noChangeArrowheads="1"/>
          </p:cNvSpPr>
          <p:nvPr/>
        </p:nvSpPr>
        <p:spPr bwMode="auto">
          <a:xfrm>
            <a:off x="32646465" y="6335679"/>
            <a:ext cx="1872135" cy="1202481"/>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Node is connected directly to Laptop using Micro-USB to USB cable.</a:t>
            </a:r>
          </a:p>
          <a:p>
            <a:pPr algn="ctr" eaLnBrk="1" hangingPunct="1"/>
            <a:endParaRPr lang="en-US" sz="1100" dirty="0">
              <a:solidFill>
                <a:schemeClr val="bg1"/>
              </a:solidFill>
              <a:latin typeface="Gill Sans SemiBold" panose="020B0502020104020203" pitchFamily="34" charset="-79"/>
              <a:cs typeface="Gill Sans SemiBold" panose="020B0502020104020203" pitchFamily="34" charset="-79"/>
            </a:endParaRPr>
          </a:p>
        </p:txBody>
      </p:sp>
      <p:sp>
        <p:nvSpPr>
          <p:cNvPr id="62" name="Right Arrow 154">
            <a:extLst>
              <a:ext uri="{FF2B5EF4-FFF2-40B4-BE49-F238E27FC236}">
                <a16:creationId xmlns:a16="http://schemas.microsoft.com/office/drawing/2014/main" id="{5A844662-9BB4-48C6-62CD-533B4F795E1E}"/>
              </a:ext>
            </a:extLst>
          </p:cNvPr>
          <p:cNvSpPr/>
          <p:nvPr/>
        </p:nvSpPr>
        <p:spPr>
          <a:xfrm rot="9155918">
            <a:off x="32166405" y="7236063"/>
            <a:ext cx="682742" cy="13624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ight Arrow 154">
            <a:extLst>
              <a:ext uri="{FF2B5EF4-FFF2-40B4-BE49-F238E27FC236}">
                <a16:creationId xmlns:a16="http://schemas.microsoft.com/office/drawing/2014/main" id="{D7874547-C9DD-588D-8699-FA0FD08B3E5D}"/>
              </a:ext>
            </a:extLst>
          </p:cNvPr>
          <p:cNvSpPr/>
          <p:nvPr/>
        </p:nvSpPr>
        <p:spPr>
          <a:xfrm rot="16200000">
            <a:off x="28507222" y="10032136"/>
            <a:ext cx="448754" cy="16079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ounded Rectangle 110">
            <a:extLst>
              <a:ext uri="{FF2B5EF4-FFF2-40B4-BE49-F238E27FC236}">
                <a16:creationId xmlns:a16="http://schemas.microsoft.com/office/drawing/2014/main" id="{027E29C4-955A-1D57-8434-430A23186817}"/>
              </a:ext>
            </a:extLst>
          </p:cNvPr>
          <p:cNvSpPr/>
          <p:nvPr/>
        </p:nvSpPr>
        <p:spPr>
          <a:xfrm>
            <a:off x="28084880" y="10439399"/>
            <a:ext cx="1404520" cy="1184125"/>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8" name="TextBox 28">
            <a:extLst>
              <a:ext uri="{FF2B5EF4-FFF2-40B4-BE49-F238E27FC236}">
                <a16:creationId xmlns:a16="http://schemas.microsoft.com/office/drawing/2014/main" id="{C5828073-5882-C950-9E1D-9D853ADE47D5}"/>
              </a:ext>
            </a:extLst>
          </p:cNvPr>
          <p:cNvSpPr txBox="1">
            <a:spLocks noChangeArrowheads="1"/>
          </p:cNvSpPr>
          <p:nvPr/>
        </p:nvSpPr>
        <p:spPr bwMode="auto">
          <a:xfrm>
            <a:off x="27813000" y="10346164"/>
            <a:ext cx="1872135" cy="1541036"/>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Certain medical stations will contain </a:t>
            </a:r>
            <a:r>
              <a:rPr lang="en-US" sz="1100" dirty="0" err="1">
                <a:solidFill>
                  <a:schemeClr val="bg1"/>
                </a:solidFill>
                <a:latin typeface="Gill Sans SemiBold" panose="020B0502020104020203" pitchFamily="34" charset="-79"/>
                <a:cs typeface="Gill Sans SemiBold" panose="020B0502020104020203" pitchFamily="34" charset="-79"/>
              </a:rPr>
              <a:t>LoRaWAN</a:t>
            </a:r>
            <a:r>
              <a:rPr lang="en-US" sz="1100" dirty="0">
                <a:solidFill>
                  <a:schemeClr val="bg1"/>
                </a:solidFill>
                <a:latin typeface="Gill Sans SemiBold" panose="020B0502020104020203" pitchFamily="34" charset="-79"/>
                <a:cs typeface="Gill Sans SemiBold" panose="020B0502020104020203" pitchFamily="34" charset="-79"/>
              </a:rPr>
              <a:t> gateways in order to increase the range of the LAN.</a:t>
            </a:r>
          </a:p>
          <a:p>
            <a:pPr algn="ctr" eaLnBrk="1" hangingPunct="1"/>
            <a:endParaRPr lang="en-US" sz="1100" dirty="0">
              <a:solidFill>
                <a:schemeClr val="bg1"/>
              </a:solidFill>
              <a:latin typeface="Gill Sans SemiBold" panose="020B0502020104020203" pitchFamily="34" charset="-79"/>
              <a:cs typeface="Gill Sans SemiBold" panose="020B0502020104020203" pitchFamily="34" charset="-79"/>
            </a:endParaRPr>
          </a:p>
        </p:txBody>
      </p:sp>
      <p:sp>
        <p:nvSpPr>
          <p:cNvPr id="74" name="Rounded Rectangle 110">
            <a:extLst>
              <a:ext uri="{FF2B5EF4-FFF2-40B4-BE49-F238E27FC236}">
                <a16:creationId xmlns:a16="http://schemas.microsoft.com/office/drawing/2014/main" id="{E25B73DE-1168-779D-13C8-21D97767BAE8}"/>
              </a:ext>
            </a:extLst>
          </p:cNvPr>
          <p:cNvSpPr/>
          <p:nvPr/>
        </p:nvSpPr>
        <p:spPr>
          <a:xfrm>
            <a:off x="32385000" y="8548622"/>
            <a:ext cx="1404520" cy="747778"/>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TextBox 28">
            <a:extLst>
              <a:ext uri="{FF2B5EF4-FFF2-40B4-BE49-F238E27FC236}">
                <a16:creationId xmlns:a16="http://schemas.microsoft.com/office/drawing/2014/main" id="{0405C29C-4686-8DCB-0746-83CE912990A1}"/>
              </a:ext>
            </a:extLst>
          </p:cNvPr>
          <p:cNvSpPr txBox="1">
            <a:spLocks noChangeArrowheads="1"/>
          </p:cNvSpPr>
          <p:nvPr/>
        </p:nvSpPr>
        <p:spPr bwMode="auto">
          <a:xfrm>
            <a:off x="32151897" y="8397986"/>
            <a:ext cx="1872135" cy="103320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Each </a:t>
            </a:r>
            <a:r>
              <a:rPr lang="en-US" sz="1100" dirty="0" err="1">
                <a:solidFill>
                  <a:schemeClr val="bg1"/>
                </a:solidFill>
                <a:latin typeface="Gill Sans SemiBold" panose="020B0502020104020203" pitchFamily="34" charset="-79"/>
                <a:cs typeface="Gill Sans SemiBold" panose="020B0502020104020203" pitchFamily="34" charset="-79"/>
              </a:rPr>
              <a:t>LoRaWAN</a:t>
            </a:r>
            <a:r>
              <a:rPr lang="en-US" sz="1100" dirty="0">
                <a:solidFill>
                  <a:schemeClr val="bg1"/>
                </a:solidFill>
                <a:latin typeface="Gill Sans SemiBold" panose="020B0502020104020203" pitchFamily="34" charset="-79"/>
                <a:cs typeface="Gill Sans SemiBold" panose="020B0502020104020203" pitchFamily="34" charset="-79"/>
              </a:rPr>
              <a:t> Gateway has a range of 8 – 11 km in even terrain.</a:t>
            </a:r>
          </a:p>
        </p:txBody>
      </p:sp>
      <p:sp>
        <p:nvSpPr>
          <p:cNvPr id="78" name="Right Arrow 154">
            <a:extLst>
              <a:ext uri="{FF2B5EF4-FFF2-40B4-BE49-F238E27FC236}">
                <a16:creationId xmlns:a16="http://schemas.microsoft.com/office/drawing/2014/main" id="{A650D229-5313-036C-A419-62FEA79EC0F5}"/>
              </a:ext>
            </a:extLst>
          </p:cNvPr>
          <p:cNvSpPr/>
          <p:nvPr/>
        </p:nvSpPr>
        <p:spPr>
          <a:xfrm rot="10800000">
            <a:off x="29724456" y="8908176"/>
            <a:ext cx="2470214" cy="157724"/>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Right Arrow 154">
            <a:extLst>
              <a:ext uri="{FF2B5EF4-FFF2-40B4-BE49-F238E27FC236}">
                <a16:creationId xmlns:a16="http://schemas.microsoft.com/office/drawing/2014/main" id="{C178FE60-1CD2-0A1E-D580-9C5DD3709601}"/>
              </a:ext>
            </a:extLst>
          </p:cNvPr>
          <p:cNvSpPr/>
          <p:nvPr/>
        </p:nvSpPr>
        <p:spPr>
          <a:xfrm rot="11950798">
            <a:off x="32224483" y="7694042"/>
            <a:ext cx="682742" cy="136249"/>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ounded Rectangle 110">
            <a:extLst>
              <a:ext uri="{FF2B5EF4-FFF2-40B4-BE49-F238E27FC236}">
                <a16:creationId xmlns:a16="http://schemas.microsoft.com/office/drawing/2014/main" id="{673BF1CE-07A7-191C-20C6-BE5F43D77548}"/>
              </a:ext>
            </a:extLst>
          </p:cNvPr>
          <p:cNvSpPr/>
          <p:nvPr/>
        </p:nvSpPr>
        <p:spPr>
          <a:xfrm>
            <a:off x="32961680" y="7558022"/>
            <a:ext cx="1404520" cy="747778"/>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04" name="TextBox 28">
            <a:extLst>
              <a:ext uri="{FF2B5EF4-FFF2-40B4-BE49-F238E27FC236}">
                <a16:creationId xmlns:a16="http://schemas.microsoft.com/office/drawing/2014/main" id="{9ADCFC82-D47F-B2F5-ACB0-2989A63B4F2C}"/>
              </a:ext>
            </a:extLst>
          </p:cNvPr>
          <p:cNvSpPr txBox="1">
            <a:spLocks noChangeArrowheads="1"/>
          </p:cNvSpPr>
          <p:nvPr/>
        </p:nvSpPr>
        <p:spPr bwMode="auto">
          <a:xfrm>
            <a:off x="32722665" y="7467600"/>
            <a:ext cx="1872135" cy="86392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1100" dirty="0">
                <a:solidFill>
                  <a:schemeClr val="bg1"/>
                </a:solidFill>
                <a:latin typeface="Gill Sans SemiBold" panose="020B0502020104020203" pitchFamily="34" charset="-79"/>
                <a:cs typeface="Gill Sans SemiBold" panose="020B0502020104020203" pitchFamily="34" charset="-79"/>
              </a:rPr>
              <a:t>Node are powered locally through the laptop</a:t>
            </a:r>
          </a:p>
        </p:txBody>
      </p:sp>
    </p:spTree>
    <p:extLst>
      <p:ext uri="{BB962C8B-B14F-4D97-AF65-F5344CB8AC3E}">
        <p14:creationId xmlns:p14="http://schemas.microsoft.com/office/powerpoint/2010/main" val="24096891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25326</TotalTime>
  <Words>1619</Words>
  <Application>Microsoft Office PowerPoint</Application>
  <PresentationFormat>Custom</PresentationFormat>
  <Paragraphs>192</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Garamond</vt:lpstr>
      <vt:lpstr>Gill Sans</vt:lpstr>
      <vt:lpstr>Gill Sans SemiBold</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Nicholas Zayfman</cp:lastModifiedBy>
  <cp:revision>272</cp:revision>
  <cp:lastPrinted>2023-12-15T16:50:42Z</cp:lastPrinted>
  <dcterms:created xsi:type="dcterms:W3CDTF">2008-11-17T14:24:47Z</dcterms:created>
  <dcterms:modified xsi:type="dcterms:W3CDTF">2025-03-25T14:19:58Z</dcterms:modified>
</cp:coreProperties>
</file>