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5" r:id="rId2"/>
    <p:sldId id="266" r:id="rId3"/>
    <p:sldId id="267" r:id="rId4"/>
  </p:sldIdLst>
  <p:sldSz cx="36576000" cy="27432000"/>
  <p:notesSz cx="6934200" cy="9220200"/>
  <p:defaultTextStyle>
    <a:defPPr>
      <a:defRPr lang="en-US"/>
    </a:defPPr>
    <a:lvl1pPr marL="0" algn="l" defTabSz="3761086" rtl="0" eaLnBrk="1" latinLnBrk="0" hangingPunct="1">
      <a:defRPr sz="7400" kern="1200">
        <a:solidFill>
          <a:schemeClr val="tx1"/>
        </a:solidFill>
        <a:latin typeface="+mn-lt"/>
        <a:ea typeface="+mn-ea"/>
        <a:cs typeface="+mn-cs"/>
      </a:defRPr>
    </a:lvl1pPr>
    <a:lvl2pPr marL="1880543" algn="l" defTabSz="3761086" rtl="0" eaLnBrk="1" latinLnBrk="0" hangingPunct="1">
      <a:defRPr sz="7400" kern="1200">
        <a:solidFill>
          <a:schemeClr val="tx1"/>
        </a:solidFill>
        <a:latin typeface="+mn-lt"/>
        <a:ea typeface="+mn-ea"/>
        <a:cs typeface="+mn-cs"/>
      </a:defRPr>
    </a:lvl2pPr>
    <a:lvl3pPr marL="3761086" algn="l" defTabSz="3761086" rtl="0" eaLnBrk="1" latinLnBrk="0" hangingPunct="1">
      <a:defRPr sz="7400" kern="1200">
        <a:solidFill>
          <a:schemeClr val="tx1"/>
        </a:solidFill>
        <a:latin typeface="+mn-lt"/>
        <a:ea typeface="+mn-ea"/>
        <a:cs typeface="+mn-cs"/>
      </a:defRPr>
    </a:lvl3pPr>
    <a:lvl4pPr marL="5641630" algn="l" defTabSz="3761086" rtl="0" eaLnBrk="1" latinLnBrk="0" hangingPunct="1">
      <a:defRPr sz="7400" kern="1200">
        <a:solidFill>
          <a:schemeClr val="tx1"/>
        </a:solidFill>
        <a:latin typeface="+mn-lt"/>
        <a:ea typeface="+mn-ea"/>
        <a:cs typeface="+mn-cs"/>
      </a:defRPr>
    </a:lvl4pPr>
    <a:lvl5pPr marL="7522173" algn="l" defTabSz="3761086" rtl="0" eaLnBrk="1" latinLnBrk="0" hangingPunct="1">
      <a:defRPr sz="7400" kern="1200">
        <a:solidFill>
          <a:schemeClr val="tx1"/>
        </a:solidFill>
        <a:latin typeface="+mn-lt"/>
        <a:ea typeface="+mn-ea"/>
        <a:cs typeface="+mn-cs"/>
      </a:defRPr>
    </a:lvl5pPr>
    <a:lvl6pPr marL="9402716" algn="l" defTabSz="3761086" rtl="0" eaLnBrk="1" latinLnBrk="0" hangingPunct="1">
      <a:defRPr sz="7400" kern="1200">
        <a:solidFill>
          <a:schemeClr val="tx1"/>
        </a:solidFill>
        <a:latin typeface="+mn-lt"/>
        <a:ea typeface="+mn-ea"/>
        <a:cs typeface="+mn-cs"/>
      </a:defRPr>
    </a:lvl6pPr>
    <a:lvl7pPr marL="11283259" algn="l" defTabSz="3761086" rtl="0" eaLnBrk="1" latinLnBrk="0" hangingPunct="1">
      <a:defRPr sz="7400" kern="1200">
        <a:solidFill>
          <a:schemeClr val="tx1"/>
        </a:solidFill>
        <a:latin typeface="+mn-lt"/>
        <a:ea typeface="+mn-ea"/>
        <a:cs typeface="+mn-cs"/>
      </a:defRPr>
    </a:lvl7pPr>
    <a:lvl8pPr marL="13163803" algn="l" defTabSz="3761086" rtl="0" eaLnBrk="1" latinLnBrk="0" hangingPunct="1">
      <a:defRPr sz="7400" kern="1200">
        <a:solidFill>
          <a:schemeClr val="tx1"/>
        </a:solidFill>
        <a:latin typeface="+mn-lt"/>
        <a:ea typeface="+mn-ea"/>
        <a:cs typeface="+mn-cs"/>
      </a:defRPr>
    </a:lvl8pPr>
    <a:lvl9pPr marL="15044346" algn="l" defTabSz="376108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454"/>
    <a:srgbClr val="002554"/>
    <a:srgbClr val="B49759"/>
    <a:srgbClr val="17203C"/>
    <a:srgbClr val="161E3B"/>
    <a:srgbClr val="182852"/>
    <a:srgbClr val="171F3B"/>
    <a:srgbClr val="171D3C"/>
    <a:srgbClr val="CBA052"/>
    <a:srgbClr val="F4DA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3B90D-8834-425A-96E3-7679FB01033B}" v="925" dt="2025-02-19T17:26:17.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77" autoAdjust="0"/>
  </p:normalViewPr>
  <p:slideViewPr>
    <p:cSldViewPr showGuides="1">
      <p:cViewPr>
        <p:scale>
          <a:sx n="110" d="100"/>
          <a:sy n="110" d="100"/>
        </p:scale>
        <p:origin x="-14976" y="-386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11"/>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762569" indent="0" algn="ctr">
              <a:buNone/>
              <a:defRPr>
                <a:solidFill>
                  <a:schemeClr val="tx1">
                    <a:tint val="75000"/>
                  </a:schemeClr>
                </a:solidFill>
              </a:defRPr>
            </a:lvl2pPr>
            <a:lvl3pPr marL="3525139" indent="0" algn="ctr">
              <a:buNone/>
              <a:defRPr>
                <a:solidFill>
                  <a:schemeClr val="tx1">
                    <a:tint val="75000"/>
                  </a:schemeClr>
                </a:solidFill>
              </a:defRPr>
            </a:lvl3pPr>
            <a:lvl4pPr marL="5287709" indent="0" algn="ctr">
              <a:buNone/>
              <a:defRPr>
                <a:solidFill>
                  <a:schemeClr val="tx1">
                    <a:tint val="75000"/>
                  </a:schemeClr>
                </a:solidFill>
              </a:defRPr>
            </a:lvl4pPr>
            <a:lvl5pPr marL="7050278" indent="0" algn="ctr">
              <a:buNone/>
              <a:defRPr>
                <a:solidFill>
                  <a:schemeClr val="tx1">
                    <a:tint val="75000"/>
                  </a:schemeClr>
                </a:solidFill>
              </a:defRPr>
            </a:lvl5pPr>
            <a:lvl6pPr marL="8812848" indent="0" algn="ctr">
              <a:buNone/>
              <a:defRPr>
                <a:solidFill>
                  <a:schemeClr val="tx1">
                    <a:tint val="75000"/>
                  </a:schemeClr>
                </a:solidFill>
              </a:defRPr>
            </a:lvl6pPr>
            <a:lvl7pPr marL="10575417" indent="0" algn="ctr">
              <a:buNone/>
              <a:defRPr>
                <a:solidFill>
                  <a:schemeClr val="tx1">
                    <a:tint val="75000"/>
                  </a:schemeClr>
                </a:solidFill>
              </a:defRPr>
            </a:lvl7pPr>
            <a:lvl8pPr marL="12337987" indent="0" algn="ctr">
              <a:buNone/>
              <a:defRPr>
                <a:solidFill>
                  <a:schemeClr val="tx1">
                    <a:tint val="75000"/>
                  </a:schemeClr>
                </a:solidFill>
              </a:defRPr>
            </a:lvl8pPr>
            <a:lvl9pPr marL="141005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F3580F-AF95-4FF6-946D-98F6794E95B3}" type="datetimeFigureOut">
              <a:rPr lang="en-US" smtClean="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62"/>
            <a:ext cx="8229600" cy="23406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8562"/>
            <a:ext cx="24079200" cy="23406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5469" b="1" cap="all"/>
            </a:lvl1pPr>
          </a:lstStyle>
          <a:p>
            <a:r>
              <a:rPr lang="en-US"/>
              <a:t>Click to edit Master title style</a:t>
            </a:r>
          </a:p>
        </p:txBody>
      </p:sp>
      <p:sp>
        <p:nvSpPr>
          <p:cNvPr id="3" name="Text Placeholder 2"/>
          <p:cNvSpPr>
            <a:spLocks noGrp="1"/>
          </p:cNvSpPr>
          <p:nvPr>
            <p:ph type="body" idx="1"/>
          </p:nvPr>
        </p:nvSpPr>
        <p:spPr>
          <a:xfrm>
            <a:off x="2889252" y="11626862"/>
            <a:ext cx="31089600" cy="6000748"/>
          </a:xfrm>
        </p:spPr>
        <p:txBody>
          <a:bodyPr anchor="b"/>
          <a:lstStyle>
            <a:lvl1pPr marL="0" indent="0">
              <a:buNone/>
              <a:defRPr sz="7688">
                <a:solidFill>
                  <a:schemeClr val="tx1">
                    <a:tint val="75000"/>
                  </a:schemeClr>
                </a:solidFill>
              </a:defRPr>
            </a:lvl1pPr>
            <a:lvl2pPr marL="1762569" indent="0">
              <a:buNone/>
              <a:defRPr sz="6938">
                <a:solidFill>
                  <a:schemeClr val="tx1">
                    <a:tint val="75000"/>
                  </a:schemeClr>
                </a:solidFill>
              </a:defRPr>
            </a:lvl2pPr>
            <a:lvl3pPr marL="3525139" indent="0">
              <a:buNone/>
              <a:defRPr sz="6188">
                <a:solidFill>
                  <a:schemeClr val="tx1">
                    <a:tint val="75000"/>
                  </a:schemeClr>
                </a:solidFill>
              </a:defRPr>
            </a:lvl3pPr>
            <a:lvl4pPr marL="5287709" indent="0">
              <a:buNone/>
              <a:defRPr sz="5438">
                <a:solidFill>
                  <a:schemeClr val="tx1">
                    <a:tint val="75000"/>
                  </a:schemeClr>
                </a:solidFill>
              </a:defRPr>
            </a:lvl4pPr>
            <a:lvl5pPr marL="7050278" indent="0">
              <a:buNone/>
              <a:defRPr sz="5438">
                <a:solidFill>
                  <a:schemeClr val="tx1">
                    <a:tint val="75000"/>
                  </a:schemeClr>
                </a:solidFill>
              </a:defRPr>
            </a:lvl5pPr>
            <a:lvl6pPr marL="8812848" indent="0">
              <a:buNone/>
              <a:defRPr sz="5438">
                <a:solidFill>
                  <a:schemeClr val="tx1">
                    <a:tint val="75000"/>
                  </a:schemeClr>
                </a:solidFill>
              </a:defRPr>
            </a:lvl6pPr>
            <a:lvl7pPr marL="10575417" indent="0">
              <a:buNone/>
              <a:defRPr sz="5438">
                <a:solidFill>
                  <a:schemeClr val="tx1">
                    <a:tint val="75000"/>
                  </a:schemeClr>
                </a:solidFill>
              </a:defRPr>
            </a:lvl7pPr>
            <a:lvl8pPr marL="12337987" indent="0">
              <a:buNone/>
              <a:defRPr sz="5438">
                <a:solidFill>
                  <a:schemeClr val="tx1">
                    <a:tint val="75000"/>
                  </a:schemeClr>
                </a:solidFill>
              </a:defRPr>
            </a:lvl8pPr>
            <a:lvl9pPr marL="14100557" indent="0">
              <a:buNone/>
              <a:defRPr sz="543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3580F-AF95-4FF6-946D-98F6794E95B3}" type="datetimeFigureOut">
              <a:rPr lang="en-US" smtClean="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F3580F-AF95-4FF6-946D-98F6794E95B3}" type="datetimeFigureOut">
              <a:rPr lang="en-US" smtClean="0"/>
              <a:pPr/>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140453"/>
            <a:ext cx="16160752"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a:t>Click to edit Master text styles</a:t>
            </a:r>
          </a:p>
        </p:txBody>
      </p:sp>
      <p:sp>
        <p:nvSpPr>
          <p:cNvPr id="4" name="Content Placeholder 3"/>
          <p:cNvSpPr>
            <a:spLocks noGrp="1"/>
          </p:cNvSpPr>
          <p:nvPr>
            <p:ph sz="half" idx="2"/>
          </p:nvPr>
        </p:nvSpPr>
        <p:spPr>
          <a:xfrm>
            <a:off x="1828800" y="8699501"/>
            <a:ext cx="16160752"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10" y="6140453"/>
            <a:ext cx="16167100"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a:t>Click to edit Master text styles</a:t>
            </a:r>
          </a:p>
        </p:txBody>
      </p:sp>
      <p:sp>
        <p:nvSpPr>
          <p:cNvPr id="6" name="Content Placeholder 5"/>
          <p:cNvSpPr>
            <a:spLocks noGrp="1"/>
          </p:cNvSpPr>
          <p:nvPr>
            <p:ph sz="quarter" idx="4"/>
          </p:nvPr>
        </p:nvSpPr>
        <p:spPr>
          <a:xfrm>
            <a:off x="18580110" y="8699501"/>
            <a:ext cx="16167100"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F3580F-AF95-4FF6-946D-98F6794E95B3}" type="datetimeFigureOut">
              <a:rPr lang="en-US" smtClean="0"/>
              <a:pPr/>
              <a:t>3/24/2025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F3580F-AF95-4FF6-946D-98F6794E95B3}" type="datetimeFigureOut">
              <a:rPr lang="en-US" smtClean="0"/>
              <a:pPr/>
              <a:t>3/24/2025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3580F-AF95-4FF6-946D-98F6794E95B3}" type="datetimeFigureOut">
              <a:rPr lang="en-US" smtClean="0"/>
              <a:pPr/>
              <a:t>3/24/2025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0" y="1092200"/>
            <a:ext cx="12033252" cy="4648200"/>
          </a:xfrm>
        </p:spPr>
        <p:txBody>
          <a:bodyPr anchor="b"/>
          <a:lstStyle>
            <a:lvl1pPr algn="l">
              <a:defRPr sz="7688" b="1"/>
            </a:lvl1pPr>
          </a:lstStyle>
          <a:p>
            <a:r>
              <a:rPr lang="en-US"/>
              <a:t>Click to edit Master title style</a:t>
            </a:r>
          </a:p>
        </p:txBody>
      </p:sp>
      <p:sp>
        <p:nvSpPr>
          <p:cNvPr id="3" name="Content Placeholder 2"/>
          <p:cNvSpPr>
            <a:spLocks noGrp="1"/>
          </p:cNvSpPr>
          <p:nvPr>
            <p:ph idx="1"/>
          </p:nvPr>
        </p:nvSpPr>
        <p:spPr>
          <a:xfrm>
            <a:off x="14300200" y="1092210"/>
            <a:ext cx="20447000" cy="23412452"/>
          </a:xfrm>
        </p:spPr>
        <p:txBody>
          <a:bodyPr/>
          <a:lstStyle>
            <a:lvl1pPr>
              <a:defRPr sz="12375"/>
            </a:lvl1pPr>
            <a:lvl2pPr>
              <a:defRPr sz="10781"/>
            </a:lvl2pPr>
            <a:lvl3pPr>
              <a:defRPr sz="9281"/>
            </a:lvl3pPr>
            <a:lvl4pPr>
              <a:defRPr sz="7688"/>
            </a:lvl4pPr>
            <a:lvl5pPr>
              <a:defRPr sz="7688"/>
            </a:lvl5pPr>
            <a:lvl6pPr>
              <a:defRPr sz="7688"/>
            </a:lvl6pPr>
            <a:lvl7pPr>
              <a:defRPr sz="7688"/>
            </a:lvl7pPr>
            <a:lvl8pPr>
              <a:defRPr sz="7688"/>
            </a:lvl8pPr>
            <a:lvl9pPr>
              <a:defRPr sz="76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10" y="5740410"/>
            <a:ext cx="12033252" cy="18764252"/>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7688" b="1"/>
            </a:lvl1pPr>
          </a:lstStyle>
          <a:p>
            <a:r>
              <a:rPr lang="en-US"/>
              <a:t>Click to edit Master title style</a:t>
            </a:r>
          </a:p>
        </p:txBody>
      </p:sp>
      <p:sp>
        <p:nvSpPr>
          <p:cNvPr id="3" name="Picture Placeholder 2"/>
          <p:cNvSpPr>
            <a:spLocks noGrp="1"/>
          </p:cNvSpPr>
          <p:nvPr>
            <p:ph type="pic" idx="1"/>
          </p:nvPr>
        </p:nvSpPr>
        <p:spPr>
          <a:xfrm>
            <a:off x="7169152" y="2451100"/>
            <a:ext cx="21945600" cy="16459200"/>
          </a:xfrm>
        </p:spPr>
        <p:txBody>
          <a:bodyPr/>
          <a:lstStyle>
            <a:lvl1pPr marL="0" indent="0">
              <a:buNone/>
              <a:defRPr sz="12375"/>
            </a:lvl1pPr>
            <a:lvl2pPr marL="1762569" indent="0">
              <a:buNone/>
              <a:defRPr sz="10781"/>
            </a:lvl2pPr>
            <a:lvl3pPr marL="3525139" indent="0">
              <a:buNone/>
              <a:defRPr sz="9281"/>
            </a:lvl3pPr>
            <a:lvl4pPr marL="5287709" indent="0">
              <a:buNone/>
              <a:defRPr sz="7688"/>
            </a:lvl4pPr>
            <a:lvl5pPr marL="7050278" indent="0">
              <a:buNone/>
              <a:defRPr sz="7688"/>
            </a:lvl5pPr>
            <a:lvl6pPr marL="8812848" indent="0">
              <a:buNone/>
              <a:defRPr sz="7688"/>
            </a:lvl6pPr>
            <a:lvl7pPr marL="10575417" indent="0">
              <a:buNone/>
              <a:defRPr sz="7688"/>
            </a:lvl7pPr>
            <a:lvl8pPr marL="12337987" indent="0">
              <a:buNone/>
              <a:defRPr sz="7688"/>
            </a:lvl8pPr>
            <a:lvl9pPr marL="14100557" indent="0">
              <a:buNone/>
              <a:defRPr sz="7688"/>
            </a:lvl9pPr>
          </a:lstStyle>
          <a:p>
            <a:endParaRPr lang="en-US" dirty="0"/>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76013" tIns="188011" rIns="376013" bIns="188011" rtlCol="0" anchor="ctr">
            <a:normAutofit/>
          </a:bodyPr>
          <a:lstStyle/>
          <a:p>
            <a:r>
              <a:rPr lang="en-US"/>
              <a:t>Click to edit Master title style</a:t>
            </a:r>
          </a:p>
        </p:txBody>
      </p:sp>
      <p:sp>
        <p:nvSpPr>
          <p:cNvPr id="3" name="Text Placeholder 2"/>
          <p:cNvSpPr>
            <a:spLocks noGrp="1"/>
          </p:cNvSpPr>
          <p:nvPr>
            <p:ph type="body" idx="1"/>
          </p:nvPr>
        </p:nvSpPr>
        <p:spPr>
          <a:xfrm>
            <a:off x="1828800" y="6400811"/>
            <a:ext cx="32918400" cy="18103852"/>
          </a:xfrm>
          <a:prstGeom prst="rect">
            <a:avLst/>
          </a:prstGeom>
        </p:spPr>
        <p:txBody>
          <a:bodyPr vert="horz" lIns="376013" tIns="188011" rIns="376013" bIns="1880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5425410"/>
            <a:ext cx="8534400" cy="1460500"/>
          </a:xfrm>
          <a:prstGeom prst="rect">
            <a:avLst/>
          </a:prstGeom>
        </p:spPr>
        <p:txBody>
          <a:bodyPr vert="horz" lIns="376013" tIns="188011" rIns="376013" bIns="188011" rtlCol="0" anchor="ctr"/>
          <a:lstStyle>
            <a:lvl1pPr algn="l">
              <a:defRPr sz="4594">
                <a:solidFill>
                  <a:schemeClr val="tx1">
                    <a:tint val="75000"/>
                  </a:schemeClr>
                </a:solidFill>
              </a:defRPr>
            </a:lvl1pPr>
          </a:lstStyle>
          <a:p>
            <a:fld id="{84F3580F-AF95-4FF6-946D-98F6794E95B3}" type="datetimeFigureOut">
              <a:rPr lang="en-US" smtClean="0"/>
              <a:pPr/>
              <a:t>3/24/2025</a:t>
            </a:fld>
            <a:endParaRPr lang="en-US" dirty="0"/>
          </a:p>
        </p:txBody>
      </p:sp>
      <p:sp>
        <p:nvSpPr>
          <p:cNvPr id="5" name="Footer Placeholder 4"/>
          <p:cNvSpPr>
            <a:spLocks noGrp="1"/>
          </p:cNvSpPr>
          <p:nvPr>
            <p:ph type="ftr" sz="quarter" idx="3"/>
          </p:nvPr>
        </p:nvSpPr>
        <p:spPr>
          <a:xfrm>
            <a:off x="12496800" y="25425410"/>
            <a:ext cx="11582400" cy="1460500"/>
          </a:xfrm>
          <a:prstGeom prst="rect">
            <a:avLst/>
          </a:prstGeom>
        </p:spPr>
        <p:txBody>
          <a:bodyPr vert="horz" lIns="376013" tIns="188011" rIns="376013" bIns="188011" rtlCol="0" anchor="ctr"/>
          <a:lstStyle>
            <a:lvl1pPr algn="ctr">
              <a:defRPr sz="459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6212800" y="25425410"/>
            <a:ext cx="8534400" cy="1460500"/>
          </a:xfrm>
          <a:prstGeom prst="rect">
            <a:avLst/>
          </a:prstGeom>
        </p:spPr>
        <p:txBody>
          <a:bodyPr vert="horz" lIns="376013" tIns="188011" rIns="376013" bIns="188011" rtlCol="0" anchor="ctr"/>
          <a:lstStyle>
            <a:lvl1pPr algn="r">
              <a:defRPr sz="4594">
                <a:solidFill>
                  <a:schemeClr val="tx1">
                    <a:tint val="75000"/>
                  </a:schemeClr>
                </a:solidFill>
              </a:defRPr>
            </a:lvl1pPr>
          </a:lstStyle>
          <a:p>
            <a:fld id="{1F4FD25B-2094-40CA-8C5C-3F345B74CE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3525139" rtl="0" eaLnBrk="1" latinLnBrk="0" hangingPunct="1">
        <a:spcBef>
          <a:spcPct val="0"/>
        </a:spcBef>
        <a:buNone/>
        <a:defRPr sz="16969" kern="1200">
          <a:solidFill>
            <a:schemeClr val="tx1"/>
          </a:solidFill>
          <a:latin typeface="+mj-lt"/>
          <a:ea typeface="+mj-ea"/>
          <a:cs typeface="+mj-cs"/>
        </a:defRPr>
      </a:lvl1pPr>
    </p:titleStyle>
    <p:bodyStyle>
      <a:lvl1pPr marL="1321924" indent="-1321924" algn="l" defTabSz="3525139" rtl="0" eaLnBrk="1" latinLnBrk="0" hangingPunct="1">
        <a:spcBef>
          <a:spcPct val="20000"/>
        </a:spcBef>
        <a:buFont typeface="Arial" pitchFamily="34" charset="0"/>
        <a:buChar char="•"/>
        <a:defRPr sz="12375" kern="1200">
          <a:solidFill>
            <a:schemeClr val="tx1"/>
          </a:solidFill>
          <a:latin typeface="+mn-lt"/>
          <a:ea typeface="+mn-ea"/>
          <a:cs typeface="+mn-cs"/>
        </a:defRPr>
      </a:lvl1pPr>
      <a:lvl2pPr marL="2864178" indent="-1101608" algn="l" defTabSz="3525139" rtl="0" eaLnBrk="1" latinLnBrk="0" hangingPunct="1">
        <a:spcBef>
          <a:spcPct val="20000"/>
        </a:spcBef>
        <a:buFont typeface="Arial" pitchFamily="34" charset="0"/>
        <a:buChar char="–"/>
        <a:defRPr sz="10781" kern="1200">
          <a:solidFill>
            <a:schemeClr val="tx1"/>
          </a:solidFill>
          <a:latin typeface="+mn-lt"/>
          <a:ea typeface="+mn-ea"/>
          <a:cs typeface="+mn-cs"/>
        </a:defRPr>
      </a:lvl2pPr>
      <a:lvl3pPr marL="4406424" indent="-881285" algn="l" defTabSz="3525139" rtl="0" eaLnBrk="1" latinLnBrk="0" hangingPunct="1">
        <a:spcBef>
          <a:spcPct val="20000"/>
        </a:spcBef>
        <a:buFont typeface="Arial" pitchFamily="34" charset="0"/>
        <a:buChar char="•"/>
        <a:defRPr sz="9281" kern="1200">
          <a:solidFill>
            <a:schemeClr val="tx1"/>
          </a:solidFill>
          <a:latin typeface="+mn-lt"/>
          <a:ea typeface="+mn-ea"/>
          <a:cs typeface="+mn-cs"/>
        </a:defRPr>
      </a:lvl3pPr>
      <a:lvl4pPr marL="6168994"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4pPr>
      <a:lvl5pPr marL="793156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5pPr>
      <a:lvl6pPr marL="969413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6pPr>
      <a:lvl7pPr marL="1145670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7pPr>
      <a:lvl8pPr marL="1321927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8pPr>
      <a:lvl9pPr marL="1498184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9pPr>
    </p:bodyStyle>
    <p:otherStyle>
      <a:defPPr>
        <a:defRPr lang="en-US"/>
      </a:defPPr>
      <a:lvl1pPr marL="0" algn="l" defTabSz="3525139" rtl="0" eaLnBrk="1" latinLnBrk="0" hangingPunct="1">
        <a:defRPr sz="6938" kern="1200">
          <a:solidFill>
            <a:schemeClr val="tx1"/>
          </a:solidFill>
          <a:latin typeface="+mn-lt"/>
          <a:ea typeface="+mn-ea"/>
          <a:cs typeface="+mn-cs"/>
        </a:defRPr>
      </a:lvl1pPr>
      <a:lvl2pPr marL="1762569" algn="l" defTabSz="3525139" rtl="0" eaLnBrk="1" latinLnBrk="0" hangingPunct="1">
        <a:defRPr sz="6938" kern="1200">
          <a:solidFill>
            <a:schemeClr val="tx1"/>
          </a:solidFill>
          <a:latin typeface="+mn-lt"/>
          <a:ea typeface="+mn-ea"/>
          <a:cs typeface="+mn-cs"/>
        </a:defRPr>
      </a:lvl2pPr>
      <a:lvl3pPr marL="3525139" algn="l" defTabSz="3525139" rtl="0" eaLnBrk="1" latinLnBrk="0" hangingPunct="1">
        <a:defRPr sz="6938" kern="1200">
          <a:solidFill>
            <a:schemeClr val="tx1"/>
          </a:solidFill>
          <a:latin typeface="+mn-lt"/>
          <a:ea typeface="+mn-ea"/>
          <a:cs typeface="+mn-cs"/>
        </a:defRPr>
      </a:lvl3pPr>
      <a:lvl4pPr marL="5287709" algn="l" defTabSz="3525139" rtl="0" eaLnBrk="1" latinLnBrk="0" hangingPunct="1">
        <a:defRPr sz="6938" kern="1200">
          <a:solidFill>
            <a:schemeClr val="tx1"/>
          </a:solidFill>
          <a:latin typeface="+mn-lt"/>
          <a:ea typeface="+mn-ea"/>
          <a:cs typeface="+mn-cs"/>
        </a:defRPr>
      </a:lvl4pPr>
      <a:lvl5pPr marL="7050278" algn="l" defTabSz="3525139" rtl="0" eaLnBrk="1" latinLnBrk="0" hangingPunct="1">
        <a:defRPr sz="6938" kern="1200">
          <a:solidFill>
            <a:schemeClr val="tx1"/>
          </a:solidFill>
          <a:latin typeface="+mn-lt"/>
          <a:ea typeface="+mn-ea"/>
          <a:cs typeface="+mn-cs"/>
        </a:defRPr>
      </a:lvl5pPr>
      <a:lvl6pPr marL="8812848" algn="l" defTabSz="3525139" rtl="0" eaLnBrk="1" latinLnBrk="0" hangingPunct="1">
        <a:defRPr sz="6938" kern="1200">
          <a:solidFill>
            <a:schemeClr val="tx1"/>
          </a:solidFill>
          <a:latin typeface="+mn-lt"/>
          <a:ea typeface="+mn-ea"/>
          <a:cs typeface="+mn-cs"/>
        </a:defRPr>
      </a:lvl6pPr>
      <a:lvl7pPr marL="10575417" algn="l" defTabSz="3525139" rtl="0" eaLnBrk="1" latinLnBrk="0" hangingPunct="1">
        <a:defRPr sz="6938" kern="1200">
          <a:solidFill>
            <a:schemeClr val="tx1"/>
          </a:solidFill>
          <a:latin typeface="+mn-lt"/>
          <a:ea typeface="+mn-ea"/>
          <a:cs typeface="+mn-cs"/>
        </a:defRPr>
      </a:lvl7pPr>
      <a:lvl8pPr marL="12337987" algn="l" defTabSz="3525139" rtl="0" eaLnBrk="1" latinLnBrk="0" hangingPunct="1">
        <a:defRPr sz="6938" kern="1200">
          <a:solidFill>
            <a:schemeClr val="tx1"/>
          </a:solidFill>
          <a:latin typeface="+mn-lt"/>
          <a:ea typeface="+mn-ea"/>
          <a:cs typeface="+mn-cs"/>
        </a:defRPr>
      </a:lvl8pPr>
      <a:lvl9pPr marL="14100557" algn="l" defTabSz="3525139" rtl="0" eaLnBrk="1" latinLnBrk="0" hangingPunct="1">
        <a:defRPr sz="69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16.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svg"/><Relationship Id="rId15" Type="http://schemas.openxmlformats.org/officeDocument/2006/relationships/image" Target="../media/image15.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2.svg"/><Relationship Id="rId21" Type="http://schemas.openxmlformats.org/officeDocument/2006/relationships/image" Target="../media/image24.png"/><Relationship Id="rId7" Type="http://schemas.openxmlformats.org/officeDocument/2006/relationships/image" Target="../media/image6.sv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21.svg"/><Relationship Id="rId20" Type="http://schemas.openxmlformats.org/officeDocument/2006/relationships/image" Target="../media/image23.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1.png"/><Relationship Id="rId24" Type="http://schemas.openxmlformats.org/officeDocument/2006/relationships/image" Target="../media/image27.svg"/><Relationship Id="rId5" Type="http://schemas.openxmlformats.org/officeDocument/2006/relationships/image" Target="../media/image4.svg"/><Relationship Id="rId15" Type="http://schemas.openxmlformats.org/officeDocument/2006/relationships/image" Target="../media/image20.png"/><Relationship Id="rId23" Type="http://schemas.openxmlformats.org/officeDocument/2006/relationships/image" Target="../media/image26.png"/><Relationship Id="rId10" Type="http://schemas.openxmlformats.org/officeDocument/2006/relationships/image" Target="../media/image9.png"/><Relationship Id="rId19" Type="http://schemas.openxmlformats.org/officeDocument/2006/relationships/image" Target="../media/image22.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4.png"/><Relationship Id="rId22"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A1B1EB9-24F6-9FAA-1D55-5B856A777289}"/>
              </a:ext>
            </a:extLst>
          </p:cNvPr>
          <p:cNvSpPr/>
          <p:nvPr/>
        </p:nvSpPr>
        <p:spPr>
          <a:xfrm>
            <a:off x="444128" y="16616598"/>
            <a:ext cx="21425272" cy="10358202"/>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57B4D3B-7686-BE62-3216-63A6A091EDE9}"/>
              </a:ext>
            </a:extLst>
          </p:cNvPr>
          <p:cNvSpPr/>
          <p:nvPr/>
        </p:nvSpPr>
        <p:spPr>
          <a:xfrm>
            <a:off x="444128" y="10835430"/>
            <a:ext cx="21425272" cy="5436348"/>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B3545C8-7C5C-BDAC-6C7A-E4435E3C16F9}"/>
              </a:ext>
            </a:extLst>
          </p:cNvPr>
          <p:cNvSpPr/>
          <p:nvPr/>
        </p:nvSpPr>
        <p:spPr>
          <a:xfrm>
            <a:off x="444128" y="5036562"/>
            <a:ext cx="21425272" cy="5532219"/>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3780D04-037D-690D-1C4A-5CE9ADE14576}"/>
              </a:ext>
            </a:extLst>
          </p:cNvPr>
          <p:cNvSpPr/>
          <p:nvPr/>
        </p:nvSpPr>
        <p:spPr>
          <a:xfrm>
            <a:off x="22185629" y="5041000"/>
            <a:ext cx="13990320" cy="16093440"/>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14" name="Rectangle 13">
            <a:extLst>
              <a:ext uri="{FF2B5EF4-FFF2-40B4-BE49-F238E27FC236}">
                <a16:creationId xmlns:a16="http://schemas.microsoft.com/office/drawing/2014/main" id="{5B9462F0-95FF-EC05-FB4E-C2C3EC1333AE}"/>
              </a:ext>
            </a:extLst>
          </p:cNvPr>
          <p:cNvSpPr/>
          <p:nvPr/>
        </p:nvSpPr>
        <p:spPr>
          <a:xfrm>
            <a:off x="22185629" y="21488400"/>
            <a:ext cx="5642037" cy="5486400"/>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7CFD157-6563-85A5-ABFB-6940DB3E39D5}"/>
              </a:ext>
            </a:extLst>
          </p:cNvPr>
          <p:cNvSpPr/>
          <p:nvPr/>
        </p:nvSpPr>
        <p:spPr>
          <a:xfrm>
            <a:off x="28140703" y="21488400"/>
            <a:ext cx="7978097" cy="5528467"/>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2" name="Rectangle 49">
            <a:extLst>
              <a:ext uri="{FF2B5EF4-FFF2-40B4-BE49-F238E27FC236}">
                <a16:creationId xmlns:a16="http://schemas.microsoft.com/office/drawing/2014/main" id="{060CDAFE-992A-6C4D-9E0E-9018B1594255}"/>
              </a:ext>
            </a:extLst>
          </p:cNvPr>
          <p:cNvSpPr>
            <a:spLocks noChangeArrowheads="1"/>
          </p:cNvSpPr>
          <p:nvPr/>
        </p:nvSpPr>
        <p:spPr bwMode="auto">
          <a:xfrm>
            <a:off x="-30806" y="-90667"/>
            <a:ext cx="36637614" cy="4860580"/>
          </a:xfrm>
          <a:prstGeom prst="rect">
            <a:avLst/>
          </a:prstGeom>
          <a:solidFill>
            <a:srgbClr val="002554"/>
          </a:solidFill>
          <a:ln>
            <a:noFill/>
          </a:ln>
        </p:spPr>
        <p:txBody>
          <a:bodyPr lIns="352655" tIns="176326" rIns="352655" bIns="176326" anchor="ctr"/>
          <a:lstStyle/>
          <a:p>
            <a:pPr algn="ctr"/>
            <a:endParaRPr lang="en-US" sz="6938" dirty="0">
              <a:solidFill>
                <a:srgbClr val="FFFFFF"/>
              </a:solidFill>
              <a:latin typeface="Calibri" pitchFamily="34" charset="0"/>
            </a:endParaRPr>
          </a:p>
        </p:txBody>
      </p:sp>
      <p:pic>
        <p:nvPicPr>
          <p:cNvPr id="94" name="Graphic 93">
            <a:extLst>
              <a:ext uri="{FF2B5EF4-FFF2-40B4-BE49-F238E27FC236}">
                <a16:creationId xmlns:a16="http://schemas.microsoft.com/office/drawing/2014/main" id="{71CBAC01-F853-EE46-8B63-A2F4E9C8DF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7305" y="90906"/>
            <a:ext cx="3190676" cy="4931044"/>
          </a:xfrm>
          <a:prstGeom prst="rect">
            <a:avLst/>
          </a:prstGeom>
        </p:spPr>
      </p:pic>
      <p:sp>
        <p:nvSpPr>
          <p:cNvPr id="4118" name="TextBox 6"/>
          <p:cNvSpPr txBox="1">
            <a:spLocks noChangeArrowheads="1"/>
          </p:cNvSpPr>
          <p:nvPr/>
        </p:nvSpPr>
        <p:spPr bwMode="auto">
          <a:xfrm>
            <a:off x="3581623" y="624086"/>
            <a:ext cx="29182219" cy="151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7500" b="1" dirty="0">
                <a:solidFill>
                  <a:schemeClr val="bg1"/>
                </a:solidFill>
                <a:latin typeface="Gill Sans SemiBold" panose="020B0502020104020203" pitchFamily="34" charset="-79"/>
                <a:cs typeface="Gill Sans SemiBold" panose="020B0502020104020203" pitchFamily="34" charset="-79"/>
              </a:rPr>
              <a:t>USMC Marathon Medical Communications System</a:t>
            </a:r>
          </a:p>
        </p:txBody>
      </p:sp>
      <p:sp>
        <p:nvSpPr>
          <p:cNvPr id="4119" name="TextBox 7"/>
          <p:cNvSpPr txBox="1">
            <a:spLocks noChangeArrowheads="1"/>
          </p:cNvSpPr>
          <p:nvPr/>
        </p:nvSpPr>
        <p:spPr bwMode="auto">
          <a:xfrm>
            <a:off x="4357981" y="2057400"/>
            <a:ext cx="28356354" cy="2664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MIDN 1/C </a:t>
            </a:r>
            <a:r>
              <a:rPr lang="en-US" sz="5000" b="1" dirty="0" err="1">
                <a:solidFill>
                  <a:schemeClr val="bg1"/>
                </a:solidFill>
                <a:latin typeface="Gill Sans SemiBold" panose="020B0502020104020203" pitchFamily="34" charset="-79"/>
                <a:cs typeface="Gill Sans SemiBold" panose="020B0502020104020203" pitchFamily="34" charset="-79"/>
              </a:rPr>
              <a:t>Zeyad</a:t>
            </a:r>
            <a:r>
              <a:rPr lang="en-US" sz="5000" b="1" dirty="0">
                <a:solidFill>
                  <a:schemeClr val="bg1"/>
                </a:solidFill>
                <a:latin typeface="Gill Sans SemiBold" panose="020B0502020104020203" pitchFamily="34" charset="-79"/>
                <a:cs typeface="Gill Sans SemiBold" panose="020B0502020104020203" pitchFamily="34" charset="-79"/>
              </a:rPr>
              <a:t> </a:t>
            </a:r>
            <a:r>
              <a:rPr lang="en-US" sz="5000" b="1" dirty="0" err="1">
                <a:solidFill>
                  <a:schemeClr val="bg1"/>
                </a:solidFill>
                <a:latin typeface="Gill Sans SemiBold" panose="020B0502020104020203" pitchFamily="34" charset="-79"/>
                <a:cs typeface="Gill Sans SemiBold" panose="020B0502020104020203" pitchFamily="34" charset="-79"/>
              </a:rPr>
              <a:t>Elgendy</a:t>
            </a:r>
            <a:r>
              <a:rPr lang="en-US" sz="5000" b="1" dirty="0">
                <a:solidFill>
                  <a:schemeClr val="bg1"/>
                </a:solidFill>
                <a:latin typeface="Gill Sans SemiBold" panose="020B0502020104020203" pitchFamily="34" charset="-79"/>
                <a:cs typeface="Gill Sans SemiBold" panose="020B0502020104020203" pitchFamily="34" charset="-79"/>
              </a:rPr>
              <a:t>, Nicholas Zayfman</a:t>
            </a:r>
          </a:p>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Professor Dias, Cyber Operations </a:t>
            </a:r>
          </a:p>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LCDR Downs, Computer Science</a:t>
            </a:r>
          </a:p>
        </p:txBody>
      </p:sp>
      <p:sp>
        <p:nvSpPr>
          <p:cNvPr id="44" name="TextBox 26">
            <a:extLst>
              <a:ext uri="{FF2B5EF4-FFF2-40B4-BE49-F238E27FC236}">
                <a16:creationId xmlns:a16="http://schemas.microsoft.com/office/drawing/2014/main" id="{041FAEE6-BF97-8D47-9EFF-B6C9660D2DE2}"/>
              </a:ext>
            </a:extLst>
          </p:cNvPr>
          <p:cNvSpPr txBox="1">
            <a:spLocks noChangeArrowheads="1"/>
          </p:cNvSpPr>
          <p:nvPr/>
        </p:nvSpPr>
        <p:spPr bwMode="auto">
          <a:xfrm>
            <a:off x="22402800" y="21488400"/>
            <a:ext cx="5204503" cy="2202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GitHub </a:t>
            </a:r>
          </a:p>
          <a:p>
            <a:pPr algn="ctr" eaLnBrk="1" hangingPunct="1"/>
            <a:r>
              <a:rPr lang="en-US" sz="6000" b="1" dirty="0">
                <a:latin typeface="Gill Sans" panose="020B0502020104020203" pitchFamily="34" charset="-79"/>
                <a:cs typeface="Gill Sans" panose="020B0502020104020203" pitchFamily="34" charset="-79"/>
              </a:rPr>
              <a:t>Repository</a:t>
            </a:r>
          </a:p>
        </p:txBody>
      </p:sp>
      <p:sp>
        <p:nvSpPr>
          <p:cNvPr id="45" name="TextBox 23">
            <a:extLst>
              <a:ext uri="{FF2B5EF4-FFF2-40B4-BE49-F238E27FC236}">
                <a16:creationId xmlns:a16="http://schemas.microsoft.com/office/drawing/2014/main" id="{6DA9A79D-400F-754C-B804-BE8EA2267569}"/>
              </a:ext>
            </a:extLst>
          </p:cNvPr>
          <p:cNvSpPr txBox="1">
            <a:spLocks noChangeArrowheads="1"/>
          </p:cNvSpPr>
          <p:nvPr/>
        </p:nvSpPr>
        <p:spPr bwMode="auto">
          <a:xfrm>
            <a:off x="457200" y="16687800"/>
            <a:ext cx="21411313"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Challenges</a:t>
            </a:r>
          </a:p>
        </p:txBody>
      </p:sp>
      <p:sp>
        <p:nvSpPr>
          <p:cNvPr id="46" name="TextBox 20">
            <a:extLst>
              <a:ext uri="{FF2B5EF4-FFF2-40B4-BE49-F238E27FC236}">
                <a16:creationId xmlns:a16="http://schemas.microsoft.com/office/drawing/2014/main" id="{273D41C8-A218-D840-AF51-1E1488A048E0}"/>
              </a:ext>
            </a:extLst>
          </p:cNvPr>
          <p:cNvSpPr txBox="1">
            <a:spLocks noChangeArrowheads="1"/>
          </p:cNvSpPr>
          <p:nvPr/>
        </p:nvSpPr>
        <p:spPr bwMode="auto">
          <a:xfrm>
            <a:off x="457200" y="5121374"/>
            <a:ext cx="21411314"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500" b="1" dirty="0">
                <a:latin typeface="Gill Sans" panose="020B0502020104020203" pitchFamily="34" charset="-79"/>
                <a:cs typeface="Gill Sans" panose="020B0502020104020203" pitchFamily="34" charset="-79"/>
              </a:rPr>
              <a:t>Importance</a:t>
            </a:r>
          </a:p>
        </p:txBody>
      </p:sp>
      <p:sp>
        <p:nvSpPr>
          <p:cNvPr id="47" name="TextBox 28">
            <a:extLst>
              <a:ext uri="{FF2B5EF4-FFF2-40B4-BE49-F238E27FC236}">
                <a16:creationId xmlns:a16="http://schemas.microsoft.com/office/drawing/2014/main" id="{29D41331-2204-7644-BE49-D59AD2C541D3}"/>
              </a:ext>
            </a:extLst>
          </p:cNvPr>
          <p:cNvSpPr txBox="1">
            <a:spLocks noChangeArrowheads="1"/>
          </p:cNvSpPr>
          <p:nvPr/>
        </p:nvSpPr>
        <p:spPr bwMode="auto">
          <a:xfrm>
            <a:off x="457200" y="10912574"/>
            <a:ext cx="21411314"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500" b="1" dirty="0">
                <a:latin typeface="Gill Sans" panose="020B0502020104020203" pitchFamily="34" charset="-79"/>
                <a:cs typeface="Gill Sans" panose="020B0502020104020203" pitchFamily="34" charset="-79"/>
              </a:rPr>
              <a:t>Current System</a:t>
            </a:r>
          </a:p>
        </p:txBody>
      </p:sp>
      <p:sp>
        <p:nvSpPr>
          <p:cNvPr id="51" name="Text Box 24">
            <a:extLst>
              <a:ext uri="{FF2B5EF4-FFF2-40B4-BE49-F238E27FC236}">
                <a16:creationId xmlns:a16="http://schemas.microsoft.com/office/drawing/2014/main" id="{E2E97B2A-0333-9A4F-9135-913A303B2BB3}"/>
              </a:ext>
            </a:extLst>
          </p:cNvPr>
          <p:cNvSpPr txBox="1">
            <a:spLocks noChangeArrowheads="1"/>
          </p:cNvSpPr>
          <p:nvPr/>
        </p:nvSpPr>
        <p:spPr bwMode="auto">
          <a:xfrm>
            <a:off x="830513" y="6172200"/>
            <a:ext cx="20612167" cy="6680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dirty="0">
                <a:solidFill>
                  <a:srgbClr val="000000"/>
                </a:solidFill>
                <a:latin typeface="Garamond" panose="02020404030301010803" pitchFamily="18" charset="0"/>
                <a:cs typeface="Gill Sans" panose="020B0502020104020203" pitchFamily="34" charset="-79"/>
              </a:rPr>
              <a:t>The Marine Corps Marathon is one of the most popular marathons in the U.S., attracting thousands of runners from around the world ear year. Known for its unique military atmosphere, scenic course, and strong community spirit, it has become a prestigious event for both elite athletes and everyday runners. The USMC Marathon Medical Communications System is essential for ensuring the safety and well-being of participants, providing real-time medical communication that helps respond swiftly to emergencies and enhances the overall race experience.</a:t>
            </a:r>
          </a:p>
          <a:p>
            <a:pPr eaLnBrk="1" hangingPunct="1">
              <a:spcBef>
                <a:spcPct val="50000"/>
              </a:spcBef>
            </a:pPr>
            <a:endParaRPr lang="en-US" sz="38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8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800" dirty="0">
              <a:latin typeface="Garamond" panose="02020404030301010803" pitchFamily="18" charset="0"/>
              <a:cs typeface="Gill Sans" panose="020B0502020104020203" pitchFamily="34" charset="-79"/>
            </a:endParaRPr>
          </a:p>
        </p:txBody>
      </p:sp>
      <p:sp>
        <p:nvSpPr>
          <p:cNvPr id="60" name="Text Box 28">
            <a:extLst>
              <a:ext uri="{FF2B5EF4-FFF2-40B4-BE49-F238E27FC236}">
                <a16:creationId xmlns:a16="http://schemas.microsoft.com/office/drawing/2014/main" id="{32F94185-23B8-6B47-9CCE-95B44B22278F}"/>
              </a:ext>
            </a:extLst>
          </p:cNvPr>
          <p:cNvSpPr txBox="1">
            <a:spLocks noChangeArrowheads="1"/>
          </p:cNvSpPr>
          <p:nvPr/>
        </p:nvSpPr>
        <p:spPr bwMode="auto">
          <a:xfrm>
            <a:off x="6553200" y="17297400"/>
            <a:ext cx="15323550" cy="12687715"/>
          </a:xfrm>
          <a:prstGeom prst="rect">
            <a:avLst/>
          </a:prstGeom>
          <a:noFill/>
          <a:ln w="9525">
            <a:noFill/>
            <a:miter lim="800000"/>
            <a:headEnd/>
            <a:tailEnd/>
          </a:ln>
          <a:effectLst/>
        </p:spPr>
        <p:txBody>
          <a:bodyPr wrap="square" lIns="352689" tIns="176345" rIns="352689" bIns="176345">
            <a:spAutoFit/>
          </a:bodyPr>
          <a:lstStyle>
            <a:lvl1pPr marL="114300" indent="-1143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sz="3400" dirty="0">
              <a:latin typeface="Garamond" panose="02020404030301010803" pitchFamily="18" charset="0"/>
            </a:endParaRPr>
          </a:p>
          <a:p>
            <a:pPr marL="571500" indent="-317500">
              <a:lnSpc>
                <a:spcPts val="4020"/>
              </a:lnSpc>
              <a:buFont typeface="Arial" panose="020B0604020202020204" pitchFamily="34" charset="0"/>
              <a:buChar char="•"/>
            </a:pPr>
            <a:r>
              <a:rPr lang="en-US" sz="3400" b="1" dirty="0">
                <a:latin typeface="Garamond" panose="02020404030301010803" pitchFamily="18" charset="0"/>
              </a:rPr>
              <a:t>Restricted and Urban Environment</a:t>
            </a:r>
          </a:p>
          <a:p>
            <a:pPr marL="254000" indent="0">
              <a:lnSpc>
                <a:spcPts val="4020"/>
              </a:lnSpc>
            </a:pPr>
            <a:r>
              <a:rPr lang="en-US" sz="3400" dirty="0">
                <a:latin typeface="Garamond" panose="02020404030301010803" pitchFamily="18" charset="0"/>
              </a:rPr>
              <a:t>The racecourse is characterized by a mix of natural and man-made obstacles including water features, hills, buildings, and bridges. These environmental factors present significant challenges in establishing a reliable network throughout the course.</a:t>
            </a:r>
          </a:p>
          <a:p>
            <a:pPr marL="571500" indent="-317500">
              <a:lnSpc>
                <a:spcPts val="4020"/>
              </a:lnSpc>
              <a:buFont typeface="Arial" panose="020B0604020202020204" pitchFamily="34" charset="0"/>
              <a:buChar char="•"/>
            </a:pPr>
            <a:r>
              <a:rPr lang="en-US" sz="3400" b="1" dirty="0">
                <a:latin typeface="Garamond" panose="02020404030301010803" pitchFamily="18" charset="0"/>
              </a:rPr>
              <a:t>Legal Issues</a:t>
            </a:r>
          </a:p>
          <a:p>
            <a:pPr marL="254000" indent="0">
              <a:lnSpc>
                <a:spcPts val="4020"/>
              </a:lnSpc>
            </a:pPr>
            <a:r>
              <a:rPr lang="en-US" sz="3400" dirty="0">
                <a:latin typeface="Garamond" panose="02020404030301010803" pitchFamily="18" charset="0"/>
              </a:rPr>
              <a:t>The project must comply with regulations surrounding the protection of personally identifiable information and medical data, requiring stringent measures to ensure privacy and security.</a:t>
            </a:r>
          </a:p>
          <a:p>
            <a:pPr marL="571500" indent="-317500">
              <a:lnSpc>
                <a:spcPts val="4020"/>
              </a:lnSpc>
              <a:buFont typeface="Arial" panose="020B0604020202020204" pitchFamily="34" charset="0"/>
              <a:buChar char="•"/>
            </a:pPr>
            <a:r>
              <a:rPr lang="en-US" sz="3400" b="1" dirty="0">
                <a:latin typeface="Garamond" panose="02020404030301010803" pitchFamily="18" charset="0"/>
              </a:rPr>
              <a:t>Encryption Restrictions</a:t>
            </a:r>
          </a:p>
          <a:p>
            <a:pPr marL="254000" indent="0">
              <a:lnSpc>
                <a:spcPts val="4020"/>
              </a:lnSpc>
            </a:pPr>
            <a:r>
              <a:rPr lang="en-US" sz="3400" dirty="0">
                <a:latin typeface="Garamond" panose="02020404030301010803" pitchFamily="18" charset="0"/>
              </a:rPr>
              <a:t>Current regulation prohibits amateur radio operators from transmitting encrypted data which restricts their capacity to safely relay sensitive medical information over the air wave.</a:t>
            </a:r>
          </a:p>
          <a:p>
            <a:pPr marL="571500" indent="-317500">
              <a:lnSpc>
                <a:spcPts val="4020"/>
              </a:lnSpc>
              <a:buFont typeface="Arial" panose="020B0604020202020204" pitchFamily="34" charset="0"/>
              <a:buChar char="•"/>
            </a:pPr>
            <a:r>
              <a:rPr lang="en-US" sz="3400" b="1" dirty="0">
                <a:latin typeface="Garamond" panose="02020404030301010803" pitchFamily="18" charset="0"/>
              </a:rPr>
              <a:t>Ease of Use</a:t>
            </a:r>
          </a:p>
          <a:p>
            <a:pPr marL="254000" indent="0">
              <a:lnSpc>
                <a:spcPts val="4020"/>
              </a:lnSpc>
            </a:pPr>
            <a:r>
              <a:rPr lang="en-US" sz="3400" dirty="0">
                <a:latin typeface="Garamond" panose="02020404030301010803" pitchFamily="18" charset="0"/>
              </a:rPr>
              <a:t>We assume that volunteers have limited technical expertise, particularly in setting up networks or utilizing complicated user interfaces. This requires a user-friendly design and straightforward system to facilitate smooth operation for non-technical personnel.</a:t>
            </a:r>
            <a:br>
              <a:rPr lang="en-US" sz="3400" b="1" dirty="0">
                <a:latin typeface="Garamond" panose="02020404030301010803" pitchFamily="18" charset="0"/>
              </a:rPr>
            </a:b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endParaRPr lang="en-US" sz="3400" dirty="0">
              <a:latin typeface="Garamond" panose="02020404030301010803" pitchFamily="18" charset="0"/>
            </a:endParaRPr>
          </a:p>
        </p:txBody>
      </p:sp>
      <p:pic>
        <p:nvPicPr>
          <p:cNvPr id="2" name="Graphic 1">
            <a:extLst>
              <a:ext uri="{FF2B5EF4-FFF2-40B4-BE49-F238E27FC236}">
                <a16:creationId xmlns:a16="http://schemas.microsoft.com/office/drawing/2014/main" id="{8FD132F1-105A-CA21-AD84-CDA22743D2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489400" y="884444"/>
            <a:ext cx="3566160" cy="3566160"/>
          </a:xfrm>
          <a:prstGeom prst="rect">
            <a:avLst/>
          </a:prstGeom>
        </p:spPr>
      </p:pic>
      <p:pic>
        <p:nvPicPr>
          <p:cNvPr id="5" name="Graphic 4">
            <a:extLst>
              <a:ext uri="{FF2B5EF4-FFF2-40B4-BE49-F238E27FC236}">
                <a16:creationId xmlns:a16="http://schemas.microsoft.com/office/drawing/2014/main" id="{9620AB7C-3205-D67B-A0CB-C960D45037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842200" y="838200"/>
            <a:ext cx="3738838" cy="3738838"/>
          </a:xfrm>
          <a:prstGeom prst="rect">
            <a:avLst/>
          </a:prstGeom>
        </p:spPr>
      </p:pic>
      <p:sp>
        <p:nvSpPr>
          <p:cNvPr id="11" name="TextBox 20">
            <a:extLst>
              <a:ext uri="{FF2B5EF4-FFF2-40B4-BE49-F238E27FC236}">
                <a16:creationId xmlns:a16="http://schemas.microsoft.com/office/drawing/2014/main" id="{836C9FE0-B670-9916-6ACE-1DAE4DB0BB96}"/>
              </a:ext>
            </a:extLst>
          </p:cNvPr>
          <p:cNvSpPr txBox="1">
            <a:spLocks noChangeArrowheads="1"/>
          </p:cNvSpPr>
          <p:nvPr/>
        </p:nvSpPr>
        <p:spPr bwMode="auto">
          <a:xfrm>
            <a:off x="22415152" y="5105400"/>
            <a:ext cx="13169361"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Solution</a:t>
            </a:r>
          </a:p>
        </p:txBody>
      </p:sp>
      <p:sp>
        <p:nvSpPr>
          <p:cNvPr id="12" name="TextBox 26">
            <a:extLst>
              <a:ext uri="{FF2B5EF4-FFF2-40B4-BE49-F238E27FC236}">
                <a16:creationId xmlns:a16="http://schemas.microsoft.com/office/drawing/2014/main" id="{EA6B2B7D-E575-45F3-C250-A6056EE9C8C7}"/>
              </a:ext>
            </a:extLst>
          </p:cNvPr>
          <p:cNvSpPr txBox="1">
            <a:spLocks noChangeArrowheads="1"/>
          </p:cNvSpPr>
          <p:nvPr/>
        </p:nvSpPr>
        <p:spPr bwMode="auto">
          <a:xfrm>
            <a:off x="28132466" y="21428174"/>
            <a:ext cx="7978097"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Our Team</a:t>
            </a:r>
          </a:p>
        </p:txBody>
      </p:sp>
      <p:pic>
        <p:nvPicPr>
          <p:cNvPr id="1026" name="Picture 2">
            <a:extLst>
              <a:ext uri="{FF2B5EF4-FFF2-40B4-BE49-F238E27FC236}">
                <a16:creationId xmlns:a16="http://schemas.microsoft.com/office/drawing/2014/main" id="{BD6D043C-8F56-91CB-7A1C-126146A999F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03600" y="22707600"/>
            <a:ext cx="3048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6789EAB-AAC8-E736-754E-A1049B8201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85000" y="22707600"/>
            <a:ext cx="3048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2281272-B842-8A3B-99F3-DBC3A9A0CE9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3604465" y="23833065"/>
            <a:ext cx="2836935" cy="28369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8AF1B41-22EB-40FB-3E73-1A85158216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8276" y="17084920"/>
            <a:ext cx="5875087" cy="559283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7CD5A899-D179-C435-98B7-5D0BF97C7A06}"/>
              </a:ext>
            </a:extLst>
          </p:cNvPr>
          <p:cNvGrpSpPr/>
          <p:nvPr/>
        </p:nvGrpSpPr>
        <p:grpSpPr>
          <a:xfrm>
            <a:off x="830513" y="11201400"/>
            <a:ext cx="19895887" cy="4950329"/>
            <a:chOff x="830513" y="11201400"/>
            <a:chExt cx="19895887" cy="4950329"/>
          </a:xfrm>
        </p:grpSpPr>
        <p:sp>
          <p:nvSpPr>
            <p:cNvPr id="53" name="Text Box 25">
              <a:extLst>
                <a:ext uri="{FF2B5EF4-FFF2-40B4-BE49-F238E27FC236}">
                  <a16:creationId xmlns:a16="http://schemas.microsoft.com/office/drawing/2014/main" id="{55572FBF-9B7E-3547-BCE4-5775B57364E6}"/>
                </a:ext>
              </a:extLst>
            </p:cNvPr>
            <p:cNvSpPr txBox="1">
              <a:spLocks noChangeArrowheads="1"/>
            </p:cNvSpPr>
            <p:nvPr/>
          </p:nvSpPr>
          <p:spPr bwMode="auto">
            <a:xfrm>
              <a:off x="830513" y="11952547"/>
              <a:ext cx="15615441" cy="4049453"/>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4000" dirty="0">
                  <a:latin typeface="Garamond" panose="02020404030301010803" pitchFamily="18" charset="0"/>
                  <a:cs typeface="Gill Sans" panose="020B0502020104020203" pitchFamily="34" charset="-79"/>
                </a:rPr>
                <a:t>HAM Radio System with two Antennas mounted in Downtown Roslyn.</a:t>
              </a:r>
            </a:p>
            <a:p>
              <a:pPr marL="571500" indent="-571500" eaLnBrk="1" hangingPunct="1">
                <a:spcBef>
                  <a:spcPct val="50000"/>
                </a:spcBef>
                <a:buFont typeface="Arial" panose="020B0604020202020204" pitchFamily="34" charset="0"/>
                <a:buChar char="•"/>
              </a:pPr>
              <a:r>
                <a:rPr lang="en-US" sz="4000" dirty="0">
                  <a:latin typeface="Garamond" panose="02020404030301010803" pitchFamily="18" charset="0"/>
                  <a:cs typeface="Gill Sans" panose="020B0502020104020203" pitchFamily="34" charset="-79"/>
                </a:rPr>
                <a:t>HAM Radio Operators (that require Amateur Radio License) at each Medical Station.</a:t>
              </a:r>
            </a:p>
            <a:p>
              <a:pPr marL="571500" indent="-571500" eaLnBrk="1" hangingPunct="1">
                <a:spcBef>
                  <a:spcPct val="50000"/>
                </a:spcBef>
                <a:buFont typeface="Arial" panose="020B0604020202020204" pitchFamily="34" charset="0"/>
                <a:buChar char="•"/>
              </a:pPr>
              <a:r>
                <a:rPr lang="en-US" sz="4000" dirty="0">
                  <a:latin typeface="Garamond" panose="02020404030301010803" pitchFamily="18" charset="0"/>
                  <a:cs typeface="Gill Sans" panose="020B0502020104020203" pitchFamily="34" charset="-79"/>
                </a:rPr>
                <a:t>Loop composed of writing a physical copy, voice transmission, then manually inserting the information into their User Interface.</a:t>
              </a:r>
            </a:p>
          </p:txBody>
        </p:sp>
        <p:grpSp>
          <p:nvGrpSpPr>
            <p:cNvPr id="22" name="Group 21">
              <a:extLst>
                <a:ext uri="{FF2B5EF4-FFF2-40B4-BE49-F238E27FC236}">
                  <a16:creationId xmlns:a16="http://schemas.microsoft.com/office/drawing/2014/main" id="{55B891D0-656E-8F72-9141-89D1E0A433A6}"/>
                </a:ext>
              </a:extLst>
            </p:cNvPr>
            <p:cNvGrpSpPr/>
            <p:nvPr/>
          </p:nvGrpSpPr>
          <p:grpSpPr>
            <a:xfrm>
              <a:off x="17373600" y="11201400"/>
              <a:ext cx="2895600" cy="840060"/>
              <a:chOff x="19441207" y="12470988"/>
              <a:chExt cx="3080458" cy="882751"/>
            </a:xfrm>
          </p:grpSpPr>
          <p:sp>
            <p:nvSpPr>
              <p:cNvPr id="23" name="Rounded Rectangle 110">
                <a:extLst>
                  <a:ext uri="{FF2B5EF4-FFF2-40B4-BE49-F238E27FC236}">
                    <a16:creationId xmlns:a16="http://schemas.microsoft.com/office/drawing/2014/main" id="{F7E1EDA3-A495-C332-1C38-30665847CD18}"/>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5" name="TextBox 28">
                <a:extLst>
                  <a:ext uri="{FF2B5EF4-FFF2-40B4-BE49-F238E27FC236}">
                    <a16:creationId xmlns:a16="http://schemas.microsoft.com/office/drawing/2014/main" id="{919D6F99-3EAD-1B58-8FF0-5697C75F3458}"/>
                  </a:ext>
                </a:extLst>
              </p:cNvPr>
              <p:cNvSpPr txBox="1">
                <a:spLocks noChangeArrowheads="1"/>
              </p:cNvSpPr>
              <p:nvPr/>
            </p:nvSpPr>
            <p:spPr bwMode="auto">
              <a:xfrm>
                <a:off x="19441766" y="12518873"/>
                <a:ext cx="3079898" cy="680378"/>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Paper Report</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26" name="Right Arrow 154">
              <a:extLst>
                <a:ext uri="{FF2B5EF4-FFF2-40B4-BE49-F238E27FC236}">
                  <a16:creationId xmlns:a16="http://schemas.microsoft.com/office/drawing/2014/main" id="{8C7DCAC9-7C8C-D91C-AA9C-8CAAC6B3E969}"/>
                </a:ext>
              </a:extLst>
            </p:cNvPr>
            <p:cNvSpPr/>
            <p:nvPr/>
          </p:nvSpPr>
          <p:spPr>
            <a:xfrm rot="5400000">
              <a:off x="18475691" y="12303491"/>
              <a:ext cx="680985" cy="62003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1F89222A-A130-0D82-0747-22B9E7B70B3C}"/>
                </a:ext>
              </a:extLst>
            </p:cNvPr>
            <p:cNvGrpSpPr/>
            <p:nvPr/>
          </p:nvGrpSpPr>
          <p:grpSpPr>
            <a:xfrm>
              <a:off x="16992593" y="13120743"/>
              <a:ext cx="3733807" cy="1509657"/>
              <a:chOff x="19441207" y="12470988"/>
              <a:chExt cx="3080465" cy="1586375"/>
            </a:xfrm>
          </p:grpSpPr>
          <p:sp>
            <p:nvSpPr>
              <p:cNvPr id="30" name="Rounded Rectangle 110">
                <a:extLst>
                  <a:ext uri="{FF2B5EF4-FFF2-40B4-BE49-F238E27FC236}">
                    <a16:creationId xmlns:a16="http://schemas.microsoft.com/office/drawing/2014/main" id="{76CA0EB0-BA72-0F76-DBDA-3BFCC121B030}"/>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1" name="TextBox 28">
                <a:extLst>
                  <a:ext uri="{FF2B5EF4-FFF2-40B4-BE49-F238E27FC236}">
                    <a16:creationId xmlns:a16="http://schemas.microsoft.com/office/drawing/2014/main" id="{06F69D50-E0A8-4FB5-34B9-017C6C122DC2}"/>
                  </a:ext>
                </a:extLst>
              </p:cNvPr>
              <p:cNvSpPr txBox="1">
                <a:spLocks noChangeArrowheads="1"/>
              </p:cNvSpPr>
              <p:nvPr/>
            </p:nvSpPr>
            <p:spPr bwMode="auto">
              <a:xfrm>
                <a:off x="19441774" y="12518869"/>
                <a:ext cx="3079898" cy="15384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Radio Transmission</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32" name="Right Arrow 154">
              <a:extLst>
                <a:ext uri="{FF2B5EF4-FFF2-40B4-BE49-F238E27FC236}">
                  <a16:creationId xmlns:a16="http://schemas.microsoft.com/office/drawing/2014/main" id="{1D49B1FB-AA22-DBDB-BCA5-64CA9F3BE2EE}"/>
                </a:ext>
              </a:extLst>
            </p:cNvPr>
            <p:cNvSpPr/>
            <p:nvPr/>
          </p:nvSpPr>
          <p:spPr>
            <a:xfrm rot="5400000">
              <a:off x="18475691" y="14208491"/>
              <a:ext cx="680985" cy="62003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CC0AE5EE-B975-137C-8A07-7CE4295AD2D8}"/>
                </a:ext>
              </a:extLst>
            </p:cNvPr>
            <p:cNvGrpSpPr/>
            <p:nvPr/>
          </p:nvGrpSpPr>
          <p:grpSpPr>
            <a:xfrm>
              <a:off x="16992600" y="15011400"/>
              <a:ext cx="3733798" cy="1140329"/>
              <a:chOff x="19441207" y="12470988"/>
              <a:chExt cx="3080458" cy="1198279"/>
            </a:xfrm>
          </p:grpSpPr>
          <p:sp>
            <p:nvSpPr>
              <p:cNvPr id="38" name="Rounded Rectangle 110">
                <a:extLst>
                  <a:ext uri="{FF2B5EF4-FFF2-40B4-BE49-F238E27FC236}">
                    <a16:creationId xmlns:a16="http://schemas.microsoft.com/office/drawing/2014/main" id="{AFE9AD39-2DFF-0FDB-D2E8-70D6F57E3F5C}"/>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9" name="TextBox 28">
                <a:extLst>
                  <a:ext uri="{FF2B5EF4-FFF2-40B4-BE49-F238E27FC236}">
                    <a16:creationId xmlns:a16="http://schemas.microsoft.com/office/drawing/2014/main" id="{8A191A31-CEA9-C932-C575-567BFD9DA100}"/>
                  </a:ext>
                </a:extLst>
              </p:cNvPr>
              <p:cNvSpPr txBox="1">
                <a:spLocks noChangeArrowheads="1"/>
              </p:cNvSpPr>
              <p:nvPr/>
            </p:nvSpPr>
            <p:spPr bwMode="auto">
              <a:xfrm>
                <a:off x="19441214" y="12518873"/>
                <a:ext cx="3079898" cy="11503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Input to Interface</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grpSp>
      <p:sp>
        <p:nvSpPr>
          <p:cNvPr id="62" name="Text Box 25">
            <a:extLst>
              <a:ext uri="{FF2B5EF4-FFF2-40B4-BE49-F238E27FC236}">
                <a16:creationId xmlns:a16="http://schemas.microsoft.com/office/drawing/2014/main" id="{B4D65EE3-D93D-A526-7337-3C1AC7B680CD}"/>
              </a:ext>
            </a:extLst>
          </p:cNvPr>
          <p:cNvSpPr txBox="1">
            <a:spLocks noChangeArrowheads="1"/>
          </p:cNvSpPr>
          <p:nvPr/>
        </p:nvSpPr>
        <p:spPr bwMode="auto">
          <a:xfrm>
            <a:off x="23129479" y="18751462"/>
            <a:ext cx="4378721" cy="2279738"/>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Secure Log In</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Password Change</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Automated Initial Login Email</a:t>
            </a:r>
          </a:p>
        </p:txBody>
      </p:sp>
      <p:sp>
        <p:nvSpPr>
          <p:cNvPr id="67" name="Text Box 25">
            <a:extLst>
              <a:ext uri="{FF2B5EF4-FFF2-40B4-BE49-F238E27FC236}">
                <a16:creationId xmlns:a16="http://schemas.microsoft.com/office/drawing/2014/main" id="{6F787E8D-5DFA-2444-CBDA-6639C64AD052}"/>
              </a:ext>
            </a:extLst>
          </p:cNvPr>
          <p:cNvSpPr txBox="1">
            <a:spLocks noChangeArrowheads="1"/>
          </p:cNvSpPr>
          <p:nvPr/>
        </p:nvSpPr>
        <p:spPr bwMode="auto">
          <a:xfrm>
            <a:off x="31242000" y="18174381"/>
            <a:ext cx="4724400" cy="2856819"/>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Virtual Medical Report</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Search/Edit </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Autofill based on scanning barcode</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Automated Email to patient</a:t>
            </a:r>
          </a:p>
        </p:txBody>
      </p:sp>
      <p:grpSp>
        <p:nvGrpSpPr>
          <p:cNvPr id="40" name="Group 39">
            <a:extLst>
              <a:ext uri="{FF2B5EF4-FFF2-40B4-BE49-F238E27FC236}">
                <a16:creationId xmlns:a16="http://schemas.microsoft.com/office/drawing/2014/main" id="{35D9EB17-D70C-0E0F-C662-258F2D41AFBD}"/>
              </a:ext>
            </a:extLst>
          </p:cNvPr>
          <p:cNvGrpSpPr/>
          <p:nvPr/>
        </p:nvGrpSpPr>
        <p:grpSpPr>
          <a:xfrm>
            <a:off x="24231600" y="17983200"/>
            <a:ext cx="1723834" cy="1279426"/>
            <a:chOff x="19441207" y="12470988"/>
            <a:chExt cx="3080465" cy="1586379"/>
          </a:xfrm>
        </p:grpSpPr>
        <p:sp>
          <p:nvSpPr>
            <p:cNvPr id="41" name="Rounded Rectangle 110">
              <a:extLst>
                <a:ext uri="{FF2B5EF4-FFF2-40B4-BE49-F238E27FC236}">
                  <a16:creationId xmlns:a16="http://schemas.microsoft.com/office/drawing/2014/main" id="{6DF4ADF8-6D2F-6951-46B8-470EB902814B}"/>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9" name="TextBox 28">
              <a:extLst>
                <a:ext uri="{FF2B5EF4-FFF2-40B4-BE49-F238E27FC236}">
                  <a16:creationId xmlns:a16="http://schemas.microsoft.com/office/drawing/2014/main" id="{0884EABC-F2EE-C4B8-54E1-10CBFE1F5076}"/>
                </a:ext>
              </a:extLst>
            </p:cNvPr>
            <p:cNvSpPr txBox="1">
              <a:spLocks noChangeArrowheads="1"/>
            </p:cNvSpPr>
            <p:nvPr/>
          </p:nvSpPr>
          <p:spPr bwMode="auto">
            <a:xfrm>
              <a:off x="19441774" y="12518873"/>
              <a:ext cx="3079898" cy="15384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Log In</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grpSp>
        <p:nvGrpSpPr>
          <p:cNvPr id="52" name="Group 51">
            <a:extLst>
              <a:ext uri="{FF2B5EF4-FFF2-40B4-BE49-F238E27FC236}">
                <a16:creationId xmlns:a16="http://schemas.microsoft.com/office/drawing/2014/main" id="{966FE45F-60A3-2E31-2E71-109D1C37FB6D}"/>
              </a:ext>
            </a:extLst>
          </p:cNvPr>
          <p:cNvGrpSpPr/>
          <p:nvPr/>
        </p:nvGrpSpPr>
        <p:grpSpPr>
          <a:xfrm>
            <a:off x="28322683" y="19278600"/>
            <a:ext cx="2919317" cy="1872042"/>
            <a:chOff x="19441207" y="12470988"/>
            <a:chExt cx="3080465" cy="2321172"/>
          </a:xfrm>
        </p:grpSpPr>
        <p:sp>
          <p:nvSpPr>
            <p:cNvPr id="54" name="Rounded Rectangle 110">
              <a:extLst>
                <a:ext uri="{FF2B5EF4-FFF2-40B4-BE49-F238E27FC236}">
                  <a16:creationId xmlns:a16="http://schemas.microsoft.com/office/drawing/2014/main" id="{A0CB823F-7747-154D-947C-C200D9418260}"/>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5" name="TextBox 28">
              <a:extLst>
                <a:ext uri="{FF2B5EF4-FFF2-40B4-BE49-F238E27FC236}">
                  <a16:creationId xmlns:a16="http://schemas.microsoft.com/office/drawing/2014/main" id="{14559FE2-0C4B-28BE-0BB3-876879652AEF}"/>
                </a:ext>
              </a:extLst>
            </p:cNvPr>
            <p:cNvSpPr txBox="1">
              <a:spLocks noChangeArrowheads="1"/>
            </p:cNvSpPr>
            <p:nvPr/>
          </p:nvSpPr>
          <p:spPr bwMode="auto">
            <a:xfrm>
              <a:off x="19441773" y="12518873"/>
              <a:ext cx="3079899" cy="2273287"/>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Volunteer</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66" name="Text Box 25">
            <a:extLst>
              <a:ext uri="{FF2B5EF4-FFF2-40B4-BE49-F238E27FC236}">
                <a16:creationId xmlns:a16="http://schemas.microsoft.com/office/drawing/2014/main" id="{1CA12E3C-C916-33C2-8BD8-646EC3792AF2}"/>
              </a:ext>
            </a:extLst>
          </p:cNvPr>
          <p:cNvSpPr txBox="1">
            <a:spLocks noChangeArrowheads="1"/>
          </p:cNvSpPr>
          <p:nvPr/>
        </p:nvSpPr>
        <p:spPr bwMode="auto">
          <a:xfrm>
            <a:off x="31242000" y="15434902"/>
            <a:ext cx="4075371" cy="2472098"/>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Account Generation</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Live Tracking</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PDF Compiler</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Barcode Generator</a:t>
            </a:r>
          </a:p>
        </p:txBody>
      </p:sp>
      <p:grpSp>
        <p:nvGrpSpPr>
          <p:cNvPr id="56" name="Group 55">
            <a:extLst>
              <a:ext uri="{FF2B5EF4-FFF2-40B4-BE49-F238E27FC236}">
                <a16:creationId xmlns:a16="http://schemas.microsoft.com/office/drawing/2014/main" id="{7329BFD0-47BC-9A41-0A5A-474B312AFB20}"/>
              </a:ext>
            </a:extLst>
          </p:cNvPr>
          <p:cNvGrpSpPr/>
          <p:nvPr/>
        </p:nvGrpSpPr>
        <p:grpSpPr>
          <a:xfrm>
            <a:off x="28270200" y="16687800"/>
            <a:ext cx="2945717" cy="1476421"/>
            <a:chOff x="19413343" y="12470988"/>
            <a:chExt cx="3108322" cy="1830636"/>
          </a:xfrm>
        </p:grpSpPr>
        <p:sp>
          <p:nvSpPr>
            <p:cNvPr id="59" name="Rounded Rectangle 110">
              <a:extLst>
                <a:ext uri="{FF2B5EF4-FFF2-40B4-BE49-F238E27FC236}">
                  <a16:creationId xmlns:a16="http://schemas.microsoft.com/office/drawing/2014/main" id="{7FDB10CF-3644-D714-707C-727FEC6F3CDC}"/>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TextBox 28">
              <a:extLst>
                <a:ext uri="{FF2B5EF4-FFF2-40B4-BE49-F238E27FC236}">
                  <a16:creationId xmlns:a16="http://schemas.microsoft.com/office/drawing/2014/main" id="{F02F7135-9334-F7D8-FBA2-11478F8B0214}"/>
                </a:ext>
              </a:extLst>
            </p:cNvPr>
            <p:cNvSpPr txBox="1">
              <a:spLocks noChangeArrowheads="1"/>
            </p:cNvSpPr>
            <p:nvPr/>
          </p:nvSpPr>
          <p:spPr bwMode="auto">
            <a:xfrm>
              <a:off x="19413343" y="12486276"/>
              <a:ext cx="3079899" cy="1815348"/>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Administrator</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70" name="Right Arrow 154">
            <a:extLst>
              <a:ext uri="{FF2B5EF4-FFF2-40B4-BE49-F238E27FC236}">
                <a16:creationId xmlns:a16="http://schemas.microsoft.com/office/drawing/2014/main" id="{35273F7A-3A3A-1A10-841C-68846FC91D66}"/>
              </a:ext>
            </a:extLst>
          </p:cNvPr>
          <p:cNvSpPr/>
          <p:nvPr/>
        </p:nvSpPr>
        <p:spPr>
          <a:xfrm rot="1571135">
            <a:off x="26107972" y="18933392"/>
            <a:ext cx="2093702" cy="33726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 Box 24">
            <a:extLst>
              <a:ext uri="{FF2B5EF4-FFF2-40B4-BE49-F238E27FC236}">
                <a16:creationId xmlns:a16="http://schemas.microsoft.com/office/drawing/2014/main" id="{9883E3EA-1214-4893-E4CC-055359D0C1AE}"/>
              </a:ext>
            </a:extLst>
          </p:cNvPr>
          <p:cNvSpPr txBox="1">
            <a:spLocks noChangeArrowheads="1"/>
          </p:cNvSpPr>
          <p:nvPr/>
        </p:nvSpPr>
        <p:spPr bwMode="auto">
          <a:xfrm>
            <a:off x="22783800" y="6168044"/>
            <a:ext cx="13169361" cy="3356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000" dirty="0">
                <a:solidFill>
                  <a:srgbClr val="000000"/>
                </a:solidFill>
                <a:latin typeface="Garamond" panose="02020404030301010803" pitchFamily="18" charset="0"/>
                <a:cs typeface="Gill Sans" panose="020B0502020104020203" pitchFamily="34" charset="-79"/>
              </a:rPr>
              <a:t>A Software-Defined Mesh Network interconnected by LoRa nodes, each hosting a localized User Interface for seamless management and communication.</a:t>
            </a:r>
          </a:p>
          <a:p>
            <a:pPr eaLnBrk="1" hangingPunct="1">
              <a:spcBef>
                <a:spcPct val="50000"/>
              </a:spcBef>
            </a:pPr>
            <a:endParaRPr lang="en-US" sz="30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0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000" dirty="0">
              <a:latin typeface="Garamond" panose="02020404030301010803" pitchFamily="18" charset="0"/>
              <a:cs typeface="Gill Sans" panose="020B0502020104020203" pitchFamily="34" charset="-79"/>
            </a:endParaRPr>
          </a:p>
        </p:txBody>
      </p:sp>
      <p:sp>
        <p:nvSpPr>
          <p:cNvPr id="72" name="TextBox 28">
            <a:extLst>
              <a:ext uri="{FF2B5EF4-FFF2-40B4-BE49-F238E27FC236}">
                <a16:creationId xmlns:a16="http://schemas.microsoft.com/office/drawing/2014/main" id="{0B81D9F2-5D21-9613-BD7E-C5393FB12A43}"/>
              </a:ext>
            </a:extLst>
          </p:cNvPr>
          <p:cNvSpPr txBox="1">
            <a:spLocks noChangeArrowheads="1"/>
          </p:cNvSpPr>
          <p:nvPr/>
        </p:nvSpPr>
        <p:spPr bwMode="auto">
          <a:xfrm>
            <a:off x="22415150" y="15409119"/>
            <a:ext cx="13703649"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500" b="1" dirty="0">
                <a:latin typeface="Gill Sans" panose="020B0502020104020203" pitchFamily="34" charset="-79"/>
                <a:cs typeface="Gill Sans" panose="020B0502020104020203" pitchFamily="34" charset="-79"/>
              </a:rPr>
              <a:t>User Interface</a:t>
            </a:r>
          </a:p>
        </p:txBody>
      </p:sp>
      <p:sp>
        <p:nvSpPr>
          <p:cNvPr id="74" name="TextBox 28">
            <a:extLst>
              <a:ext uri="{FF2B5EF4-FFF2-40B4-BE49-F238E27FC236}">
                <a16:creationId xmlns:a16="http://schemas.microsoft.com/office/drawing/2014/main" id="{8C13F318-0BDB-176E-FD96-7266AF7970A6}"/>
              </a:ext>
            </a:extLst>
          </p:cNvPr>
          <p:cNvSpPr txBox="1">
            <a:spLocks noChangeArrowheads="1"/>
          </p:cNvSpPr>
          <p:nvPr/>
        </p:nvSpPr>
        <p:spPr bwMode="auto">
          <a:xfrm>
            <a:off x="22472300" y="11599119"/>
            <a:ext cx="13703649"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500" b="1" dirty="0">
                <a:latin typeface="Gill Sans" panose="020B0502020104020203" pitchFamily="34" charset="-79"/>
                <a:cs typeface="Gill Sans" panose="020B0502020104020203" pitchFamily="34" charset="-79"/>
              </a:rPr>
              <a:t>Network Design</a:t>
            </a:r>
          </a:p>
        </p:txBody>
      </p:sp>
      <p:sp>
        <p:nvSpPr>
          <p:cNvPr id="76" name="Right Arrow 154">
            <a:extLst>
              <a:ext uri="{FF2B5EF4-FFF2-40B4-BE49-F238E27FC236}">
                <a16:creationId xmlns:a16="http://schemas.microsoft.com/office/drawing/2014/main" id="{B37FD63A-747B-BD5A-7A08-BCE78B12DC2C}"/>
              </a:ext>
            </a:extLst>
          </p:cNvPr>
          <p:cNvSpPr/>
          <p:nvPr/>
        </p:nvSpPr>
        <p:spPr>
          <a:xfrm rot="20088632">
            <a:off x="26066542" y="17407495"/>
            <a:ext cx="2093702" cy="33726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a:extLst>
              <a:ext uri="{FF2B5EF4-FFF2-40B4-BE49-F238E27FC236}">
                <a16:creationId xmlns:a16="http://schemas.microsoft.com/office/drawing/2014/main" id="{FE02F89B-D671-E252-2DE8-400FAB8296ED}"/>
              </a:ext>
            </a:extLst>
          </p:cNvPr>
          <p:cNvSpPr/>
          <p:nvPr/>
        </p:nvSpPr>
        <p:spPr>
          <a:xfrm>
            <a:off x="22783800" y="7734723"/>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AD98D278-82AF-9E0B-77F2-659094CF5A3D}"/>
              </a:ext>
            </a:extLst>
          </p:cNvPr>
          <p:cNvSpPr/>
          <p:nvPr/>
        </p:nvSpPr>
        <p:spPr>
          <a:xfrm>
            <a:off x="22783800" y="9838012"/>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D50A0084-92C9-E36F-9098-B49FFC70B47C}"/>
              </a:ext>
            </a:extLst>
          </p:cNvPr>
          <p:cNvSpPr/>
          <p:nvPr/>
        </p:nvSpPr>
        <p:spPr>
          <a:xfrm>
            <a:off x="29565600" y="7726338"/>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7" name="Oval 4096">
            <a:extLst>
              <a:ext uri="{FF2B5EF4-FFF2-40B4-BE49-F238E27FC236}">
                <a16:creationId xmlns:a16="http://schemas.microsoft.com/office/drawing/2014/main" id="{90A17275-119D-CFCF-CD69-FAC08D5B81BD}"/>
              </a:ext>
            </a:extLst>
          </p:cNvPr>
          <p:cNvSpPr/>
          <p:nvPr/>
        </p:nvSpPr>
        <p:spPr>
          <a:xfrm>
            <a:off x="29565600" y="9868928"/>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8" name="Picture 14">
            <a:extLst>
              <a:ext uri="{FF2B5EF4-FFF2-40B4-BE49-F238E27FC236}">
                <a16:creationId xmlns:a16="http://schemas.microsoft.com/office/drawing/2014/main" id="{A24B6754-5359-FD8B-7D2C-D8A34DBE24A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68901" y="6922988"/>
            <a:ext cx="209550" cy="2952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FEE21772-04D4-F575-9CCD-377DDF85D9F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70400" y="10058400"/>
            <a:ext cx="531885" cy="74947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F5357A59-BC0B-B89F-CDB9-4E5FD4D4996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94200" y="7879838"/>
            <a:ext cx="804683" cy="89167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785B6D05-12D0-C561-1113-4E8BEC41DA7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012400" y="7969558"/>
            <a:ext cx="694939" cy="694939"/>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945F4ADB-EE71-8D46-6992-27DE365BF54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976872" y="10022872"/>
            <a:ext cx="721328" cy="72132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nternet with solid fill">
            <a:extLst>
              <a:ext uri="{FF2B5EF4-FFF2-40B4-BE49-F238E27FC236}">
                <a16:creationId xmlns:a16="http://schemas.microsoft.com/office/drawing/2014/main" id="{8DE0DA30-151B-2D24-CDCA-A19A273B3D68}"/>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33349809" y="12547209"/>
            <a:ext cx="1321191" cy="1321191"/>
          </a:xfrm>
          <a:prstGeom prst="rect">
            <a:avLst/>
          </a:prstGeom>
          <a:noFill/>
        </p:spPr>
      </p:pic>
      <p:pic>
        <p:nvPicPr>
          <p:cNvPr id="4098" name="Picture 24" descr="Internet with solid fill">
            <a:extLst>
              <a:ext uri="{FF2B5EF4-FFF2-40B4-BE49-F238E27FC236}">
                <a16:creationId xmlns:a16="http://schemas.microsoft.com/office/drawing/2014/main" id="{2028B2D2-831A-E564-BF8F-FC9E8AC33C60}"/>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26110809" y="12547209"/>
            <a:ext cx="1321191" cy="1321191"/>
          </a:xfrm>
          <a:prstGeom prst="rect">
            <a:avLst/>
          </a:prstGeom>
          <a:noFill/>
        </p:spPr>
      </p:pic>
      <p:pic>
        <p:nvPicPr>
          <p:cNvPr id="4099" name="Picture 24" descr="Internet with solid fill">
            <a:extLst>
              <a:ext uri="{FF2B5EF4-FFF2-40B4-BE49-F238E27FC236}">
                <a16:creationId xmlns:a16="http://schemas.microsoft.com/office/drawing/2014/main" id="{09AFFBFB-8F34-2318-C2D2-5B454F47C39B}"/>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23701741" y="12547209"/>
            <a:ext cx="1321191" cy="1321191"/>
          </a:xfrm>
          <a:prstGeom prst="rect">
            <a:avLst/>
          </a:prstGeom>
          <a:noFill/>
        </p:spPr>
      </p:pic>
      <p:pic>
        <p:nvPicPr>
          <p:cNvPr id="4100" name="Picture 24" descr="Internet with solid fill">
            <a:extLst>
              <a:ext uri="{FF2B5EF4-FFF2-40B4-BE49-F238E27FC236}">
                <a16:creationId xmlns:a16="http://schemas.microsoft.com/office/drawing/2014/main" id="{4D5BCAF7-6A5D-F32A-CCDB-E5672B0D4FB0}"/>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30835209" y="12547209"/>
            <a:ext cx="1321191" cy="1321191"/>
          </a:xfrm>
          <a:prstGeom prst="rect">
            <a:avLst/>
          </a:prstGeom>
          <a:noFill/>
        </p:spPr>
      </p:pic>
      <p:pic>
        <p:nvPicPr>
          <p:cNvPr id="4101" name="Picture 24" descr="Server with solid fill">
            <a:extLst>
              <a:ext uri="{FF2B5EF4-FFF2-40B4-BE49-F238E27FC236}">
                <a16:creationId xmlns:a16="http://schemas.microsoft.com/office/drawing/2014/main" id="{A32CBCC4-43A2-AE05-D36F-36B7621D0CFE}"/>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28447804" y="12547209"/>
            <a:ext cx="1321191" cy="1321191"/>
          </a:xfrm>
          <a:prstGeom prst="rect">
            <a:avLst/>
          </a:prstGeom>
          <a:noFill/>
        </p:spPr>
      </p:pic>
      <p:cxnSp>
        <p:nvCxnSpPr>
          <p:cNvPr id="4104" name="Straight Arrow Connector 4103">
            <a:extLst>
              <a:ext uri="{FF2B5EF4-FFF2-40B4-BE49-F238E27FC236}">
                <a16:creationId xmlns:a16="http://schemas.microsoft.com/office/drawing/2014/main" id="{4C10075A-43EC-4A4B-4A0C-4DF1D000CF92}"/>
              </a:ext>
            </a:extLst>
          </p:cNvPr>
          <p:cNvCxnSpPr>
            <a:cxnSpLocks/>
          </p:cNvCxnSpPr>
          <p:nvPr/>
        </p:nvCxnSpPr>
        <p:spPr>
          <a:xfrm flipH="1">
            <a:off x="24917400" y="13182600"/>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07" name="Straight Arrow Connector 4106">
            <a:extLst>
              <a:ext uri="{FF2B5EF4-FFF2-40B4-BE49-F238E27FC236}">
                <a16:creationId xmlns:a16="http://schemas.microsoft.com/office/drawing/2014/main" id="{E6651C64-D717-7CCD-845B-B721C687A64D}"/>
              </a:ext>
            </a:extLst>
          </p:cNvPr>
          <p:cNvCxnSpPr>
            <a:cxnSpLocks/>
          </p:cNvCxnSpPr>
          <p:nvPr/>
        </p:nvCxnSpPr>
        <p:spPr>
          <a:xfrm flipH="1">
            <a:off x="27317483" y="13182600"/>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08" name="Straight Arrow Connector 4107">
            <a:extLst>
              <a:ext uri="{FF2B5EF4-FFF2-40B4-BE49-F238E27FC236}">
                <a16:creationId xmlns:a16="http://schemas.microsoft.com/office/drawing/2014/main" id="{3A4138EE-2AA2-2563-5EEF-E8CE8834EF8B}"/>
              </a:ext>
            </a:extLst>
          </p:cNvPr>
          <p:cNvCxnSpPr>
            <a:cxnSpLocks/>
          </p:cNvCxnSpPr>
          <p:nvPr/>
        </p:nvCxnSpPr>
        <p:spPr>
          <a:xfrm flipH="1">
            <a:off x="29679683" y="13182600"/>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09" name="Straight Arrow Connector 4108">
            <a:extLst>
              <a:ext uri="{FF2B5EF4-FFF2-40B4-BE49-F238E27FC236}">
                <a16:creationId xmlns:a16="http://schemas.microsoft.com/office/drawing/2014/main" id="{16939F18-14F0-9F33-B6C7-9DB1E76018EC}"/>
              </a:ext>
            </a:extLst>
          </p:cNvPr>
          <p:cNvCxnSpPr>
            <a:cxnSpLocks/>
          </p:cNvCxnSpPr>
          <p:nvPr/>
        </p:nvCxnSpPr>
        <p:spPr>
          <a:xfrm flipH="1">
            <a:off x="32118083" y="13182600"/>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10" name="Text Box 24">
            <a:extLst>
              <a:ext uri="{FF2B5EF4-FFF2-40B4-BE49-F238E27FC236}">
                <a16:creationId xmlns:a16="http://schemas.microsoft.com/office/drawing/2014/main" id="{BD1776D7-4B8A-6C50-0847-4EE1F70BDA85}"/>
              </a:ext>
            </a:extLst>
          </p:cNvPr>
          <p:cNvSpPr txBox="1">
            <a:spLocks noChangeArrowheads="1"/>
          </p:cNvSpPr>
          <p:nvPr/>
        </p:nvSpPr>
        <p:spPr bwMode="auto">
          <a:xfrm>
            <a:off x="30784802" y="7389715"/>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Secure Communication</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4111" name="Text Box 24">
            <a:extLst>
              <a:ext uri="{FF2B5EF4-FFF2-40B4-BE49-F238E27FC236}">
                <a16:creationId xmlns:a16="http://schemas.microsoft.com/office/drawing/2014/main" id="{A607AD83-DE0B-487B-3A00-2328D2137479}"/>
              </a:ext>
            </a:extLst>
          </p:cNvPr>
          <p:cNvSpPr txBox="1">
            <a:spLocks noChangeArrowheads="1"/>
          </p:cNvSpPr>
          <p:nvPr/>
        </p:nvSpPr>
        <p:spPr bwMode="auto">
          <a:xfrm>
            <a:off x="30784801" y="7898052"/>
            <a:ext cx="5295738" cy="2541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Secure the network communications using HTTPS, upgrading from the current HTTP-based interface to protect the sensitive information being transmitted.</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4112" name="Text Box 24">
            <a:extLst>
              <a:ext uri="{FF2B5EF4-FFF2-40B4-BE49-F238E27FC236}">
                <a16:creationId xmlns:a16="http://schemas.microsoft.com/office/drawing/2014/main" id="{D60C9351-B79C-8E22-A7D6-A3EC566EDA43}"/>
              </a:ext>
            </a:extLst>
          </p:cNvPr>
          <p:cNvSpPr txBox="1">
            <a:spLocks noChangeArrowheads="1"/>
          </p:cNvSpPr>
          <p:nvPr/>
        </p:nvSpPr>
        <p:spPr bwMode="auto">
          <a:xfrm>
            <a:off x="23992381" y="9601200"/>
            <a:ext cx="5649419"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Mesh Network</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4113" name="Text Box 24">
            <a:extLst>
              <a:ext uri="{FF2B5EF4-FFF2-40B4-BE49-F238E27FC236}">
                <a16:creationId xmlns:a16="http://schemas.microsoft.com/office/drawing/2014/main" id="{AD95A367-E995-9774-FCCF-0FEE5C4E8BFC}"/>
              </a:ext>
            </a:extLst>
          </p:cNvPr>
          <p:cNvSpPr txBox="1">
            <a:spLocks noChangeArrowheads="1"/>
          </p:cNvSpPr>
          <p:nvPr/>
        </p:nvSpPr>
        <p:spPr bwMode="auto">
          <a:xfrm>
            <a:off x="30784800" y="9599515"/>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Digital Medical Form</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4116" name="Text Box 24">
            <a:extLst>
              <a:ext uri="{FF2B5EF4-FFF2-40B4-BE49-F238E27FC236}">
                <a16:creationId xmlns:a16="http://schemas.microsoft.com/office/drawing/2014/main" id="{325A0560-404F-87BE-0DCB-75EC240C39C4}"/>
              </a:ext>
            </a:extLst>
          </p:cNvPr>
          <p:cNvSpPr txBox="1">
            <a:spLocks noChangeArrowheads="1"/>
          </p:cNvSpPr>
          <p:nvPr/>
        </p:nvSpPr>
        <p:spPr bwMode="auto">
          <a:xfrm>
            <a:off x="30784800" y="10123985"/>
            <a:ext cx="5295738" cy="2449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Create a script that automatically sends the filled medical forms to the runner’s email, eliminating the need for paper-based forms.</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4117" name="Text Box 24">
            <a:extLst>
              <a:ext uri="{FF2B5EF4-FFF2-40B4-BE49-F238E27FC236}">
                <a16:creationId xmlns:a16="http://schemas.microsoft.com/office/drawing/2014/main" id="{2DA43BEF-4E56-759E-8742-D7D315B4F198}"/>
              </a:ext>
            </a:extLst>
          </p:cNvPr>
          <p:cNvSpPr txBox="1">
            <a:spLocks noChangeArrowheads="1"/>
          </p:cNvSpPr>
          <p:nvPr/>
        </p:nvSpPr>
        <p:spPr bwMode="auto">
          <a:xfrm>
            <a:off x="24003000" y="7391400"/>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Secure Communication</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4120" name="Text Box 24">
            <a:extLst>
              <a:ext uri="{FF2B5EF4-FFF2-40B4-BE49-F238E27FC236}">
                <a16:creationId xmlns:a16="http://schemas.microsoft.com/office/drawing/2014/main" id="{B8B504E4-F918-1AE4-0E9D-4DA55F96004A}"/>
              </a:ext>
            </a:extLst>
          </p:cNvPr>
          <p:cNvSpPr txBox="1">
            <a:spLocks noChangeArrowheads="1"/>
          </p:cNvSpPr>
          <p:nvPr/>
        </p:nvSpPr>
        <p:spPr bwMode="auto">
          <a:xfrm>
            <a:off x="24003000" y="7890849"/>
            <a:ext cx="5548138" cy="1710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Implement a barcode on the race bibs that can be scanned to automatically fill in the runner’s personal information in the medical forms, streamlining the data entry process.</a:t>
            </a:r>
          </a:p>
        </p:txBody>
      </p:sp>
      <p:sp>
        <p:nvSpPr>
          <p:cNvPr id="4121" name="Text Box 24">
            <a:extLst>
              <a:ext uri="{FF2B5EF4-FFF2-40B4-BE49-F238E27FC236}">
                <a16:creationId xmlns:a16="http://schemas.microsoft.com/office/drawing/2014/main" id="{2FB4F797-5CBE-E3A7-C85E-CBA5B1A074A9}"/>
              </a:ext>
            </a:extLst>
          </p:cNvPr>
          <p:cNvSpPr txBox="1">
            <a:spLocks noChangeArrowheads="1"/>
          </p:cNvSpPr>
          <p:nvPr/>
        </p:nvSpPr>
        <p:spPr bwMode="auto">
          <a:xfrm>
            <a:off x="24003000" y="10123985"/>
            <a:ext cx="5548138" cy="2449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Deploy a software-defined mesh network with nodes connected to laptops place in the aid tents to replace use of HAM Radio and provide real-time data updates.</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pic>
        <p:nvPicPr>
          <p:cNvPr id="1050" name="Picture 26">
            <a:extLst>
              <a:ext uri="{FF2B5EF4-FFF2-40B4-BE49-F238E27FC236}">
                <a16:creationId xmlns:a16="http://schemas.microsoft.com/office/drawing/2014/main" id="{DFACB2F7-EA5C-10B9-1073-2F8570C8425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73551" y="22820632"/>
            <a:ext cx="5294670" cy="3849368"/>
          </a:xfrm>
          <a:prstGeom prst="rect">
            <a:avLst/>
          </a:prstGeom>
          <a:noFill/>
          <a:extLst>
            <a:ext uri="{909E8E84-426E-40DD-AFC4-6F175D3DCCD1}">
              <a14:hiddenFill xmlns:a14="http://schemas.microsoft.com/office/drawing/2010/main">
                <a:solidFill>
                  <a:srgbClr val="FFFFFF"/>
                </a:solidFill>
              </a14:hiddenFill>
            </a:ext>
          </a:extLst>
        </p:spPr>
      </p:pic>
      <p:sp>
        <p:nvSpPr>
          <p:cNvPr id="4122" name="Text Box 24">
            <a:extLst>
              <a:ext uri="{FF2B5EF4-FFF2-40B4-BE49-F238E27FC236}">
                <a16:creationId xmlns:a16="http://schemas.microsoft.com/office/drawing/2014/main" id="{9DD6D599-1A28-9344-A5DF-FFDB1FB47051}"/>
              </a:ext>
            </a:extLst>
          </p:cNvPr>
          <p:cNvSpPr txBox="1">
            <a:spLocks noChangeArrowheads="1"/>
          </p:cNvSpPr>
          <p:nvPr/>
        </p:nvSpPr>
        <p:spPr bwMode="auto">
          <a:xfrm>
            <a:off x="22415150" y="13803671"/>
            <a:ext cx="13551249" cy="174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000" dirty="0">
                <a:solidFill>
                  <a:srgbClr val="000000"/>
                </a:solidFill>
                <a:latin typeface="Garamond" panose="02020404030301010803" pitchFamily="18" charset="0"/>
                <a:cs typeface="Gill Sans" panose="020B0502020104020203" pitchFamily="34" charset="-79"/>
              </a:rPr>
              <a:t>Each laptop is equipped with LoRa technology such that each laptop acts as router in the network and can send and receive data which enables communication across multiple nodes in a decentralized fashion. </a:t>
            </a:r>
          </a:p>
        </p:txBody>
      </p:sp>
    </p:spTree>
    <p:extLst>
      <p:ext uri="{BB962C8B-B14F-4D97-AF65-F5344CB8AC3E}">
        <p14:creationId xmlns:p14="http://schemas.microsoft.com/office/powerpoint/2010/main" val="306149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97E36-49D3-5FAC-D865-BF19CCD33B66}"/>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3A9A993A-CBC6-1C53-275F-8D35CCE360F6}"/>
              </a:ext>
            </a:extLst>
          </p:cNvPr>
          <p:cNvSpPr/>
          <p:nvPr/>
        </p:nvSpPr>
        <p:spPr>
          <a:xfrm>
            <a:off x="457200" y="14554200"/>
            <a:ext cx="21425272" cy="6755993"/>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7525D99-80A3-AC3F-02A7-77529ABD2563}"/>
              </a:ext>
            </a:extLst>
          </p:cNvPr>
          <p:cNvSpPr/>
          <p:nvPr/>
        </p:nvSpPr>
        <p:spPr>
          <a:xfrm>
            <a:off x="444128" y="9982200"/>
            <a:ext cx="21425272" cy="4049818"/>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76795FA-6C35-4227-9F77-F919558F57AF}"/>
              </a:ext>
            </a:extLst>
          </p:cNvPr>
          <p:cNvSpPr/>
          <p:nvPr/>
        </p:nvSpPr>
        <p:spPr>
          <a:xfrm>
            <a:off x="444128" y="5036562"/>
            <a:ext cx="21425272" cy="4404579"/>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7D388D4-498E-838A-3168-01F73831CE6D}"/>
              </a:ext>
            </a:extLst>
          </p:cNvPr>
          <p:cNvSpPr/>
          <p:nvPr/>
        </p:nvSpPr>
        <p:spPr>
          <a:xfrm>
            <a:off x="22185629" y="5041000"/>
            <a:ext cx="13990320" cy="9464878"/>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14" name="Rectangle 13">
            <a:extLst>
              <a:ext uri="{FF2B5EF4-FFF2-40B4-BE49-F238E27FC236}">
                <a16:creationId xmlns:a16="http://schemas.microsoft.com/office/drawing/2014/main" id="{10CF45F2-4C9A-9CFD-95C2-61F3D3276E1C}"/>
              </a:ext>
            </a:extLst>
          </p:cNvPr>
          <p:cNvSpPr/>
          <p:nvPr/>
        </p:nvSpPr>
        <p:spPr>
          <a:xfrm>
            <a:off x="28426182" y="23902750"/>
            <a:ext cx="2892018" cy="3237214"/>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169B01-2DE2-1B45-85F2-31711E53395D}"/>
              </a:ext>
            </a:extLst>
          </p:cNvPr>
          <p:cNvSpPr/>
          <p:nvPr/>
        </p:nvSpPr>
        <p:spPr>
          <a:xfrm>
            <a:off x="31699200" y="23926799"/>
            <a:ext cx="4343400" cy="3213163"/>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2" name="Rectangle 49">
            <a:extLst>
              <a:ext uri="{FF2B5EF4-FFF2-40B4-BE49-F238E27FC236}">
                <a16:creationId xmlns:a16="http://schemas.microsoft.com/office/drawing/2014/main" id="{A75553C7-CB4A-EFE4-BBA3-710BA7C0058D}"/>
              </a:ext>
            </a:extLst>
          </p:cNvPr>
          <p:cNvSpPr>
            <a:spLocks noChangeArrowheads="1"/>
          </p:cNvSpPr>
          <p:nvPr/>
        </p:nvSpPr>
        <p:spPr bwMode="auto">
          <a:xfrm>
            <a:off x="-30806" y="-90667"/>
            <a:ext cx="36637614" cy="4860580"/>
          </a:xfrm>
          <a:prstGeom prst="rect">
            <a:avLst/>
          </a:prstGeom>
          <a:solidFill>
            <a:srgbClr val="002554"/>
          </a:solidFill>
          <a:ln>
            <a:noFill/>
          </a:ln>
        </p:spPr>
        <p:txBody>
          <a:bodyPr lIns="352655" tIns="176326" rIns="352655" bIns="176326" anchor="ctr"/>
          <a:lstStyle/>
          <a:p>
            <a:pPr algn="ctr"/>
            <a:endParaRPr lang="en-US" sz="6938" dirty="0">
              <a:solidFill>
                <a:srgbClr val="FFFFFF"/>
              </a:solidFill>
              <a:latin typeface="Calibri" pitchFamily="34" charset="0"/>
            </a:endParaRPr>
          </a:p>
        </p:txBody>
      </p:sp>
      <p:pic>
        <p:nvPicPr>
          <p:cNvPr id="94" name="Graphic 93">
            <a:extLst>
              <a:ext uri="{FF2B5EF4-FFF2-40B4-BE49-F238E27FC236}">
                <a16:creationId xmlns:a16="http://schemas.microsoft.com/office/drawing/2014/main" id="{EA493F8B-66CD-85F2-24E1-D47E0BD0BF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7305" y="90906"/>
            <a:ext cx="3190676" cy="4931044"/>
          </a:xfrm>
          <a:prstGeom prst="rect">
            <a:avLst/>
          </a:prstGeom>
        </p:spPr>
      </p:pic>
      <p:sp>
        <p:nvSpPr>
          <p:cNvPr id="4118" name="TextBox 6">
            <a:extLst>
              <a:ext uri="{FF2B5EF4-FFF2-40B4-BE49-F238E27FC236}">
                <a16:creationId xmlns:a16="http://schemas.microsoft.com/office/drawing/2014/main" id="{7EB764C3-47B8-EFE5-0470-9DFAF51E9B0D}"/>
              </a:ext>
            </a:extLst>
          </p:cNvPr>
          <p:cNvSpPr txBox="1">
            <a:spLocks noChangeArrowheads="1"/>
          </p:cNvSpPr>
          <p:nvPr/>
        </p:nvSpPr>
        <p:spPr bwMode="auto">
          <a:xfrm>
            <a:off x="3581623" y="624086"/>
            <a:ext cx="29182219" cy="151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7500" b="1" dirty="0">
                <a:solidFill>
                  <a:schemeClr val="bg1"/>
                </a:solidFill>
                <a:latin typeface="Gill Sans SemiBold" panose="020B0502020104020203" pitchFamily="34" charset="-79"/>
                <a:cs typeface="Gill Sans SemiBold" panose="020B0502020104020203" pitchFamily="34" charset="-79"/>
              </a:rPr>
              <a:t>USMC Marathon Medical Communications System</a:t>
            </a:r>
          </a:p>
        </p:txBody>
      </p:sp>
      <p:sp>
        <p:nvSpPr>
          <p:cNvPr id="4119" name="TextBox 7">
            <a:extLst>
              <a:ext uri="{FF2B5EF4-FFF2-40B4-BE49-F238E27FC236}">
                <a16:creationId xmlns:a16="http://schemas.microsoft.com/office/drawing/2014/main" id="{5B35734F-6CEF-3135-EBCF-42A8F5479D5D}"/>
              </a:ext>
            </a:extLst>
          </p:cNvPr>
          <p:cNvSpPr txBox="1">
            <a:spLocks noChangeArrowheads="1"/>
          </p:cNvSpPr>
          <p:nvPr/>
        </p:nvSpPr>
        <p:spPr bwMode="auto">
          <a:xfrm>
            <a:off x="4357981" y="2057400"/>
            <a:ext cx="28356354" cy="2664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MIDN 1/C </a:t>
            </a:r>
            <a:r>
              <a:rPr lang="en-US" sz="5000" b="1" dirty="0" err="1">
                <a:solidFill>
                  <a:schemeClr val="bg1"/>
                </a:solidFill>
                <a:latin typeface="Gill Sans SemiBold" panose="020B0502020104020203" pitchFamily="34" charset="-79"/>
                <a:cs typeface="Gill Sans SemiBold" panose="020B0502020104020203" pitchFamily="34" charset="-79"/>
              </a:rPr>
              <a:t>Zeyad</a:t>
            </a:r>
            <a:r>
              <a:rPr lang="en-US" sz="5000" b="1" dirty="0">
                <a:solidFill>
                  <a:schemeClr val="bg1"/>
                </a:solidFill>
                <a:latin typeface="Gill Sans SemiBold" panose="020B0502020104020203" pitchFamily="34" charset="-79"/>
                <a:cs typeface="Gill Sans SemiBold" panose="020B0502020104020203" pitchFamily="34" charset="-79"/>
              </a:rPr>
              <a:t> </a:t>
            </a:r>
            <a:r>
              <a:rPr lang="en-US" sz="5000" b="1" dirty="0" err="1">
                <a:solidFill>
                  <a:schemeClr val="bg1"/>
                </a:solidFill>
                <a:latin typeface="Gill Sans SemiBold" panose="020B0502020104020203" pitchFamily="34" charset="-79"/>
                <a:cs typeface="Gill Sans SemiBold" panose="020B0502020104020203" pitchFamily="34" charset="-79"/>
              </a:rPr>
              <a:t>Elgendy</a:t>
            </a:r>
            <a:r>
              <a:rPr lang="en-US" sz="5000" b="1" dirty="0">
                <a:solidFill>
                  <a:schemeClr val="bg1"/>
                </a:solidFill>
                <a:latin typeface="Gill Sans SemiBold" panose="020B0502020104020203" pitchFamily="34" charset="-79"/>
                <a:cs typeface="Gill Sans SemiBold" panose="020B0502020104020203" pitchFamily="34" charset="-79"/>
              </a:rPr>
              <a:t>, Nicholas Zayfman</a:t>
            </a:r>
          </a:p>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Professor Dias, Cyber Operations </a:t>
            </a:r>
          </a:p>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LCDR Downs, Computer Science</a:t>
            </a:r>
          </a:p>
        </p:txBody>
      </p:sp>
      <p:sp>
        <p:nvSpPr>
          <p:cNvPr id="44" name="TextBox 26">
            <a:extLst>
              <a:ext uri="{FF2B5EF4-FFF2-40B4-BE49-F238E27FC236}">
                <a16:creationId xmlns:a16="http://schemas.microsoft.com/office/drawing/2014/main" id="{7D193207-9B94-8F32-8AAE-332D453FCAEC}"/>
              </a:ext>
            </a:extLst>
          </p:cNvPr>
          <p:cNvSpPr txBox="1">
            <a:spLocks noChangeArrowheads="1"/>
          </p:cNvSpPr>
          <p:nvPr/>
        </p:nvSpPr>
        <p:spPr bwMode="auto">
          <a:xfrm>
            <a:off x="27213071" y="23940753"/>
            <a:ext cx="5204503" cy="1402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3400" b="1" dirty="0">
                <a:latin typeface="Gill Sans" panose="020B0502020104020203" pitchFamily="34" charset="-79"/>
                <a:cs typeface="Gill Sans" panose="020B0502020104020203" pitchFamily="34" charset="-79"/>
              </a:rPr>
              <a:t>GitHub </a:t>
            </a:r>
          </a:p>
          <a:p>
            <a:pPr algn="ctr" eaLnBrk="1" hangingPunct="1"/>
            <a:r>
              <a:rPr lang="en-US" sz="3400" b="1" dirty="0">
                <a:latin typeface="Gill Sans" panose="020B0502020104020203" pitchFamily="34" charset="-79"/>
                <a:cs typeface="Gill Sans" panose="020B0502020104020203" pitchFamily="34" charset="-79"/>
              </a:rPr>
              <a:t>Repository</a:t>
            </a:r>
          </a:p>
        </p:txBody>
      </p:sp>
      <p:sp>
        <p:nvSpPr>
          <p:cNvPr id="45" name="TextBox 23">
            <a:extLst>
              <a:ext uri="{FF2B5EF4-FFF2-40B4-BE49-F238E27FC236}">
                <a16:creationId xmlns:a16="http://schemas.microsoft.com/office/drawing/2014/main" id="{2FD40F13-80A0-414A-2CB7-F65D89C01043}"/>
              </a:ext>
            </a:extLst>
          </p:cNvPr>
          <p:cNvSpPr txBox="1">
            <a:spLocks noChangeArrowheads="1"/>
          </p:cNvSpPr>
          <p:nvPr/>
        </p:nvSpPr>
        <p:spPr bwMode="auto">
          <a:xfrm>
            <a:off x="457200" y="14630400"/>
            <a:ext cx="21411313"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Challenges</a:t>
            </a:r>
          </a:p>
        </p:txBody>
      </p:sp>
      <p:sp>
        <p:nvSpPr>
          <p:cNvPr id="46" name="TextBox 20">
            <a:extLst>
              <a:ext uri="{FF2B5EF4-FFF2-40B4-BE49-F238E27FC236}">
                <a16:creationId xmlns:a16="http://schemas.microsoft.com/office/drawing/2014/main" id="{32DA83F7-7E7D-4A47-BC7A-0C597D0249BD}"/>
              </a:ext>
            </a:extLst>
          </p:cNvPr>
          <p:cNvSpPr txBox="1">
            <a:spLocks noChangeArrowheads="1"/>
          </p:cNvSpPr>
          <p:nvPr/>
        </p:nvSpPr>
        <p:spPr bwMode="auto">
          <a:xfrm>
            <a:off x="457200" y="5121374"/>
            <a:ext cx="21411314"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500" b="1" dirty="0">
                <a:latin typeface="Gill Sans" panose="020B0502020104020203" pitchFamily="34" charset="-79"/>
                <a:cs typeface="Gill Sans" panose="020B0502020104020203" pitchFamily="34" charset="-79"/>
              </a:rPr>
              <a:t>Importance</a:t>
            </a:r>
          </a:p>
        </p:txBody>
      </p:sp>
      <p:sp>
        <p:nvSpPr>
          <p:cNvPr id="47" name="TextBox 28">
            <a:extLst>
              <a:ext uri="{FF2B5EF4-FFF2-40B4-BE49-F238E27FC236}">
                <a16:creationId xmlns:a16="http://schemas.microsoft.com/office/drawing/2014/main" id="{E38907C2-1321-A0F8-B40D-8FD3D5D73D32}"/>
              </a:ext>
            </a:extLst>
          </p:cNvPr>
          <p:cNvSpPr txBox="1">
            <a:spLocks noChangeArrowheads="1"/>
          </p:cNvSpPr>
          <p:nvPr/>
        </p:nvSpPr>
        <p:spPr bwMode="auto">
          <a:xfrm>
            <a:off x="457200" y="10058400"/>
            <a:ext cx="21411314"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500" b="1" dirty="0">
                <a:latin typeface="Gill Sans" panose="020B0502020104020203" pitchFamily="34" charset="-79"/>
                <a:cs typeface="Gill Sans" panose="020B0502020104020203" pitchFamily="34" charset="-79"/>
              </a:rPr>
              <a:t>Current System</a:t>
            </a:r>
          </a:p>
        </p:txBody>
      </p:sp>
      <p:sp>
        <p:nvSpPr>
          <p:cNvPr id="51" name="Text Box 24">
            <a:extLst>
              <a:ext uri="{FF2B5EF4-FFF2-40B4-BE49-F238E27FC236}">
                <a16:creationId xmlns:a16="http://schemas.microsoft.com/office/drawing/2014/main" id="{436A1EAD-87F5-27AD-2753-8C691D0380A0}"/>
              </a:ext>
            </a:extLst>
          </p:cNvPr>
          <p:cNvSpPr txBox="1">
            <a:spLocks noChangeArrowheads="1"/>
          </p:cNvSpPr>
          <p:nvPr/>
        </p:nvSpPr>
        <p:spPr bwMode="auto">
          <a:xfrm>
            <a:off x="830513" y="6019800"/>
            <a:ext cx="20612167" cy="56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400" dirty="0">
                <a:solidFill>
                  <a:srgbClr val="000000"/>
                </a:solidFill>
                <a:latin typeface="Garamond" panose="02020404030301010803" pitchFamily="18" charset="0"/>
                <a:cs typeface="Gill Sans" panose="020B0502020104020203" pitchFamily="34" charset="-79"/>
              </a:rPr>
              <a:t>The Marine Corps Marathon is one of the most popular marathons in the U.S., attracting thousands of runners from around the world ear year. Known for its unique military atmosphere, scenic course, and strong community spirit, it has become a prestigious event for both elite athletes and everyday runners. The USMC Marathon Medical Communications System is essential for ensuring the safety and well-being of participants, providing real-time medical communication that helps respond swiftly to emergencies and enhances the overall race experience.</a:t>
            </a:r>
          </a:p>
          <a:p>
            <a:pPr eaLnBrk="1" hangingPunct="1">
              <a:spcBef>
                <a:spcPct val="50000"/>
              </a:spcBef>
            </a:pPr>
            <a:endParaRPr lang="en-US" sz="38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8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800" dirty="0">
              <a:latin typeface="Garamond" panose="02020404030301010803" pitchFamily="18" charset="0"/>
              <a:cs typeface="Gill Sans" panose="020B0502020104020203" pitchFamily="34" charset="-79"/>
            </a:endParaRPr>
          </a:p>
        </p:txBody>
      </p:sp>
      <p:sp>
        <p:nvSpPr>
          <p:cNvPr id="60" name="Text Box 28">
            <a:extLst>
              <a:ext uri="{FF2B5EF4-FFF2-40B4-BE49-F238E27FC236}">
                <a16:creationId xmlns:a16="http://schemas.microsoft.com/office/drawing/2014/main" id="{5FF429C3-F565-9177-6C98-792EB3BD2976}"/>
              </a:ext>
            </a:extLst>
          </p:cNvPr>
          <p:cNvSpPr txBox="1">
            <a:spLocks noChangeArrowheads="1"/>
          </p:cNvSpPr>
          <p:nvPr/>
        </p:nvSpPr>
        <p:spPr bwMode="auto">
          <a:xfrm>
            <a:off x="465436" y="15140168"/>
            <a:ext cx="21411314" cy="9096989"/>
          </a:xfrm>
          <a:prstGeom prst="rect">
            <a:avLst/>
          </a:prstGeom>
          <a:noFill/>
          <a:ln w="9525">
            <a:noFill/>
            <a:miter lim="800000"/>
            <a:headEnd/>
            <a:tailEnd/>
          </a:ln>
          <a:effectLst/>
        </p:spPr>
        <p:txBody>
          <a:bodyPr wrap="square" lIns="352689" tIns="176345" rIns="352689" bIns="176345">
            <a:spAutoFit/>
          </a:bodyPr>
          <a:lstStyle>
            <a:lvl1pPr marL="114300" indent="-1143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sz="3400" dirty="0">
              <a:latin typeface="Garamond" panose="02020404030301010803" pitchFamily="18" charset="0"/>
            </a:endParaRPr>
          </a:p>
          <a:p>
            <a:pPr marL="571500" indent="-317500">
              <a:lnSpc>
                <a:spcPts val="4020"/>
              </a:lnSpc>
              <a:buFont typeface="Arial" panose="020B0604020202020204" pitchFamily="34" charset="0"/>
              <a:buChar char="•"/>
            </a:pPr>
            <a:r>
              <a:rPr lang="en-US" sz="3400" b="1" dirty="0">
                <a:latin typeface="Garamond" panose="02020404030301010803" pitchFamily="18" charset="0"/>
              </a:rPr>
              <a:t>Restricted and Urban Environment: </a:t>
            </a:r>
            <a:r>
              <a:rPr lang="en-US" sz="3400" dirty="0">
                <a:latin typeface="Garamond" panose="02020404030301010803" pitchFamily="18" charset="0"/>
              </a:rPr>
              <a:t>The racecourse is characterized by a mix of natural and man-made obstacles including water features, hills, buildings, and bridges. These environmental factors present significant challenges in establishing a reliable network throughout the course.</a:t>
            </a:r>
          </a:p>
          <a:p>
            <a:pPr marL="571500" indent="-317500">
              <a:lnSpc>
                <a:spcPts val="4020"/>
              </a:lnSpc>
              <a:buFont typeface="Arial" panose="020B0604020202020204" pitchFamily="34" charset="0"/>
              <a:buChar char="•"/>
            </a:pPr>
            <a:r>
              <a:rPr lang="en-US" sz="3400" b="1" dirty="0">
                <a:latin typeface="Garamond" panose="02020404030301010803" pitchFamily="18" charset="0"/>
              </a:rPr>
              <a:t>Legal Issues: </a:t>
            </a:r>
            <a:r>
              <a:rPr lang="en-US" sz="3400" dirty="0">
                <a:latin typeface="Garamond" panose="02020404030301010803" pitchFamily="18" charset="0"/>
              </a:rPr>
              <a:t>The project must comply with regulations surrounding the protection of personally identifiable information and medical data, requiring stringent measures to ensure privacy and security.</a:t>
            </a:r>
          </a:p>
          <a:p>
            <a:pPr marL="571500" indent="-317500">
              <a:lnSpc>
                <a:spcPts val="4020"/>
              </a:lnSpc>
              <a:buFont typeface="Arial" panose="020B0604020202020204" pitchFamily="34" charset="0"/>
              <a:buChar char="•"/>
            </a:pPr>
            <a:r>
              <a:rPr lang="en-US" sz="3400" b="1" dirty="0">
                <a:latin typeface="Garamond" panose="02020404030301010803" pitchFamily="18" charset="0"/>
              </a:rPr>
              <a:t>Encryption Restrictions: </a:t>
            </a:r>
            <a:r>
              <a:rPr lang="en-US" sz="3400" dirty="0">
                <a:latin typeface="Garamond" panose="02020404030301010803" pitchFamily="18" charset="0"/>
              </a:rPr>
              <a:t>Current regulation prohibits amateur radio operators from transmitting encrypted data which restricts their capacity to safely relay sensitive medical information over the air wave.</a:t>
            </a:r>
          </a:p>
          <a:p>
            <a:pPr marL="571500" indent="-317500">
              <a:lnSpc>
                <a:spcPts val="4020"/>
              </a:lnSpc>
              <a:buFont typeface="Arial" panose="020B0604020202020204" pitchFamily="34" charset="0"/>
              <a:buChar char="•"/>
            </a:pPr>
            <a:r>
              <a:rPr lang="en-US" sz="3400" b="1" dirty="0">
                <a:latin typeface="Garamond" panose="02020404030301010803" pitchFamily="18" charset="0"/>
              </a:rPr>
              <a:t>Ease of Use: </a:t>
            </a:r>
            <a:r>
              <a:rPr lang="en-US" sz="3400" dirty="0">
                <a:latin typeface="Garamond" panose="02020404030301010803" pitchFamily="18" charset="0"/>
              </a:rPr>
              <a:t>We assume that volunteers have limited technical expertise, particularly in setting up networks or utilizing complicated user interfaces. This requires a user-friendly design and straightforward system to facilitate smooth operation for non-technical personnel.</a:t>
            </a:r>
            <a:br>
              <a:rPr lang="en-US" sz="3400" b="1" dirty="0">
                <a:latin typeface="Garamond" panose="02020404030301010803" pitchFamily="18" charset="0"/>
              </a:rPr>
            </a:b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endParaRPr lang="en-US" sz="3400" dirty="0">
              <a:latin typeface="Garamond" panose="02020404030301010803" pitchFamily="18" charset="0"/>
            </a:endParaRPr>
          </a:p>
        </p:txBody>
      </p:sp>
      <p:pic>
        <p:nvPicPr>
          <p:cNvPr id="2" name="Graphic 1">
            <a:extLst>
              <a:ext uri="{FF2B5EF4-FFF2-40B4-BE49-F238E27FC236}">
                <a16:creationId xmlns:a16="http://schemas.microsoft.com/office/drawing/2014/main" id="{3673BB85-5476-7DC8-FB96-D1842D7935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489400" y="884444"/>
            <a:ext cx="3566160" cy="3566160"/>
          </a:xfrm>
          <a:prstGeom prst="rect">
            <a:avLst/>
          </a:prstGeom>
        </p:spPr>
      </p:pic>
      <p:pic>
        <p:nvPicPr>
          <p:cNvPr id="5" name="Graphic 4">
            <a:extLst>
              <a:ext uri="{FF2B5EF4-FFF2-40B4-BE49-F238E27FC236}">
                <a16:creationId xmlns:a16="http://schemas.microsoft.com/office/drawing/2014/main" id="{40B29E96-6373-A672-47B1-83DE6BBFB2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842200" y="838200"/>
            <a:ext cx="3738838" cy="3738838"/>
          </a:xfrm>
          <a:prstGeom prst="rect">
            <a:avLst/>
          </a:prstGeom>
        </p:spPr>
      </p:pic>
      <p:sp>
        <p:nvSpPr>
          <p:cNvPr id="12" name="TextBox 26">
            <a:extLst>
              <a:ext uri="{FF2B5EF4-FFF2-40B4-BE49-F238E27FC236}">
                <a16:creationId xmlns:a16="http://schemas.microsoft.com/office/drawing/2014/main" id="{454D41F8-AB08-9422-DCD2-3982654E6CB6}"/>
              </a:ext>
            </a:extLst>
          </p:cNvPr>
          <p:cNvSpPr txBox="1">
            <a:spLocks noChangeArrowheads="1"/>
          </p:cNvSpPr>
          <p:nvPr/>
        </p:nvSpPr>
        <p:spPr bwMode="auto">
          <a:xfrm>
            <a:off x="31590598" y="23961884"/>
            <a:ext cx="4833002" cy="87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3400" b="1" dirty="0">
                <a:latin typeface="Gill Sans" panose="020B0502020104020203" pitchFamily="34" charset="-79"/>
                <a:cs typeface="Gill Sans" panose="020B0502020104020203" pitchFamily="34" charset="-79"/>
              </a:rPr>
              <a:t>Our Team</a:t>
            </a:r>
          </a:p>
        </p:txBody>
      </p:sp>
      <p:pic>
        <p:nvPicPr>
          <p:cNvPr id="1026" name="Picture 2">
            <a:extLst>
              <a:ext uri="{FF2B5EF4-FFF2-40B4-BE49-F238E27FC236}">
                <a16:creationId xmlns:a16="http://schemas.microsoft.com/office/drawing/2014/main" id="{9BA5CA50-E10A-7786-DB8A-6A54AC68D1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32600" y="24946821"/>
            <a:ext cx="1500463" cy="18755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A38DE57-2A66-13C5-BB72-B85C9FBFBB5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84936" y="24946820"/>
            <a:ext cx="1500464" cy="18755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0ACA99F-6F47-B417-103C-A43154CF049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163595" y="25366544"/>
            <a:ext cx="1303456" cy="130345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2B918E07-8E35-B3B4-7ACC-11B15DE98CC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68901" y="6922988"/>
            <a:ext cx="209550" cy="295275"/>
          </a:xfrm>
          <a:prstGeom prst="rect">
            <a:avLst/>
          </a:prstGeom>
          <a:noFill/>
          <a:extLst>
            <a:ext uri="{909E8E84-426E-40DD-AFC4-6F175D3DCCD1}">
              <a14:hiddenFill xmlns:a14="http://schemas.microsoft.com/office/drawing/2010/main">
                <a:solidFill>
                  <a:srgbClr val="FFFFFF"/>
                </a:solidFill>
              </a14:hiddenFill>
            </a:ext>
          </a:extLst>
        </p:spPr>
      </p:pic>
      <p:sp>
        <p:nvSpPr>
          <p:cNvPr id="4122" name="Text Box 24">
            <a:extLst>
              <a:ext uri="{FF2B5EF4-FFF2-40B4-BE49-F238E27FC236}">
                <a16:creationId xmlns:a16="http://schemas.microsoft.com/office/drawing/2014/main" id="{4724B896-7C68-2849-57E3-6A868506961D}"/>
              </a:ext>
            </a:extLst>
          </p:cNvPr>
          <p:cNvSpPr txBox="1">
            <a:spLocks noChangeArrowheads="1"/>
          </p:cNvSpPr>
          <p:nvPr/>
        </p:nvSpPr>
        <p:spPr bwMode="auto">
          <a:xfrm>
            <a:off x="22332774" y="7240773"/>
            <a:ext cx="13551249" cy="174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000" dirty="0">
                <a:solidFill>
                  <a:srgbClr val="000000"/>
                </a:solidFill>
                <a:latin typeface="Garamond" panose="02020404030301010803" pitchFamily="18" charset="0"/>
                <a:cs typeface="Gill Sans" panose="020B0502020104020203" pitchFamily="34" charset="-79"/>
              </a:rPr>
              <a:t>Each laptop is equipped with LoRa technology such that each laptop acts as router in the network and can send and receive data which enables communication across multiple nodes in a decentralized fashion. </a:t>
            </a:r>
          </a:p>
        </p:txBody>
      </p:sp>
      <p:sp>
        <p:nvSpPr>
          <p:cNvPr id="3" name="Rectangle 2">
            <a:extLst>
              <a:ext uri="{FF2B5EF4-FFF2-40B4-BE49-F238E27FC236}">
                <a16:creationId xmlns:a16="http://schemas.microsoft.com/office/drawing/2014/main" id="{EBD2AAF4-E678-1A5B-0459-1E4A545395BA}"/>
              </a:ext>
            </a:extLst>
          </p:cNvPr>
          <p:cNvSpPr/>
          <p:nvPr/>
        </p:nvSpPr>
        <p:spPr>
          <a:xfrm>
            <a:off x="444128" y="21832375"/>
            <a:ext cx="21443248" cy="5307589"/>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4" name="TextBox 20">
            <a:extLst>
              <a:ext uri="{FF2B5EF4-FFF2-40B4-BE49-F238E27FC236}">
                <a16:creationId xmlns:a16="http://schemas.microsoft.com/office/drawing/2014/main" id="{7DE17BB2-DBCE-0A83-BAA8-7AA399359122}"/>
              </a:ext>
            </a:extLst>
          </p:cNvPr>
          <p:cNvSpPr txBox="1">
            <a:spLocks noChangeArrowheads="1"/>
          </p:cNvSpPr>
          <p:nvPr/>
        </p:nvSpPr>
        <p:spPr bwMode="auto">
          <a:xfrm>
            <a:off x="444128" y="21902381"/>
            <a:ext cx="21451485"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Solution</a:t>
            </a:r>
          </a:p>
        </p:txBody>
      </p:sp>
      <p:sp>
        <p:nvSpPr>
          <p:cNvPr id="6" name="Text Box 24">
            <a:extLst>
              <a:ext uri="{FF2B5EF4-FFF2-40B4-BE49-F238E27FC236}">
                <a16:creationId xmlns:a16="http://schemas.microsoft.com/office/drawing/2014/main" id="{144BA515-D42A-44C1-F4AF-52E7F689186D}"/>
              </a:ext>
            </a:extLst>
          </p:cNvPr>
          <p:cNvSpPr txBox="1">
            <a:spLocks noChangeArrowheads="1"/>
          </p:cNvSpPr>
          <p:nvPr/>
        </p:nvSpPr>
        <p:spPr bwMode="auto">
          <a:xfrm>
            <a:off x="433501" y="22849753"/>
            <a:ext cx="21451485" cy="3356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000" dirty="0">
                <a:solidFill>
                  <a:srgbClr val="000000"/>
                </a:solidFill>
                <a:latin typeface="Garamond" panose="02020404030301010803" pitchFamily="18" charset="0"/>
                <a:cs typeface="Gill Sans" panose="020B0502020104020203" pitchFamily="34" charset="-79"/>
              </a:rPr>
              <a:t>A Software-Defined Mesh Network interconnected by LoRa nodes, each hosting a localized User Interface for seamless management and communication.</a:t>
            </a:r>
          </a:p>
          <a:p>
            <a:pPr eaLnBrk="1" hangingPunct="1">
              <a:spcBef>
                <a:spcPct val="50000"/>
              </a:spcBef>
            </a:pPr>
            <a:endParaRPr lang="en-US" sz="30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0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000" dirty="0">
              <a:latin typeface="Garamond" panose="02020404030301010803" pitchFamily="18" charset="0"/>
              <a:cs typeface="Gill Sans" panose="020B0502020104020203" pitchFamily="34" charset="-79"/>
            </a:endParaRPr>
          </a:p>
        </p:txBody>
      </p:sp>
      <p:sp>
        <p:nvSpPr>
          <p:cNvPr id="43" name="Oval 42">
            <a:extLst>
              <a:ext uri="{FF2B5EF4-FFF2-40B4-BE49-F238E27FC236}">
                <a16:creationId xmlns:a16="http://schemas.microsoft.com/office/drawing/2014/main" id="{32A10726-8B1A-67D6-EAE6-ECEBDAA7711D}"/>
              </a:ext>
            </a:extLst>
          </p:cNvPr>
          <p:cNvSpPr/>
          <p:nvPr/>
        </p:nvSpPr>
        <p:spPr>
          <a:xfrm>
            <a:off x="731131" y="24447386"/>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70794278-E7C3-AB85-C02C-BEDAD93F3F61}"/>
              </a:ext>
            </a:extLst>
          </p:cNvPr>
          <p:cNvSpPr/>
          <p:nvPr/>
        </p:nvSpPr>
        <p:spPr>
          <a:xfrm>
            <a:off x="6275250" y="24470307"/>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18">
            <a:extLst>
              <a:ext uri="{FF2B5EF4-FFF2-40B4-BE49-F238E27FC236}">
                <a16:creationId xmlns:a16="http://schemas.microsoft.com/office/drawing/2014/main" id="{1C0305AD-BADA-2B55-9DE8-254DDAAA4D2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03850" y="24623807"/>
            <a:ext cx="804683" cy="89167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0">
            <a:extLst>
              <a:ext uri="{FF2B5EF4-FFF2-40B4-BE49-F238E27FC236}">
                <a16:creationId xmlns:a16="http://schemas.microsoft.com/office/drawing/2014/main" id="{E8A6A567-AB4B-0DAE-293B-69C5B964DF4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9731" y="24682221"/>
            <a:ext cx="694939" cy="694939"/>
          </a:xfrm>
          <a:prstGeom prst="rect">
            <a:avLst/>
          </a:prstGeom>
          <a:noFill/>
          <a:extLst>
            <a:ext uri="{909E8E84-426E-40DD-AFC4-6F175D3DCCD1}">
              <a14:hiddenFill xmlns:a14="http://schemas.microsoft.com/office/drawing/2010/main">
                <a:solidFill>
                  <a:srgbClr val="FFFFFF"/>
                </a:solidFill>
              </a14:hiddenFill>
            </a:ext>
          </a:extLst>
        </p:spPr>
      </p:pic>
      <p:sp>
        <p:nvSpPr>
          <p:cNvPr id="58" name="Text Box 24">
            <a:extLst>
              <a:ext uri="{FF2B5EF4-FFF2-40B4-BE49-F238E27FC236}">
                <a16:creationId xmlns:a16="http://schemas.microsoft.com/office/drawing/2014/main" id="{64891E42-F65F-A018-02B7-0CE1D3F46697}"/>
              </a:ext>
            </a:extLst>
          </p:cNvPr>
          <p:cNvSpPr txBox="1">
            <a:spLocks noChangeArrowheads="1"/>
          </p:cNvSpPr>
          <p:nvPr/>
        </p:nvSpPr>
        <p:spPr bwMode="auto">
          <a:xfrm>
            <a:off x="7494452" y="24133684"/>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Secure Communication</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63" name="Text Box 24">
            <a:extLst>
              <a:ext uri="{FF2B5EF4-FFF2-40B4-BE49-F238E27FC236}">
                <a16:creationId xmlns:a16="http://schemas.microsoft.com/office/drawing/2014/main" id="{64FFEBBE-0A76-F875-4C45-CFC63B3342B1}"/>
              </a:ext>
            </a:extLst>
          </p:cNvPr>
          <p:cNvSpPr txBox="1">
            <a:spLocks noChangeArrowheads="1"/>
          </p:cNvSpPr>
          <p:nvPr/>
        </p:nvSpPr>
        <p:spPr bwMode="auto">
          <a:xfrm>
            <a:off x="7494451" y="24642021"/>
            <a:ext cx="4545149" cy="312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Secure the network communications using HTTPS, upgrading from the current HTTP-based interface to protect the sensitive information being transmitted.</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64" name="Text Box 24">
            <a:extLst>
              <a:ext uri="{FF2B5EF4-FFF2-40B4-BE49-F238E27FC236}">
                <a16:creationId xmlns:a16="http://schemas.microsoft.com/office/drawing/2014/main" id="{85183CFA-4B49-7342-C70B-5DBCC46374E4}"/>
              </a:ext>
            </a:extLst>
          </p:cNvPr>
          <p:cNvSpPr txBox="1">
            <a:spLocks noChangeArrowheads="1"/>
          </p:cNvSpPr>
          <p:nvPr/>
        </p:nvSpPr>
        <p:spPr bwMode="auto">
          <a:xfrm>
            <a:off x="1950331" y="24104063"/>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Secure Communication</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65" name="Text Box 24">
            <a:extLst>
              <a:ext uri="{FF2B5EF4-FFF2-40B4-BE49-F238E27FC236}">
                <a16:creationId xmlns:a16="http://schemas.microsoft.com/office/drawing/2014/main" id="{92CA782D-391A-9078-1859-08E4A02B3284}"/>
              </a:ext>
            </a:extLst>
          </p:cNvPr>
          <p:cNvSpPr txBox="1">
            <a:spLocks noChangeArrowheads="1"/>
          </p:cNvSpPr>
          <p:nvPr/>
        </p:nvSpPr>
        <p:spPr bwMode="auto">
          <a:xfrm>
            <a:off x="1950331" y="24603512"/>
            <a:ext cx="4298069" cy="238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Implement a barcode on the race bibs that can be scanned to automatically fill in the runner’s personal information in the medical forms, streamlining the data entry process.</a:t>
            </a:r>
          </a:p>
        </p:txBody>
      </p:sp>
      <p:sp>
        <p:nvSpPr>
          <p:cNvPr id="69" name="Oval 68">
            <a:extLst>
              <a:ext uri="{FF2B5EF4-FFF2-40B4-BE49-F238E27FC236}">
                <a16:creationId xmlns:a16="http://schemas.microsoft.com/office/drawing/2014/main" id="{23343273-DF61-6897-223B-FF227BC55378}"/>
              </a:ext>
            </a:extLst>
          </p:cNvPr>
          <p:cNvSpPr/>
          <p:nvPr/>
        </p:nvSpPr>
        <p:spPr>
          <a:xfrm>
            <a:off x="11843066" y="24337834"/>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2">
            <a:extLst>
              <a:ext uri="{FF2B5EF4-FFF2-40B4-BE49-F238E27FC236}">
                <a16:creationId xmlns:a16="http://schemas.microsoft.com/office/drawing/2014/main" id="{4E39A904-780A-7E50-646B-C1B3A2EF81B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36138" y="24522694"/>
            <a:ext cx="721328" cy="721328"/>
          </a:xfrm>
          <a:prstGeom prst="rect">
            <a:avLst/>
          </a:prstGeom>
          <a:noFill/>
          <a:extLst>
            <a:ext uri="{909E8E84-426E-40DD-AFC4-6F175D3DCCD1}">
              <a14:hiddenFill xmlns:a14="http://schemas.microsoft.com/office/drawing/2010/main">
                <a:solidFill>
                  <a:srgbClr val="FFFFFF"/>
                </a:solidFill>
              </a14:hiddenFill>
            </a:ext>
          </a:extLst>
        </p:spPr>
      </p:pic>
      <p:sp>
        <p:nvSpPr>
          <p:cNvPr id="75" name="Text Box 24">
            <a:extLst>
              <a:ext uri="{FF2B5EF4-FFF2-40B4-BE49-F238E27FC236}">
                <a16:creationId xmlns:a16="http://schemas.microsoft.com/office/drawing/2014/main" id="{6219B4E7-29C3-731F-3C7A-738E2EAFF2CB}"/>
              </a:ext>
            </a:extLst>
          </p:cNvPr>
          <p:cNvSpPr txBox="1">
            <a:spLocks noChangeArrowheads="1"/>
          </p:cNvSpPr>
          <p:nvPr/>
        </p:nvSpPr>
        <p:spPr bwMode="auto">
          <a:xfrm>
            <a:off x="13051647" y="24101022"/>
            <a:ext cx="5649419"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Mesh Network</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77" name="Text Box 24">
            <a:extLst>
              <a:ext uri="{FF2B5EF4-FFF2-40B4-BE49-F238E27FC236}">
                <a16:creationId xmlns:a16="http://schemas.microsoft.com/office/drawing/2014/main" id="{F81B4409-7086-F793-51BB-0FC77E1B26F8}"/>
              </a:ext>
            </a:extLst>
          </p:cNvPr>
          <p:cNvSpPr txBox="1">
            <a:spLocks noChangeArrowheads="1"/>
          </p:cNvSpPr>
          <p:nvPr/>
        </p:nvSpPr>
        <p:spPr bwMode="auto">
          <a:xfrm>
            <a:off x="13062266" y="24623807"/>
            <a:ext cx="4106562" cy="312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Deploy a software-defined mesh network with nodes connected to laptops place in the aid tents to replace use of HAM Radio and provide real-time data updates.</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79" name="Oval 78">
            <a:extLst>
              <a:ext uri="{FF2B5EF4-FFF2-40B4-BE49-F238E27FC236}">
                <a16:creationId xmlns:a16="http://schemas.microsoft.com/office/drawing/2014/main" id="{F74895D8-F1F4-0AF0-5D17-D9179F05D4D6}"/>
              </a:ext>
            </a:extLst>
          </p:cNvPr>
          <p:cNvSpPr/>
          <p:nvPr/>
        </p:nvSpPr>
        <p:spPr>
          <a:xfrm>
            <a:off x="16731555" y="24317335"/>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16">
            <a:extLst>
              <a:ext uri="{FF2B5EF4-FFF2-40B4-BE49-F238E27FC236}">
                <a16:creationId xmlns:a16="http://schemas.microsoft.com/office/drawing/2014/main" id="{D51DDA06-2981-787F-57C5-A3C5C073B57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036355" y="24506807"/>
            <a:ext cx="531885" cy="749474"/>
          </a:xfrm>
          <a:prstGeom prst="rect">
            <a:avLst/>
          </a:prstGeom>
          <a:noFill/>
          <a:extLst>
            <a:ext uri="{909E8E84-426E-40DD-AFC4-6F175D3DCCD1}">
              <a14:hiddenFill xmlns:a14="http://schemas.microsoft.com/office/drawing/2010/main">
                <a:solidFill>
                  <a:srgbClr val="FFFFFF"/>
                </a:solidFill>
              </a14:hiddenFill>
            </a:ext>
          </a:extLst>
        </p:spPr>
      </p:pic>
      <p:sp>
        <p:nvSpPr>
          <p:cNvPr id="81" name="Text Box 24">
            <a:extLst>
              <a:ext uri="{FF2B5EF4-FFF2-40B4-BE49-F238E27FC236}">
                <a16:creationId xmlns:a16="http://schemas.microsoft.com/office/drawing/2014/main" id="{F8D6D4A2-674A-F620-CAA9-4FD53251E2C0}"/>
              </a:ext>
            </a:extLst>
          </p:cNvPr>
          <p:cNvSpPr txBox="1">
            <a:spLocks noChangeArrowheads="1"/>
          </p:cNvSpPr>
          <p:nvPr/>
        </p:nvSpPr>
        <p:spPr bwMode="auto">
          <a:xfrm>
            <a:off x="17950755" y="24047922"/>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Digital Medical Form</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82" name="Text Box 24">
            <a:extLst>
              <a:ext uri="{FF2B5EF4-FFF2-40B4-BE49-F238E27FC236}">
                <a16:creationId xmlns:a16="http://schemas.microsoft.com/office/drawing/2014/main" id="{5EF47363-CBE1-68A5-C922-A08160A921BC}"/>
              </a:ext>
            </a:extLst>
          </p:cNvPr>
          <p:cNvSpPr txBox="1">
            <a:spLocks noChangeArrowheads="1"/>
          </p:cNvSpPr>
          <p:nvPr/>
        </p:nvSpPr>
        <p:spPr bwMode="auto">
          <a:xfrm>
            <a:off x="17950755" y="24572392"/>
            <a:ext cx="3690045" cy="312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Create a script that automatically sends the filled medical forms to the runner’s email, eliminating the need for paper-based forms.</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95" name="TextBox 28">
            <a:extLst>
              <a:ext uri="{FF2B5EF4-FFF2-40B4-BE49-F238E27FC236}">
                <a16:creationId xmlns:a16="http://schemas.microsoft.com/office/drawing/2014/main" id="{9414F92B-43F7-7AA6-F151-5800A4C57707}"/>
              </a:ext>
            </a:extLst>
          </p:cNvPr>
          <p:cNvSpPr txBox="1">
            <a:spLocks noChangeArrowheads="1"/>
          </p:cNvSpPr>
          <p:nvPr/>
        </p:nvSpPr>
        <p:spPr bwMode="auto">
          <a:xfrm>
            <a:off x="22382988" y="5112067"/>
            <a:ext cx="13703649"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500" b="1" dirty="0">
                <a:latin typeface="Gill Sans" panose="020B0502020104020203" pitchFamily="34" charset="-79"/>
                <a:cs typeface="Gill Sans" panose="020B0502020104020203" pitchFamily="34" charset="-79"/>
              </a:rPr>
              <a:t>Network Design</a:t>
            </a:r>
          </a:p>
        </p:txBody>
      </p:sp>
      <p:pic>
        <p:nvPicPr>
          <p:cNvPr id="96" name="Picture 24" descr="Internet with solid fill">
            <a:extLst>
              <a:ext uri="{FF2B5EF4-FFF2-40B4-BE49-F238E27FC236}">
                <a16:creationId xmlns:a16="http://schemas.microsoft.com/office/drawing/2014/main" id="{B708121C-6BA9-D42F-355F-B2A1655D52A9}"/>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33260497" y="6060157"/>
            <a:ext cx="1321191" cy="1321191"/>
          </a:xfrm>
          <a:prstGeom prst="rect">
            <a:avLst/>
          </a:prstGeom>
          <a:noFill/>
        </p:spPr>
      </p:pic>
      <p:pic>
        <p:nvPicPr>
          <p:cNvPr id="97" name="Picture 24" descr="Internet with solid fill">
            <a:extLst>
              <a:ext uri="{FF2B5EF4-FFF2-40B4-BE49-F238E27FC236}">
                <a16:creationId xmlns:a16="http://schemas.microsoft.com/office/drawing/2014/main" id="{E97DC81B-D1C4-42D4-9AFA-860D1CA698EA}"/>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26021497" y="6060157"/>
            <a:ext cx="1321191" cy="1321191"/>
          </a:xfrm>
          <a:prstGeom prst="rect">
            <a:avLst/>
          </a:prstGeom>
          <a:noFill/>
        </p:spPr>
      </p:pic>
      <p:pic>
        <p:nvPicPr>
          <p:cNvPr id="98" name="Picture 24" descr="Internet with solid fill">
            <a:extLst>
              <a:ext uri="{FF2B5EF4-FFF2-40B4-BE49-F238E27FC236}">
                <a16:creationId xmlns:a16="http://schemas.microsoft.com/office/drawing/2014/main" id="{095A923D-CA54-DA15-C734-2C723AD73797}"/>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23612429" y="6060157"/>
            <a:ext cx="1321191" cy="1321191"/>
          </a:xfrm>
          <a:prstGeom prst="rect">
            <a:avLst/>
          </a:prstGeom>
          <a:noFill/>
        </p:spPr>
      </p:pic>
      <p:pic>
        <p:nvPicPr>
          <p:cNvPr id="99" name="Picture 24" descr="Internet with solid fill">
            <a:extLst>
              <a:ext uri="{FF2B5EF4-FFF2-40B4-BE49-F238E27FC236}">
                <a16:creationId xmlns:a16="http://schemas.microsoft.com/office/drawing/2014/main" id="{0A8565F8-F293-F2DE-5E28-19A23E9D9D32}"/>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30745897" y="6060157"/>
            <a:ext cx="1321191" cy="1321191"/>
          </a:xfrm>
          <a:prstGeom prst="rect">
            <a:avLst/>
          </a:prstGeom>
          <a:noFill/>
        </p:spPr>
      </p:pic>
      <p:pic>
        <p:nvPicPr>
          <p:cNvPr id="100" name="Picture 24" descr="Server with solid fill">
            <a:extLst>
              <a:ext uri="{FF2B5EF4-FFF2-40B4-BE49-F238E27FC236}">
                <a16:creationId xmlns:a16="http://schemas.microsoft.com/office/drawing/2014/main" id="{11608CEE-305A-80BA-4B09-B64926B7DD07}"/>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28358492" y="6060157"/>
            <a:ext cx="1321191" cy="1321191"/>
          </a:xfrm>
          <a:prstGeom prst="rect">
            <a:avLst/>
          </a:prstGeom>
          <a:noFill/>
        </p:spPr>
      </p:pic>
      <p:cxnSp>
        <p:nvCxnSpPr>
          <p:cNvPr id="101" name="Straight Arrow Connector 100">
            <a:extLst>
              <a:ext uri="{FF2B5EF4-FFF2-40B4-BE49-F238E27FC236}">
                <a16:creationId xmlns:a16="http://schemas.microsoft.com/office/drawing/2014/main" id="{DE976AD0-2A8E-963D-1457-C64CB2ADEB39}"/>
              </a:ext>
            </a:extLst>
          </p:cNvPr>
          <p:cNvCxnSpPr>
            <a:cxnSpLocks/>
          </p:cNvCxnSpPr>
          <p:nvPr/>
        </p:nvCxnSpPr>
        <p:spPr>
          <a:xfrm flipH="1">
            <a:off x="24828088" y="6695548"/>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18505BF-E62E-E4FF-773E-A397348F2B1C}"/>
              </a:ext>
            </a:extLst>
          </p:cNvPr>
          <p:cNvCxnSpPr>
            <a:cxnSpLocks/>
          </p:cNvCxnSpPr>
          <p:nvPr/>
        </p:nvCxnSpPr>
        <p:spPr>
          <a:xfrm flipH="1">
            <a:off x="27228171" y="6695548"/>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45107FA-0BB2-78D8-55C0-B7A60C241AF5}"/>
              </a:ext>
            </a:extLst>
          </p:cNvPr>
          <p:cNvCxnSpPr>
            <a:cxnSpLocks/>
          </p:cNvCxnSpPr>
          <p:nvPr/>
        </p:nvCxnSpPr>
        <p:spPr>
          <a:xfrm flipH="1">
            <a:off x="29590371" y="6695548"/>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BB4F50FA-4DF1-E881-E514-EB0D31C117B9}"/>
              </a:ext>
            </a:extLst>
          </p:cNvPr>
          <p:cNvCxnSpPr>
            <a:cxnSpLocks/>
          </p:cNvCxnSpPr>
          <p:nvPr/>
        </p:nvCxnSpPr>
        <p:spPr>
          <a:xfrm flipH="1">
            <a:off x="32028771" y="6695548"/>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Text Box 25">
            <a:extLst>
              <a:ext uri="{FF2B5EF4-FFF2-40B4-BE49-F238E27FC236}">
                <a16:creationId xmlns:a16="http://schemas.microsoft.com/office/drawing/2014/main" id="{959C2C42-7423-7DF2-3A07-6541E4DCE68A}"/>
              </a:ext>
            </a:extLst>
          </p:cNvPr>
          <p:cNvSpPr txBox="1">
            <a:spLocks noChangeArrowheads="1"/>
          </p:cNvSpPr>
          <p:nvPr/>
        </p:nvSpPr>
        <p:spPr bwMode="auto">
          <a:xfrm>
            <a:off x="22959589" y="12048348"/>
            <a:ext cx="4378721" cy="2279738"/>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Secure Log In</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Password Change</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Automated Initial Login Email</a:t>
            </a:r>
          </a:p>
        </p:txBody>
      </p:sp>
      <p:sp>
        <p:nvSpPr>
          <p:cNvPr id="110" name="Text Box 25">
            <a:extLst>
              <a:ext uri="{FF2B5EF4-FFF2-40B4-BE49-F238E27FC236}">
                <a16:creationId xmlns:a16="http://schemas.microsoft.com/office/drawing/2014/main" id="{F28BFE8C-B8C7-5B1B-8865-AEA40F0C5478}"/>
              </a:ext>
            </a:extLst>
          </p:cNvPr>
          <p:cNvSpPr txBox="1">
            <a:spLocks noChangeArrowheads="1"/>
          </p:cNvSpPr>
          <p:nvPr/>
        </p:nvSpPr>
        <p:spPr bwMode="auto">
          <a:xfrm>
            <a:off x="31072110" y="11471267"/>
            <a:ext cx="4724400" cy="2856819"/>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Virtual Medical Report</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Search/Edit </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Autofill based on scanning barcode</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Automated Email to patient</a:t>
            </a:r>
          </a:p>
        </p:txBody>
      </p:sp>
      <p:grpSp>
        <p:nvGrpSpPr>
          <p:cNvPr id="111" name="Group 110">
            <a:extLst>
              <a:ext uri="{FF2B5EF4-FFF2-40B4-BE49-F238E27FC236}">
                <a16:creationId xmlns:a16="http://schemas.microsoft.com/office/drawing/2014/main" id="{1CA7806B-7DAA-F564-81CA-9E756B72BBD1}"/>
              </a:ext>
            </a:extLst>
          </p:cNvPr>
          <p:cNvGrpSpPr/>
          <p:nvPr/>
        </p:nvGrpSpPr>
        <p:grpSpPr>
          <a:xfrm>
            <a:off x="24061710" y="11280086"/>
            <a:ext cx="1723834" cy="1279426"/>
            <a:chOff x="19441207" y="12470988"/>
            <a:chExt cx="3080465" cy="1586379"/>
          </a:xfrm>
        </p:grpSpPr>
        <p:sp>
          <p:nvSpPr>
            <p:cNvPr id="112" name="Rounded Rectangle 110">
              <a:extLst>
                <a:ext uri="{FF2B5EF4-FFF2-40B4-BE49-F238E27FC236}">
                  <a16:creationId xmlns:a16="http://schemas.microsoft.com/office/drawing/2014/main" id="{6EE817BC-6F69-8F0C-4C46-517B67FC066F}"/>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3" name="TextBox 28">
              <a:extLst>
                <a:ext uri="{FF2B5EF4-FFF2-40B4-BE49-F238E27FC236}">
                  <a16:creationId xmlns:a16="http://schemas.microsoft.com/office/drawing/2014/main" id="{63F7BAC7-5237-89FD-7AF4-3019D9FE328E}"/>
                </a:ext>
              </a:extLst>
            </p:cNvPr>
            <p:cNvSpPr txBox="1">
              <a:spLocks noChangeArrowheads="1"/>
            </p:cNvSpPr>
            <p:nvPr/>
          </p:nvSpPr>
          <p:spPr bwMode="auto">
            <a:xfrm>
              <a:off x="19441774" y="12518873"/>
              <a:ext cx="3079898" cy="15384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Log In</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grpSp>
        <p:nvGrpSpPr>
          <p:cNvPr id="114" name="Group 113">
            <a:extLst>
              <a:ext uri="{FF2B5EF4-FFF2-40B4-BE49-F238E27FC236}">
                <a16:creationId xmlns:a16="http://schemas.microsoft.com/office/drawing/2014/main" id="{4CE6836D-258E-F8AE-C609-1DB1BC7AF67F}"/>
              </a:ext>
            </a:extLst>
          </p:cNvPr>
          <p:cNvGrpSpPr/>
          <p:nvPr/>
        </p:nvGrpSpPr>
        <p:grpSpPr>
          <a:xfrm>
            <a:off x="28152793" y="12575486"/>
            <a:ext cx="2919317" cy="1872042"/>
            <a:chOff x="19441207" y="12470988"/>
            <a:chExt cx="3080465" cy="2321172"/>
          </a:xfrm>
        </p:grpSpPr>
        <p:sp>
          <p:nvSpPr>
            <p:cNvPr id="115" name="Rounded Rectangle 110">
              <a:extLst>
                <a:ext uri="{FF2B5EF4-FFF2-40B4-BE49-F238E27FC236}">
                  <a16:creationId xmlns:a16="http://schemas.microsoft.com/office/drawing/2014/main" id="{6A3128FB-2B56-3BCB-B323-32CF2F6737AC}"/>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6" name="TextBox 28">
              <a:extLst>
                <a:ext uri="{FF2B5EF4-FFF2-40B4-BE49-F238E27FC236}">
                  <a16:creationId xmlns:a16="http://schemas.microsoft.com/office/drawing/2014/main" id="{133F6581-9AB4-2D69-97BD-AF89B138F11A}"/>
                </a:ext>
              </a:extLst>
            </p:cNvPr>
            <p:cNvSpPr txBox="1">
              <a:spLocks noChangeArrowheads="1"/>
            </p:cNvSpPr>
            <p:nvPr/>
          </p:nvSpPr>
          <p:spPr bwMode="auto">
            <a:xfrm>
              <a:off x="19441773" y="12518873"/>
              <a:ext cx="3079899" cy="2273287"/>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Volunteer</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117" name="Text Box 25">
            <a:extLst>
              <a:ext uri="{FF2B5EF4-FFF2-40B4-BE49-F238E27FC236}">
                <a16:creationId xmlns:a16="http://schemas.microsoft.com/office/drawing/2014/main" id="{7AA74E13-9083-C4F7-AADC-F65F9A0FE00F}"/>
              </a:ext>
            </a:extLst>
          </p:cNvPr>
          <p:cNvSpPr txBox="1">
            <a:spLocks noChangeArrowheads="1"/>
          </p:cNvSpPr>
          <p:nvPr/>
        </p:nvSpPr>
        <p:spPr bwMode="auto">
          <a:xfrm>
            <a:off x="31072110" y="8957902"/>
            <a:ext cx="4075371" cy="2472098"/>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Account Generation</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Live Tracking</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PDF Compiler</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Barcode Generator</a:t>
            </a:r>
          </a:p>
        </p:txBody>
      </p:sp>
      <p:grpSp>
        <p:nvGrpSpPr>
          <p:cNvPr id="118" name="Group 117">
            <a:extLst>
              <a:ext uri="{FF2B5EF4-FFF2-40B4-BE49-F238E27FC236}">
                <a16:creationId xmlns:a16="http://schemas.microsoft.com/office/drawing/2014/main" id="{7AE06F73-52E6-FEF4-1CD0-D0439CA3532C}"/>
              </a:ext>
            </a:extLst>
          </p:cNvPr>
          <p:cNvGrpSpPr/>
          <p:nvPr/>
        </p:nvGrpSpPr>
        <p:grpSpPr>
          <a:xfrm>
            <a:off x="28100310" y="9984686"/>
            <a:ext cx="2945717" cy="1476421"/>
            <a:chOff x="19413343" y="12470988"/>
            <a:chExt cx="3108322" cy="1830636"/>
          </a:xfrm>
        </p:grpSpPr>
        <p:sp>
          <p:nvSpPr>
            <p:cNvPr id="119" name="Rounded Rectangle 110">
              <a:extLst>
                <a:ext uri="{FF2B5EF4-FFF2-40B4-BE49-F238E27FC236}">
                  <a16:creationId xmlns:a16="http://schemas.microsoft.com/office/drawing/2014/main" id="{19FE3FA1-1946-17CB-A5A9-406D0233DF67}"/>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0" name="TextBox 28">
              <a:extLst>
                <a:ext uri="{FF2B5EF4-FFF2-40B4-BE49-F238E27FC236}">
                  <a16:creationId xmlns:a16="http://schemas.microsoft.com/office/drawing/2014/main" id="{68FD049A-9F09-FBCD-B7F7-18F09A29FCF8}"/>
                </a:ext>
              </a:extLst>
            </p:cNvPr>
            <p:cNvSpPr txBox="1">
              <a:spLocks noChangeArrowheads="1"/>
            </p:cNvSpPr>
            <p:nvPr/>
          </p:nvSpPr>
          <p:spPr bwMode="auto">
            <a:xfrm>
              <a:off x="19413343" y="12486276"/>
              <a:ext cx="3079899" cy="1815348"/>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Administrator</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121" name="Right Arrow 154">
            <a:extLst>
              <a:ext uri="{FF2B5EF4-FFF2-40B4-BE49-F238E27FC236}">
                <a16:creationId xmlns:a16="http://schemas.microsoft.com/office/drawing/2014/main" id="{1CF3A27E-91C4-B068-BCED-343B75B63E00}"/>
              </a:ext>
            </a:extLst>
          </p:cNvPr>
          <p:cNvSpPr/>
          <p:nvPr/>
        </p:nvSpPr>
        <p:spPr>
          <a:xfrm rot="1571135">
            <a:off x="25938082" y="12230278"/>
            <a:ext cx="2093702" cy="33726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28">
            <a:extLst>
              <a:ext uri="{FF2B5EF4-FFF2-40B4-BE49-F238E27FC236}">
                <a16:creationId xmlns:a16="http://schemas.microsoft.com/office/drawing/2014/main" id="{54D408AC-1D87-34DA-8AE2-2A158A957266}"/>
              </a:ext>
            </a:extLst>
          </p:cNvPr>
          <p:cNvSpPr txBox="1">
            <a:spLocks noChangeArrowheads="1"/>
          </p:cNvSpPr>
          <p:nvPr/>
        </p:nvSpPr>
        <p:spPr bwMode="auto">
          <a:xfrm>
            <a:off x="22245260" y="8706005"/>
            <a:ext cx="13703649"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500" b="1" dirty="0">
                <a:latin typeface="Gill Sans" panose="020B0502020104020203" pitchFamily="34" charset="-79"/>
                <a:cs typeface="Gill Sans" panose="020B0502020104020203" pitchFamily="34" charset="-79"/>
              </a:rPr>
              <a:t>User Interface</a:t>
            </a:r>
          </a:p>
        </p:txBody>
      </p:sp>
      <p:sp>
        <p:nvSpPr>
          <p:cNvPr id="123" name="Right Arrow 154">
            <a:extLst>
              <a:ext uri="{FF2B5EF4-FFF2-40B4-BE49-F238E27FC236}">
                <a16:creationId xmlns:a16="http://schemas.microsoft.com/office/drawing/2014/main" id="{4438F704-DA82-208C-AE1B-FD6F37C0595D}"/>
              </a:ext>
            </a:extLst>
          </p:cNvPr>
          <p:cNvSpPr/>
          <p:nvPr/>
        </p:nvSpPr>
        <p:spPr>
          <a:xfrm rot="20088632">
            <a:off x="25896652" y="10704381"/>
            <a:ext cx="2093702" cy="33726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DCF706CB-8715-A06F-DC6B-A798E19AD9F6}"/>
              </a:ext>
            </a:extLst>
          </p:cNvPr>
          <p:cNvSpPr/>
          <p:nvPr/>
        </p:nvSpPr>
        <p:spPr>
          <a:xfrm>
            <a:off x="22166504" y="14852456"/>
            <a:ext cx="13990320" cy="8790119"/>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4096" name="Rectangle 4095">
            <a:extLst>
              <a:ext uri="{FF2B5EF4-FFF2-40B4-BE49-F238E27FC236}">
                <a16:creationId xmlns:a16="http://schemas.microsoft.com/office/drawing/2014/main" id="{097D0964-14FD-D69D-B1D1-75D05CF923A3}"/>
              </a:ext>
            </a:extLst>
          </p:cNvPr>
          <p:cNvSpPr/>
          <p:nvPr/>
        </p:nvSpPr>
        <p:spPr>
          <a:xfrm>
            <a:off x="22245378" y="23902748"/>
            <a:ext cx="5881337" cy="3237215"/>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4102" name="TextBox 23">
            <a:extLst>
              <a:ext uri="{FF2B5EF4-FFF2-40B4-BE49-F238E27FC236}">
                <a16:creationId xmlns:a16="http://schemas.microsoft.com/office/drawing/2014/main" id="{A1863968-E31D-4FED-50AC-16E1441F292F}"/>
              </a:ext>
            </a:extLst>
          </p:cNvPr>
          <p:cNvSpPr txBox="1">
            <a:spLocks noChangeArrowheads="1"/>
          </p:cNvSpPr>
          <p:nvPr/>
        </p:nvSpPr>
        <p:spPr bwMode="auto">
          <a:xfrm>
            <a:off x="22246075" y="14935200"/>
            <a:ext cx="13872726"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Results</a:t>
            </a:r>
          </a:p>
        </p:txBody>
      </p:sp>
      <p:sp>
        <p:nvSpPr>
          <p:cNvPr id="4103" name="TextBox 23">
            <a:extLst>
              <a:ext uri="{FF2B5EF4-FFF2-40B4-BE49-F238E27FC236}">
                <a16:creationId xmlns:a16="http://schemas.microsoft.com/office/drawing/2014/main" id="{6B73A2FF-6ACF-0AE6-1182-D77195936869}"/>
              </a:ext>
            </a:extLst>
          </p:cNvPr>
          <p:cNvSpPr txBox="1">
            <a:spLocks noChangeArrowheads="1"/>
          </p:cNvSpPr>
          <p:nvPr/>
        </p:nvSpPr>
        <p:spPr bwMode="auto">
          <a:xfrm>
            <a:off x="23250477" y="24667707"/>
            <a:ext cx="4054400"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Figure</a:t>
            </a:r>
          </a:p>
        </p:txBody>
      </p:sp>
      <p:grpSp>
        <p:nvGrpSpPr>
          <p:cNvPr id="7" name="Group 6">
            <a:extLst>
              <a:ext uri="{FF2B5EF4-FFF2-40B4-BE49-F238E27FC236}">
                <a16:creationId xmlns:a16="http://schemas.microsoft.com/office/drawing/2014/main" id="{01C05310-F7C0-D09D-1797-7E5A3E03AB82}"/>
              </a:ext>
            </a:extLst>
          </p:cNvPr>
          <p:cNvGrpSpPr/>
          <p:nvPr/>
        </p:nvGrpSpPr>
        <p:grpSpPr>
          <a:xfrm>
            <a:off x="1153858" y="11201400"/>
            <a:ext cx="19572542" cy="4950329"/>
            <a:chOff x="1153858" y="11201400"/>
            <a:chExt cx="19572542" cy="4950329"/>
          </a:xfrm>
        </p:grpSpPr>
        <p:sp>
          <p:nvSpPr>
            <p:cNvPr id="8" name="Text Box 25">
              <a:extLst>
                <a:ext uri="{FF2B5EF4-FFF2-40B4-BE49-F238E27FC236}">
                  <a16:creationId xmlns:a16="http://schemas.microsoft.com/office/drawing/2014/main" id="{4FC37A3E-54E8-8B54-D82E-7485F64BAC56}"/>
                </a:ext>
              </a:extLst>
            </p:cNvPr>
            <p:cNvSpPr txBox="1">
              <a:spLocks noChangeArrowheads="1"/>
            </p:cNvSpPr>
            <p:nvPr/>
          </p:nvSpPr>
          <p:spPr bwMode="auto">
            <a:xfrm>
              <a:off x="1153858" y="11461107"/>
              <a:ext cx="15653172" cy="4049453"/>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4000" dirty="0">
                  <a:latin typeface="Garamond" panose="02020404030301010803" pitchFamily="18" charset="0"/>
                  <a:cs typeface="Gill Sans" panose="020B0502020104020203" pitchFamily="34" charset="-79"/>
                </a:rPr>
                <a:t>HAM Radio System with two Antennas mounted in Downtown Roslyn.</a:t>
              </a:r>
            </a:p>
            <a:p>
              <a:pPr marL="571500" indent="-571500" eaLnBrk="1" hangingPunct="1">
                <a:spcBef>
                  <a:spcPct val="50000"/>
                </a:spcBef>
                <a:buFont typeface="Arial" panose="020B0604020202020204" pitchFamily="34" charset="0"/>
                <a:buChar char="•"/>
              </a:pPr>
              <a:r>
                <a:rPr lang="en-US" sz="4000" dirty="0">
                  <a:latin typeface="Garamond" panose="02020404030301010803" pitchFamily="18" charset="0"/>
                  <a:cs typeface="Gill Sans" panose="020B0502020104020203" pitchFamily="34" charset="-79"/>
                </a:rPr>
                <a:t>HAM Radio Operators (that require Amateur Radio License) at each Medical Station.</a:t>
              </a:r>
            </a:p>
            <a:p>
              <a:pPr marL="571500" indent="-571500" eaLnBrk="1" hangingPunct="1">
                <a:spcBef>
                  <a:spcPct val="50000"/>
                </a:spcBef>
                <a:buFont typeface="Arial" panose="020B0604020202020204" pitchFamily="34" charset="0"/>
                <a:buChar char="•"/>
              </a:pPr>
              <a:r>
                <a:rPr lang="en-US" sz="4000" dirty="0">
                  <a:latin typeface="Garamond" panose="02020404030301010803" pitchFamily="18" charset="0"/>
                  <a:cs typeface="Gill Sans" panose="020B0502020104020203" pitchFamily="34" charset="-79"/>
                </a:rPr>
                <a:t>Loop composed of writing a physical copy, voice transmission, then manually inserting the information into their User Interface.</a:t>
              </a:r>
            </a:p>
          </p:txBody>
        </p:sp>
        <p:grpSp>
          <p:nvGrpSpPr>
            <p:cNvPr id="9" name="Group 8">
              <a:extLst>
                <a:ext uri="{FF2B5EF4-FFF2-40B4-BE49-F238E27FC236}">
                  <a16:creationId xmlns:a16="http://schemas.microsoft.com/office/drawing/2014/main" id="{AB04FB25-C0FA-609C-495B-5321C01CD687}"/>
                </a:ext>
              </a:extLst>
            </p:cNvPr>
            <p:cNvGrpSpPr/>
            <p:nvPr/>
          </p:nvGrpSpPr>
          <p:grpSpPr>
            <a:xfrm>
              <a:off x="17373600" y="11201400"/>
              <a:ext cx="2895600" cy="840060"/>
              <a:chOff x="19441207" y="12470988"/>
              <a:chExt cx="3080458" cy="882751"/>
            </a:xfrm>
          </p:grpSpPr>
          <p:sp>
            <p:nvSpPr>
              <p:cNvPr id="33" name="Rounded Rectangle 110">
                <a:extLst>
                  <a:ext uri="{FF2B5EF4-FFF2-40B4-BE49-F238E27FC236}">
                    <a16:creationId xmlns:a16="http://schemas.microsoft.com/office/drawing/2014/main" id="{03AA2A3B-68E3-9ED2-F9C2-F8CFD13EEE55}"/>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4" name="TextBox 28">
                <a:extLst>
                  <a:ext uri="{FF2B5EF4-FFF2-40B4-BE49-F238E27FC236}">
                    <a16:creationId xmlns:a16="http://schemas.microsoft.com/office/drawing/2014/main" id="{BFBD9CC2-49FB-60CC-6FEB-720FC4DBBC4B}"/>
                  </a:ext>
                </a:extLst>
              </p:cNvPr>
              <p:cNvSpPr txBox="1">
                <a:spLocks noChangeArrowheads="1"/>
              </p:cNvSpPr>
              <p:nvPr/>
            </p:nvSpPr>
            <p:spPr bwMode="auto">
              <a:xfrm>
                <a:off x="19441766" y="12518873"/>
                <a:ext cx="3079898" cy="680378"/>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Paper Report</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10" name="Right Arrow 154">
              <a:extLst>
                <a:ext uri="{FF2B5EF4-FFF2-40B4-BE49-F238E27FC236}">
                  <a16:creationId xmlns:a16="http://schemas.microsoft.com/office/drawing/2014/main" id="{51858481-E8B0-D434-2B71-7E23675F66CB}"/>
                </a:ext>
              </a:extLst>
            </p:cNvPr>
            <p:cNvSpPr/>
            <p:nvPr/>
          </p:nvSpPr>
          <p:spPr>
            <a:xfrm rot="5400000">
              <a:off x="18475691" y="12303491"/>
              <a:ext cx="680985" cy="62003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16F03861-B634-3234-E5A5-72F0DC94C460}"/>
                </a:ext>
              </a:extLst>
            </p:cNvPr>
            <p:cNvGrpSpPr/>
            <p:nvPr/>
          </p:nvGrpSpPr>
          <p:grpSpPr>
            <a:xfrm>
              <a:off x="16992593" y="13120743"/>
              <a:ext cx="3733807" cy="1509657"/>
              <a:chOff x="19441207" y="12470988"/>
              <a:chExt cx="3080465" cy="1586375"/>
            </a:xfrm>
          </p:grpSpPr>
          <p:sp>
            <p:nvSpPr>
              <p:cNvPr id="27" name="Rounded Rectangle 110">
                <a:extLst>
                  <a:ext uri="{FF2B5EF4-FFF2-40B4-BE49-F238E27FC236}">
                    <a16:creationId xmlns:a16="http://schemas.microsoft.com/office/drawing/2014/main" id="{AF26FE61-A818-3E12-F472-76A8E6FD21F8}"/>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8" name="TextBox 28">
                <a:extLst>
                  <a:ext uri="{FF2B5EF4-FFF2-40B4-BE49-F238E27FC236}">
                    <a16:creationId xmlns:a16="http://schemas.microsoft.com/office/drawing/2014/main" id="{83D1A74E-4B08-6678-6031-E114956D9975}"/>
                  </a:ext>
                </a:extLst>
              </p:cNvPr>
              <p:cNvSpPr txBox="1">
                <a:spLocks noChangeArrowheads="1"/>
              </p:cNvSpPr>
              <p:nvPr/>
            </p:nvSpPr>
            <p:spPr bwMode="auto">
              <a:xfrm>
                <a:off x="19441774" y="12518869"/>
                <a:ext cx="3079898" cy="15384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Radio Transmission</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17" name="Right Arrow 154">
              <a:extLst>
                <a:ext uri="{FF2B5EF4-FFF2-40B4-BE49-F238E27FC236}">
                  <a16:creationId xmlns:a16="http://schemas.microsoft.com/office/drawing/2014/main" id="{32206664-9140-7BE0-473C-281928121E61}"/>
                </a:ext>
              </a:extLst>
            </p:cNvPr>
            <p:cNvSpPr/>
            <p:nvPr/>
          </p:nvSpPr>
          <p:spPr>
            <a:xfrm rot="5400000">
              <a:off x="18475691" y="14208491"/>
              <a:ext cx="680985" cy="62003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04B6CF07-1E3A-8D14-C716-F6F24BA7ADFA}"/>
                </a:ext>
              </a:extLst>
            </p:cNvPr>
            <p:cNvGrpSpPr/>
            <p:nvPr/>
          </p:nvGrpSpPr>
          <p:grpSpPr>
            <a:xfrm>
              <a:off x="16992600" y="15011400"/>
              <a:ext cx="3733798" cy="1140329"/>
              <a:chOff x="19441207" y="12470988"/>
              <a:chExt cx="3080458" cy="1198279"/>
            </a:xfrm>
          </p:grpSpPr>
          <p:sp>
            <p:nvSpPr>
              <p:cNvPr id="21" name="Rounded Rectangle 110">
                <a:extLst>
                  <a:ext uri="{FF2B5EF4-FFF2-40B4-BE49-F238E27FC236}">
                    <a16:creationId xmlns:a16="http://schemas.microsoft.com/office/drawing/2014/main" id="{493DB74C-2E36-6AC3-DB41-462386507406}"/>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4" name="TextBox 28">
                <a:extLst>
                  <a:ext uri="{FF2B5EF4-FFF2-40B4-BE49-F238E27FC236}">
                    <a16:creationId xmlns:a16="http://schemas.microsoft.com/office/drawing/2014/main" id="{B4BDBC8B-BB11-AC20-B877-AE4C40706FA7}"/>
                  </a:ext>
                </a:extLst>
              </p:cNvPr>
              <p:cNvSpPr txBox="1">
                <a:spLocks noChangeArrowheads="1"/>
              </p:cNvSpPr>
              <p:nvPr/>
            </p:nvSpPr>
            <p:spPr bwMode="auto">
              <a:xfrm>
                <a:off x="19441214" y="12518873"/>
                <a:ext cx="3079898" cy="11503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Input to Interface</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grpSp>
    </p:spTree>
    <p:extLst>
      <p:ext uri="{BB962C8B-B14F-4D97-AF65-F5344CB8AC3E}">
        <p14:creationId xmlns:p14="http://schemas.microsoft.com/office/powerpoint/2010/main" val="3495847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445F2-12EF-7A42-EDDF-49031D875892}"/>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750561BE-DB27-72C1-D363-A403F7C0BF4B}"/>
              </a:ext>
            </a:extLst>
          </p:cNvPr>
          <p:cNvSpPr/>
          <p:nvPr/>
        </p:nvSpPr>
        <p:spPr>
          <a:xfrm>
            <a:off x="457200" y="14554200"/>
            <a:ext cx="21425272" cy="6755993"/>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5612D38F-B26C-0237-8F11-35E0C21CE892}"/>
              </a:ext>
            </a:extLst>
          </p:cNvPr>
          <p:cNvSpPr/>
          <p:nvPr/>
        </p:nvSpPr>
        <p:spPr>
          <a:xfrm>
            <a:off x="444128" y="9982200"/>
            <a:ext cx="21425272" cy="4049818"/>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334DF7B-DEE6-9180-9484-4F25B57AC7D7}"/>
              </a:ext>
            </a:extLst>
          </p:cNvPr>
          <p:cNvSpPr/>
          <p:nvPr/>
        </p:nvSpPr>
        <p:spPr>
          <a:xfrm>
            <a:off x="444128" y="5036562"/>
            <a:ext cx="21425272" cy="4404579"/>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F4BC22D-3118-7C8F-A796-5E690B3E03A6}"/>
              </a:ext>
            </a:extLst>
          </p:cNvPr>
          <p:cNvSpPr/>
          <p:nvPr/>
        </p:nvSpPr>
        <p:spPr>
          <a:xfrm>
            <a:off x="22120244" y="5089222"/>
            <a:ext cx="13990320" cy="12053465"/>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14" name="Rectangle 13">
            <a:extLst>
              <a:ext uri="{FF2B5EF4-FFF2-40B4-BE49-F238E27FC236}">
                <a16:creationId xmlns:a16="http://schemas.microsoft.com/office/drawing/2014/main" id="{DDBE1CA4-74AC-1E7D-8E42-11A2120DB4DA}"/>
              </a:ext>
            </a:extLst>
          </p:cNvPr>
          <p:cNvSpPr/>
          <p:nvPr/>
        </p:nvSpPr>
        <p:spPr>
          <a:xfrm>
            <a:off x="28426182" y="23902750"/>
            <a:ext cx="2892018" cy="3237214"/>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29EC7B0-2661-7537-18F9-3749A91039E1}"/>
              </a:ext>
            </a:extLst>
          </p:cNvPr>
          <p:cNvSpPr/>
          <p:nvPr/>
        </p:nvSpPr>
        <p:spPr>
          <a:xfrm>
            <a:off x="31699200" y="23926799"/>
            <a:ext cx="4343400" cy="3213163"/>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2" name="Rectangle 49">
            <a:extLst>
              <a:ext uri="{FF2B5EF4-FFF2-40B4-BE49-F238E27FC236}">
                <a16:creationId xmlns:a16="http://schemas.microsoft.com/office/drawing/2014/main" id="{A4BCBABC-E470-4FE9-35F4-034456ADDEA5}"/>
              </a:ext>
            </a:extLst>
          </p:cNvPr>
          <p:cNvSpPr>
            <a:spLocks noChangeArrowheads="1"/>
          </p:cNvSpPr>
          <p:nvPr/>
        </p:nvSpPr>
        <p:spPr bwMode="auto">
          <a:xfrm>
            <a:off x="-30806" y="-90667"/>
            <a:ext cx="36637614" cy="4860580"/>
          </a:xfrm>
          <a:prstGeom prst="rect">
            <a:avLst/>
          </a:prstGeom>
          <a:solidFill>
            <a:srgbClr val="002554"/>
          </a:solidFill>
          <a:ln>
            <a:noFill/>
          </a:ln>
        </p:spPr>
        <p:txBody>
          <a:bodyPr lIns="352655" tIns="176326" rIns="352655" bIns="176326" anchor="ctr"/>
          <a:lstStyle/>
          <a:p>
            <a:pPr algn="ctr"/>
            <a:endParaRPr lang="en-US" sz="6938" dirty="0">
              <a:solidFill>
                <a:srgbClr val="FFFFFF"/>
              </a:solidFill>
              <a:latin typeface="Calibri" pitchFamily="34" charset="0"/>
            </a:endParaRPr>
          </a:p>
        </p:txBody>
      </p:sp>
      <p:pic>
        <p:nvPicPr>
          <p:cNvPr id="94" name="Graphic 93">
            <a:extLst>
              <a:ext uri="{FF2B5EF4-FFF2-40B4-BE49-F238E27FC236}">
                <a16:creationId xmlns:a16="http://schemas.microsoft.com/office/drawing/2014/main" id="{4395217F-BA63-D2EF-6D61-599D14FDE0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7305" y="90906"/>
            <a:ext cx="3190676" cy="4931044"/>
          </a:xfrm>
          <a:prstGeom prst="rect">
            <a:avLst/>
          </a:prstGeom>
        </p:spPr>
      </p:pic>
      <p:sp>
        <p:nvSpPr>
          <p:cNvPr id="4118" name="TextBox 6">
            <a:extLst>
              <a:ext uri="{FF2B5EF4-FFF2-40B4-BE49-F238E27FC236}">
                <a16:creationId xmlns:a16="http://schemas.microsoft.com/office/drawing/2014/main" id="{9CDD07A9-2961-5882-B582-A0D8A20CE7C5}"/>
              </a:ext>
            </a:extLst>
          </p:cNvPr>
          <p:cNvSpPr txBox="1">
            <a:spLocks noChangeArrowheads="1"/>
          </p:cNvSpPr>
          <p:nvPr/>
        </p:nvSpPr>
        <p:spPr bwMode="auto">
          <a:xfrm>
            <a:off x="3581623" y="624086"/>
            <a:ext cx="29182219" cy="151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7500" b="1" dirty="0">
                <a:solidFill>
                  <a:schemeClr val="bg1"/>
                </a:solidFill>
                <a:latin typeface="Gill Sans SemiBold" panose="020B0502020104020203" pitchFamily="34" charset="-79"/>
                <a:cs typeface="Gill Sans SemiBold" panose="020B0502020104020203" pitchFamily="34" charset="-79"/>
              </a:rPr>
              <a:t>USMC Marathon Medical Communications System</a:t>
            </a:r>
          </a:p>
        </p:txBody>
      </p:sp>
      <p:sp>
        <p:nvSpPr>
          <p:cNvPr id="4119" name="TextBox 7">
            <a:extLst>
              <a:ext uri="{FF2B5EF4-FFF2-40B4-BE49-F238E27FC236}">
                <a16:creationId xmlns:a16="http://schemas.microsoft.com/office/drawing/2014/main" id="{BF5829B0-FA2A-0636-8CA2-5CC7ADAD08D1}"/>
              </a:ext>
            </a:extLst>
          </p:cNvPr>
          <p:cNvSpPr txBox="1">
            <a:spLocks noChangeArrowheads="1"/>
          </p:cNvSpPr>
          <p:nvPr/>
        </p:nvSpPr>
        <p:spPr bwMode="auto">
          <a:xfrm>
            <a:off x="4357981" y="2057400"/>
            <a:ext cx="28356354" cy="2664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MIDN 1/C Nicholas Zayfman, Zeyad Elgendy </a:t>
            </a:r>
          </a:p>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Professor Dias, Cyber Operations </a:t>
            </a:r>
          </a:p>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LCDR Downs, Computer Science</a:t>
            </a:r>
          </a:p>
        </p:txBody>
      </p:sp>
      <p:sp>
        <p:nvSpPr>
          <p:cNvPr id="44" name="TextBox 26">
            <a:extLst>
              <a:ext uri="{FF2B5EF4-FFF2-40B4-BE49-F238E27FC236}">
                <a16:creationId xmlns:a16="http://schemas.microsoft.com/office/drawing/2014/main" id="{06A49A62-57F9-B3DE-65A7-C9A54E73E9F2}"/>
              </a:ext>
            </a:extLst>
          </p:cNvPr>
          <p:cNvSpPr txBox="1">
            <a:spLocks noChangeArrowheads="1"/>
          </p:cNvSpPr>
          <p:nvPr/>
        </p:nvSpPr>
        <p:spPr bwMode="auto">
          <a:xfrm>
            <a:off x="27213071" y="23940753"/>
            <a:ext cx="5204503" cy="1402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3400" b="1" dirty="0">
                <a:latin typeface="Gill Sans" panose="020B0502020104020203" pitchFamily="34" charset="-79"/>
                <a:cs typeface="Gill Sans" panose="020B0502020104020203" pitchFamily="34" charset="-79"/>
              </a:rPr>
              <a:t>GitHub </a:t>
            </a:r>
          </a:p>
          <a:p>
            <a:pPr algn="ctr" eaLnBrk="1" hangingPunct="1"/>
            <a:r>
              <a:rPr lang="en-US" sz="3400" b="1" dirty="0">
                <a:latin typeface="Gill Sans" panose="020B0502020104020203" pitchFamily="34" charset="-79"/>
                <a:cs typeface="Gill Sans" panose="020B0502020104020203" pitchFamily="34" charset="-79"/>
              </a:rPr>
              <a:t>Repository</a:t>
            </a:r>
          </a:p>
        </p:txBody>
      </p:sp>
      <p:sp>
        <p:nvSpPr>
          <p:cNvPr id="45" name="TextBox 23">
            <a:extLst>
              <a:ext uri="{FF2B5EF4-FFF2-40B4-BE49-F238E27FC236}">
                <a16:creationId xmlns:a16="http://schemas.microsoft.com/office/drawing/2014/main" id="{F8F4CA2B-AE09-651A-BADC-2A35D42B7F7E}"/>
              </a:ext>
            </a:extLst>
          </p:cNvPr>
          <p:cNvSpPr txBox="1">
            <a:spLocks noChangeArrowheads="1"/>
          </p:cNvSpPr>
          <p:nvPr/>
        </p:nvSpPr>
        <p:spPr bwMode="auto">
          <a:xfrm>
            <a:off x="457200" y="14630400"/>
            <a:ext cx="21411313"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Challenges</a:t>
            </a:r>
          </a:p>
        </p:txBody>
      </p:sp>
      <p:sp>
        <p:nvSpPr>
          <p:cNvPr id="46" name="TextBox 20">
            <a:extLst>
              <a:ext uri="{FF2B5EF4-FFF2-40B4-BE49-F238E27FC236}">
                <a16:creationId xmlns:a16="http://schemas.microsoft.com/office/drawing/2014/main" id="{10F3AC98-F597-E41B-E142-8DC1F3063DED}"/>
              </a:ext>
            </a:extLst>
          </p:cNvPr>
          <p:cNvSpPr txBox="1">
            <a:spLocks noChangeArrowheads="1"/>
          </p:cNvSpPr>
          <p:nvPr/>
        </p:nvSpPr>
        <p:spPr bwMode="auto">
          <a:xfrm>
            <a:off x="457200" y="5121374"/>
            <a:ext cx="21411314"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500" b="1" dirty="0">
                <a:latin typeface="Gill Sans" panose="020B0502020104020203" pitchFamily="34" charset="-79"/>
                <a:cs typeface="Gill Sans" panose="020B0502020104020203" pitchFamily="34" charset="-79"/>
              </a:rPr>
              <a:t>Importance</a:t>
            </a:r>
          </a:p>
        </p:txBody>
      </p:sp>
      <p:sp>
        <p:nvSpPr>
          <p:cNvPr id="47" name="TextBox 28">
            <a:extLst>
              <a:ext uri="{FF2B5EF4-FFF2-40B4-BE49-F238E27FC236}">
                <a16:creationId xmlns:a16="http://schemas.microsoft.com/office/drawing/2014/main" id="{C7E16449-85BC-0B23-FC66-2CF9C5FBAAB6}"/>
              </a:ext>
            </a:extLst>
          </p:cNvPr>
          <p:cNvSpPr txBox="1">
            <a:spLocks noChangeArrowheads="1"/>
          </p:cNvSpPr>
          <p:nvPr/>
        </p:nvSpPr>
        <p:spPr bwMode="auto">
          <a:xfrm>
            <a:off x="457200" y="10058400"/>
            <a:ext cx="21411314"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500" b="1" dirty="0">
                <a:latin typeface="Gill Sans" panose="020B0502020104020203" pitchFamily="34" charset="-79"/>
                <a:cs typeface="Gill Sans" panose="020B0502020104020203" pitchFamily="34" charset="-79"/>
              </a:rPr>
              <a:t>Current System</a:t>
            </a:r>
          </a:p>
        </p:txBody>
      </p:sp>
      <p:sp>
        <p:nvSpPr>
          <p:cNvPr id="51" name="Text Box 24">
            <a:extLst>
              <a:ext uri="{FF2B5EF4-FFF2-40B4-BE49-F238E27FC236}">
                <a16:creationId xmlns:a16="http://schemas.microsoft.com/office/drawing/2014/main" id="{8DFCC17A-FCA3-59C0-F22D-9AEF23F460E2}"/>
              </a:ext>
            </a:extLst>
          </p:cNvPr>
          <p:cNvSpPr txBox="1">
            <a:spLocks noChangeArrowheads="1"/>
          </p:cNvSpPr>
          <p:nvPr/>
        </p:nvSpPr>
        <p:spPr bwMode="auto">
          <a:xfrm>
            <a:off x="830513" y="6019800"/>
            <a:ext cx="20612167" cy="56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400" dirty="0">
                <a:solidFill>
                  <a:srgbClr val="000000"/>
                </a:solidFill>
                <a:latin typeface="Garamond" panose="02020404030301010803" pitchFamily="18" charset="0"/>
                <a:cs typeface="Gill Sans" panose="020B0502020104020203" pitchFamily="34" charset="-79"/>
              </a:rPr>
              <a:t>The Marine Corps Marathon is one of the most popular marathons in the U.S., attracting thousands of runners from around the world ear year. Known for its unique military atmosphere, scenic course, and strong community spirit, it has become a prestigious event for both elite athletes and everyday runners. The USMC Marathon Medical Communications System is essential for ensuring the safety and well-being of participants, providing real-time medical communication that helps respond swiftly to emergencies and enhances the overall race experience.</a:t>
            </a:r>
          </a:p>
          <a:p>
            <a:pPr eaLnBrk="1" hangingPunct="1">
              <a:spcBef>
                <a:spcPct val="50000"/>
              </a:spcBef>
            </a:pPr>
            <a:endParaRPr lang="en-US" sz="38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8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800" dirty="0">
              <a:latin typeface="Garamond" panose="02020404030301010803" pitchFamily="18" charset="0"/>
              <a:cs typeface="Gill Sans" panose="020B0502020104020203" pitchFamily="34" charset="-79"/>
            </a:endParaRPr>
          </a:p>
        </p:txBody>
      </p:sp>
      <p:sp>
        <p:nvSpPr>
          <p:cNvPr id="60" name="Text Box 28">
            <a:extLst>
              <a:ext uri="{FF2B5EF4-FFF2-40B4-BE49-F238E27FC236}">
                <a16:creationId xmlns:a16="http://schemas.microsoft.com/office/drawing/2014/main" id="{D0995B11-F2D5-CCAB-FC9E-7E3A37E56533}"/>
              </a:ext>
            </a:extLst>
          </p:cNvPr>
          <p:cNvSpPr txBox="1">
            <a:spLocks noChangeArrowheads="1"/>
          </p:cNvSpPr>
          <p:nvPr/>
        </p:nvSpPr>
        <p:spPr bwMode="auto">
          <a:xfrm>
            <a:off x="465436" y="15140168"/>
            <a:ext cx="21411314" cy="9096989"/>
          </a:xfrm>
          <a:prstGeom prst="rect">
            <a:avLst/>
          </a:prstGeom>
          <a:noFill/>
          <a:ln w="9525">
            <a:noFill/>
            <a:miter lim="800000"/>
            <a:headEnd/>
            <a:tailEnd/>
          </a:ln>
          <a:effectLst/>
        </p:spPr>
        <p:txBody>
          <a:bodyPr wrap="square" lIns="352689" tIns="176345" rIns="352689" bIns="176345">
            <a:spAutoFit/>
          </a:bodyPr>
          <a:lstStyle>
            <a:lvl1pPr marL="114300" indent="-1143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sz="3400" dirty="0">
              <a:latin typeface="Garamond" panose="02020404030301010803" pitchFamily="18" charset="0"/>
            </a:endParaRPr>
          </a:p>
          <a:p>
            <a:pPr marL="571500" indent="-317500">
              <a:lnSpc>
                <a:spcPts val="4020"/>
              </a:lnSpc>
              <a:buFont typeface="Arial" panose="020B0604020202020204" pitchFamily="34" charset="0"/>
              <a:buChar char="•"/>
            </a:pPr>
            <a:r>
              <a:rPr lang="en-US" sz="3400" b="1" dirty="0">
                <a:latin typeface="Garamond" panose="02020404030301010803" pitchFamily="18" charset="0"/>
              </a:rPr>
              <a:t>Restricted and Urban Environment: </a:t>
            </a:r>
            <a:r>
              <a:rPr lang="en-US" sz="3400" dirty="0">
                <a:latin typeface="Garamond" panose="02020404030301010803" pitchFamily="18" charset="0"/>
              </a:rPr>
              <a:t>The racecourse is characterized by a mix of natural and man-made obstacles including water features, hills, buildings, and bridges. These environmental factors present significant challenges in establishing a reliable network throughout the course.</a:t>
            </a:r>
          </a:p>
          <a:p>
            <a:pPr marL="571500" indent="-317500">
              <a:lnSpc>
                <a:spcPts val="4020"/>
              </a:lnSpc>
              <a:buFont typeface="Arial" panose="020B0604020202020204" pitchFamily="34" charset="0"/>
              <a:buChar char="•"/>
            </a:pPr>
            <a:r>
              <a:rPr lang="en-US" sz="3400" b="1" dirty="0">
                <a:latin typeface="Garamond" panose="02020404030301010803" pitchFamily="18" charset="0"/>
              </a:rPr>
              <a:t>Legal Issues: </a:t>
            </a:r>
            <a:r>
              <a:rPr lang="en-US" sz="3400" dirty="0">
                <a:latin typeface="Garamond" panose="02020404030301010803" pitchFamily="18" charset="0"/>
              </a:rPr>
              <a:t>The project must comply with regulations surrounding the protection of personally identifiable information and medical data, requiring stringent measures to ensure privacy and security.</a:t>
            </a:r>
          </a:p>
          <a:p>
            <a:pPr marL="571500" indent="-317500">
              <a:lnSpc>
                <a:spcPts val="4020"/>
              </a:lnSpc>
              <a:buFont typeface="Arial" panose="020B0604020202020204" pitchFamily="34" charset="0"/>
              <a:buChar char="•"/>
            </a:pPr>
            <a:r>
              <a:rPr lang="en-US" sz="3400" b="1" dirty="0">
                <a:latin typeface="Garamond" panose="02020404030301010803" pitchFamily="18" charset="0"/>
              </a:rPr>
              <a:t>Encryption Restrictions: </a:t>
            </a:r>
            <a:r>
              <a:rPr lang="en-US" sz="3400" dirty="0">
                <a:latin typeface="Garamond" panose="02020404030301010803" pitchFamily="18" charset="0"/>
              </a:rPr>
              <a:t>Current regulation prohibits amateur radio operators from transmitting encrypted data which restricts their capacity to safely relay sensitive medical information over the air wave.</a:t>
            </a:r>
          </a:p>
          <a:p>
            <a:pPr marL="571500" indent="-317500">
              <a:lnSpc>
                <a:spcPts val="4020"/>
              </a:lnSpc>
              <a:buFont typeface="Arial" panose="020B0604020202020204" pitchFamily="34" charset="0"/>
              <a:buChar char="•"/>
            </a:pPr>
            <a:r>
              <a:rPr lang="en-US" sz="3400" b="1" dirty="0">
                <a:latin typeface="Garamond" panose="02020404030301010803" pitchFamily="18" charset="0"/>
              </a:rPr>
              <a:t>Ease of Use: </a:t>
            </a:r>
            <a:r>
              <a:rPr lang="en-US" sz="3400" dirty="0">
                <a:latin typeface="Garamond" panose="02020404030301010803" pitchFamily="18" charset="0"/>
              </a:rPr>
              <a:t>We assume that volunteers have limited technical expertise, particularly in setting up networks or utilizing complicated user interfaces. This requires a user-friendly design and straightforward system to facilitate smooth operation for non-technical personnel.</a:t>
            </a:r>
            <a:br>
              <a:rPr lang="en-US" sz="3400" b="1" dirty="0">
                <a:latin typeface="Garamond" panose="02020404030301010803" pitchFamily="18" charset="0"/>
              </a:rPr>
            </a:b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endParaRPr lang="en-US" sz="3400" dirty="0">
              <a:latin typeface="Garamond" panose="02020404030301010803" pitchFamily="18" charset="0"/>
            </a:endParaRPr>
          </a:p>
        </p:txBody>
      </p:sp>
      <p:pic>
        <p:nvPicPr>
          <p:cNvPr id="2" name="Graphic 1">
            <a:extLst>
              <a:ext uri="{FF2B5EF4-FFF2-40B4-BE49-F238E27FC236}">
                <a16:creationId xmlns:a16="http://schemas.microsoft.com/office/drawing/2014/main" id="{C4F826C4-3A90-6C5C-CEFC-060032DE31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009840" y="884444"/>
            <a:ext cx="3566160" cy="3566160"/>
          </a:xfrm>
          <a:prstGeom prst="rect">
            <a:avLst/>
          </a:prstGeom>
        </p:spPr>
      </p:pic>
      <p:pic>
        <p:nvPicPr>
          <p:cNvPr id="5" name="Graphic 4">
            <a:extLst>
              <a:ext uri="{FF2B5EF4-FFF2-40B4-BE49-F238E27FC236}">
                <a16:creationId xmlns:a16="http://schemas.microsoft.com/office/drawing/2014/main" id="{3EDCB2AF-735E-1CBF-92E0-0BEF20D611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724456" y="896791"/>
            <a:ext cx="3574944" cy="3574944"/>
          </a:xfrm>
          <a:prstGeom prst="rect">
            <a:avLst/>
          </a:prstGeom>
        </p:spPr>
      </p:pic>
      <p:sp>
        <p:nvSpPr>
          <p:cNvPr id="12" name="TextBox 26">
            <a:extLst>
              <a:ext uri="{FF2B5EF4-FFF2-40B4-BE49-F238E27FC236}">
                <a16:creationId xmlns:a16="http://schemas.microsoft.com/office/drawing/2014/main" id="{790726A1-6EA9-45F2-5EDA-5A5A680BDD1B}"/>
              </a:ext>
            </a:extLst>
          </p:cNvPr>
          <p:cNvSpPr txBox="1">
            <a:spLocks noChangeArrowheads="1"/>
          </p:cNvSpPr>
          <p:nvPr/>
        </p:nvSpPr>
        <p:spPr bwMode="auto">
          <a:xfrm>
            <a:off x="31590598" y="23961884"/>
            <a:ext cx="4833002" cy="87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3400" b="1" dirty="0">
                <a:latin typeface="Gill Sans" panose="020B0502020104020203" pitchFamily="34" charset="-79"/>
                <a:cs typeface="Gill Sans" panose="020B0502020104020203" pitchFamily="34" charset="-79"/>
              </a:rPr>
              <a:t>Our Team</a:t>
            </a:r>
          </a:p>
        </p:txBody>
      </p:sp>
      <p:pic>
        <p:nvPicPr>
          <p:cNvPr id="1026" name="Picture 2">
            <a:extLst>
              <a:ext uri="{FF2B5EF4-FFF2-40B4-BE49-F238E27FC236}">
                <a16:creationId xmlns:a16="http://schemas.microsoft.com/office/drawing/2014/main" id="{DCDD4E4C-C5FA-8DD7-2C82-2DCB13D8BA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84937" y="24946821"/>
            <a:ext cx="1500463" cy="18755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5B5E59F-CE25-D9ED-5D07-74509AEF77C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08800" y="24946820"/>
            <a:ext cx="1500464" cy="18755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A771C67-D4F0-026B-07F7-9732840873B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163595" y="25366544"/>
            <a:ext cx="1303456" cy="130345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39796A4B-F0D4-BBF1-F354-D195F6BE4B2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68901" y="6922988"/>
            <a:ext cx="209550" cy="295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E5962D4-0E0A-328C-35CE-D01D9A04400E}"/>
              </a:ext>
            </a:extLst>
          </p:cNvPr>
          <p:cNvSpPr/>
          <p:nvPr/>
        </p:nvSpPr>
        <p:spPr>
          <a:xfrm>
            <a:off x="444128" y="21832375"/>
            <a:ext cx="21443248" cy="5307589"/>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4" name="TextBox 20">
            <a:extLst>
              <a:ext uri="{FF2B5EF4-FFF2-40B4-BE49-F238E27FC236}">
                <a16:creationId xmlns:a16="http://schemas.microsoft.com/office/drawing/2014/main" id="{DA19FD46-BF95-D7AF-F2B5-74A9D10B09A2}"/>
              </a:ext>
            </a:extLst>
          </p:cNvPr>
          <p:cNvSpPr txBox="1">
            <a:spLocks noChangeArrowheads="1"/>
          </p:cNvSpPr>
          <p:nvPr/>
        </p:nvSpPr>
        <p:spPr bwMode="auto">
          <a:xfrm>
            <a:off x="444128" y="21902381"/>
            <a:ext cx="21451485"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Solution</a:t>
            </a:r>
          </a:p>
        </p:txBody>
      </p:sp>
      <p:sp>
        <p:nvSpPr>
          <p:cNvPr id="6" name="Text Box 24">
            <a:extLst>
              <a:ext uri="{FF2B5EF4-FFF2-40B4-BE49-F238E27FC236}">
                <a16:creationId xmlns:a16="http://schemas.microsoft.com/office/drawing/2014/main" id="{B5C1D0F9-B98D-4859-3364-536DE6284416}"/>
              </a:ext>
            </a:extLst>
          </p:cNvPr>
          <p:cNvSpPr txBox="1">
            <a:spLocks noChangeArrowheads="1"/>
          </p:cNvSpPr>
          <p:nvPr/>
        </p:nvSpPr>
        <p:spPr bwMode="auto">
          <a:xfrm>
            <a:off x="433501" y="22849753"/>
            <a:ext cx="21451485" cy="3356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000" dirty="0">
                <a:solidFill>
                  <a:srgbClr val="000000"/>
                </a:solidFill>
                <a:latin typeface="Garamond" panose="02020404030301010803" pitchFamily="18" charset="0"/>
                <a:cs typeface="Gill Sans" panose="020B0502020104020203" pitchFamily="34" charset="-79"/>
              </a:rPr>
              <a:t>A </a:t>
            </a:r>
            <a:r>
              <a:rPr lang="en-US" sz="3000" dirty="0" err="1">
                <a:solidFill>
                  <a:srgbClr val="000000"/>
                </a:solidFill>
                <a:latin typeface="Garamond" panose="02020404030301010803" pitchFamily="18" charset="0"/>
                <a:cs typeface="Gill Sans" panose="020B0502020104020203" pitchFamily="34" charset="-79"/>
              </a:rPr>
              <a:t>LoraWAN</a:t>
            </a:r>
            <a:r>
              <a:rPr lang="en-US" sz="3000" dirty="0">
                <a:solidFill>
                  <a:srgbClr val="000000"/>
                </a:solidFill>
                <a:latin typeface="Garamond" panose="02020404030301010803" pitchFamily="18" charset="0"/>
                <a:cs typeface="Gill Sans" panose="020B0502020104020203" pitchFamily="34" charset="-79"/>
              </a:rPr>
              <a:t> Network interconnected by </a:t>
            </a:r>
            <a:r>
              <a:rPr lang="en-US" sz="3000" dirty="0" err="1">
                <a:solidFill>
                  <a:srgbClr val="000000"/>
                </a:solidFill>
                <a:latin typeface="Garamond" panose="02020404030301010803" pitchFamily="18" charset="0"/>
                <a:cs typeface="Gill Sans" panose="020B0502020104020203" pitchFamily="34" charset="-79"/>
              </a:rPr>
              <a:t>LoRaWAN</a:t>
            </a:r>
            <a:r>
              <a:rPr lang="en-US" sz="3000" dirty="0">
                <a:solidFill>
                  <a:srgbClr val="000000"/>
                </a:solidFill>
                <a:latin typeface="Garamond" panose="02020404030301010803" pitchFamily="18" charset="0"/>
                <a:cs typeface="Gill Sans" panose="020B0502020104020203" pitchFamily="34" charset="-79"/>
              </a:rPr>
              <a:t> nodes, each hosting a localized User Interface for seamless management and communication.</a:t>
            </a:r>
          </a:p>
          <a:p>
            <a:pPr eaLnBrk="1" hangingPunct="1">
              <a:spcBef>
                <a:spcPct val="50000"/>
              </a:spcBef>
            </a:pPr>
            <a:endParaRPr lang="en-US" sz="30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0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000" dirty="0">
              <a:latin typeface="Garamond" panose="02020404030301010803" pitchFamily="18" charset="0"/>
              <a:cs typeface="Gill Sans" panose="020B0502020104020203" pitchFamily="34" charset="-79"/>
            </a:endParaRPr>
          </a:p>
        </p:txBody>
      </p:sp>
      <p:sp>
        <p:nvSpPr>
          <p:cNvPr id="43" name="Oval 42">
            <a:extLst>
              <a:ext uri="{FF2B5EF4-FFF2-40B4-BE49-F238E27FC236}">
                <a16:creationId xmlns:a16="http://schemas.microsoft.com/office/drawing/2014/main" id="{B3911B4A-D3F5-9644-17EE-055A274C33F3}"/>
              </a:ext>
            </a:extLst>
          </p:cNvPr>
          <p:cNvSpPr/>
          <p:nvPr/>
        </p:nvSpPr>
        <p:spPr>
          <a:xfrm>
            <a:off x="731131" y="24447386"/>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6CC586E-0EA6-F5ED-3DC7-09789BF909FD}"/>
              </a:ext>
            </a:extLst>
          </p:cNvPr>
          <p:cNvSpPr/>
          <p:nvPr/>
        </p:nvSpPr>
        <p:spPr>
          <a:xfrm>
            <a:off x="6275250" y="24470307"/>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18">
            <a:extLst>
              <a:ext uri="{FF2B5EF4-FFF2-40B4-BE49-F238E27FC236}">
                <a16:creationId xmlns:a16="http://schemas.microsoft.com/office/drawing/2014/main" id="{72DB56A4-A07E-3BD1-974C-075E9643F4E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03850" y="24623807"/>
            <a:ext cx="804683" cy="89167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0">
            <a:extLst>
              <a:ext uri="{FF2B5EF4-FFF2-40B4-BE49-F238E27FC236}">
                <a16:creationId xmlns:a16="http://schemas.microsoft.com/office/drawing/2014/main" id="{EC058DC5-9E36-1DA0-20D1-9F919ABFAD8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9731" y="24682221"/>
            <a:ext cx="694939" cy="694939"/>
          </a:xfrm>
          <a:prstGeom prst="rect">
            <a:avLst/>
          </a:prstGeom>
          <a:noFill/>
          <a:extLst>
            <a:ext uri="{909E8E84-426E-40DD-AFC4-6F175D3DCCD1}">
              <a14:hiddenFill xmlns:a14="http://schemas.microsoft.com/office/drawing/2010/main">
                <a:solidFill>
                  <a:srgbClr val="FFFFFF"/>
                </a:solidFill>
              </a14:hiddenFill>
            </a:ext>
          </a:extLst>
        </p:spPr>
      </p:pic>
      <p:sp>
        <p:nvSpPr>
          <p:cNvPr id="58" name="Text Box 24">
            <a:extLst>
              <a:ext uri="{FF2B5EF4-FFF2-40B4-BE49-F238E27FC236}">
                <a16:creationId xmlns:a16="http://schemas.microsoft.com/office/drawing/2014/main" id="{F20AE878-18A1-1125-78D9-91CE0D566746}"/>
              </a:ext>
            </a:extLst>
          </p:cNvPr>
          <p:cNvSpPr txBox="1">
            <a:spLocks noChangeArrowheads="1"/>
          </p:cNvSpPr>
          <p:nvPr/>
        </p:nvSpPr>
        <p:spPr bwMode="auto">
          <a:xfrm>
            <a:off x="7494452" y="24133684"/>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Secure Communication</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63" name="Text Box 24">
            <a:extLst>
              <a:ext uri="{FF2B5EF4-FFF2-40B4-BE49-F238E27FC236}">
                <a16:creationId xmlns:a16="http://schemas.microsoft.com/office/drawing/2014/main" id="{1A065488-5751-98B9-FB10-74A501A892D3}"/>
              </a:ext>
            </a:extLst>
          </p:cNvPr>
          <p:cNvSpPr txBox="1">
            <a:spLocks noChangeArrowheads="1"/>
          </p:cNvSpPr>
          <p:nvPr/>
        </p:nvSpPr>
        <p:spPr bwMode="auto">
          <a:xfrm>
            <a:off x="7494451" y="24642021"/>
            <a:ext cx="4545149" cy="312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Secure the network communications using HTTPS, upgrading from the current HTTP-based interface to protect the sensitive information being transmitted.</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64" name="Text Box 24">
            <a:extLst>
              <a:ext uri="{FF2B5EF4-FFF2-40B4-BE49-F238E27FC236}">
                <a16:creationId xmlns:a16="http://schemas.microsoft.com/office/drawing/2014/main" id="{1898775E-D4B5-2570-2236-E175B396D16D}"/>
              </a:ext>
            </a:extLst>
          </p:cNvPr>
          <p:cNvSpPr txBox="1">
            <a:spLocks noChangeArrowheads="1"/>
          </p:cNvSpPr>
          <p:nvPr/>
        </p:nvSpPr>
        <p:spPr bwMode="auto">
          <a:xfrm>
            <a:off x="1950331" y="24104063"/>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Secure Communication</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65" name="Text Box 24">
            <a:extLst>
              <a:ext uri="{FF2B5EF4-FFF2-40B4-BE49-F238E27FC236}">
                <a16:creationId xmlns:a16="http://schemas.microsoft.com/office/drawing/2014/main" id="{3A920EA8-E863-2238-78F1-8586E8B1FAF6}"/>
              </a:ext>
            </a:extLst>
          </p:cNvPr>
          <p:cNvSpPr txBox="1">
            <a:spLocks noChangeArrowheads="1"/>
          </p:cNvSpPr>
          <p:nvPr/>
        </p:nvSpPr>
        <p:spPr bwMode="auto">
          <a:xfrm>
            <a:off x="1950331" y="24603512"/>
            <a:ext cx="4298069" cy="238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Implement a barcode on the race bibs that can be scanned to automatically fill in the runner’s personal information in the medical forms, streamlining the data entry process.</a:t>
            </a:r>
          </a:p>
        </p:txBody>
      </p:sp>
      <p:sp>
        <p:nvSpPr>
          <p:cNvPr id="69" name="Oval 68">
            <a:extLst>
              <a:ext uri="{FF2B5EF4-FFF2-40B4-BE49-F238E27FC236}">
                <a16:creationId xmlns:a16="http://schemas.microsoft.com/office/drawing/2014/main" id="{18530C41-0D8E-55CD-A38E-3C1C256A41F3}"/>
              </a:ext>
            </a:extLst>
          </p:cNvPr>
          <p:cNvSpPr/>
          <p:nvPr/>
        </p:nvSpPr>
        <p:spPr>
          <a:xfrm>
            <a:off x="11843066" y="24337834"/>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2">
            <a:extLst>
              <a:ext uri="{FF2B5EF4-FFF2-40B4-BE49-F238E27FC236}">
                <a16:creationId xmlns:a16="http://schemas.microsoft.com/office/drawing/2014/main" id="{B31F44CE-2C62-53DD-FCA8-B783B3B3968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36138" y="24522694"/>
            <a:ext cx="721328" cy="721328"/>
          </a:xfrm>
          <a:prstGeom prst="rect">
            <a:avLst/>
          </a:prstGeom>
          <a:noFill/>
          <a:extLst>
            <a:ext uri="{909E8E84-426E-40DD-AFC4-6F175D3DCCD1}">
              <a14:hiddenFill xmlns:a14="http://schemas.microsoft.com/office/drawing/2010/main">
                <a:solidFill>
                  <a:srgbClr val="FFFFFF"/>
                </a:solidFill>
              </a14:hiddenFill>
            </a:ext>
          </a:extLst>
        </p:spPr>
      </p:pic>
      <p:sp>
        <p:nvSpPr>
          <p:cNvPr id="75" name="Text Box 24">
            <a:extLst>
              <a:ext uri="{FF2B5EF4-FFF2-40B4-BE49-F238E27FC236}">
                <a16:creationId xmlns:a16="http://schemas.microsoft.com/office/drawing/2014/main" id="{1AF441F4-31C4-3A8A-38EC-3C2689E9EC21}"/>
              </a:ext>
            </a:extLst>
          </p:cNvPr>
          <p:cNvSpPr txBox="1">
            <a:spLocks noChangeArrowheads="1"/>
          </p:cNvSpPr>
          <p:nvPr/>
        </p:nvSpPr>
        <p:spPr bwMode="auto">
          <a:xfrm>
            <a:off x="13051647" y="24101022"/>
            <a:ext cx="5649419"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Mesh Network</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77" name="Text Box 24">
            <a:extLst>
              <a:ext uri="{FF2B5EF4-FFF2-40B4-BE49-F238E27FC236}">
                <a16:creationId xmlns:a16="http://schemas.microsoft.com/office/drawing/2014/main" id="{856156E0-48C7-7BA2-008F-4EF6C28DFB77}"/>
              </a:ext>
            </a:extLst>
          </p:cNvPr>
          <p:cNvSpPr txBox="1">
            <a:spLocks noChangeArrowheads="1"/>
          </p:cNvSpPr>
          <p:nvPr/>
        </p:nvSpPr>
        <p:spPr bwMode="auto">
          <a:xfrm>
            <a:off x="13062266" y="24623807"/>
            <a:ext cx="4106562" cy="312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Deploy a software-defined mesh network with nodes connected to laptops place in the aid tents to replace use of HAM Radio and provide real-time data updates.</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79" name="Oval 78">
            <a:extLst>
              <a:ext uri="{FF2B5EF4-FFF2-40B4-BE49-F238E27FC236}">
                <a16:creationId xmlns:a16="http://schemas.microsoft.com/office/drawing/2014/main" id="{B1070DF7-E902-5798-9380-1A4DF21264F0}"/>
              </a:ext>
            </a:extLst>
          </p:cNvPr>
          <p:cNvSpPr/>
          <p:nvPr/>
        </p:nvSpPr>
        <p:spPr>
          <a:xfrm>
            <a:off x="16731555" y="24317335"/>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16">
            <a:extLst>
              <a:ext uri="{FF2B5EF4-FFF2-40B4-BE49-F238E27FC236}">
                <a16:creationId xmlns:a16="http://schemas.microsoft.com/office/drawing/2014/main" id="{810C6B27-BB45-699B-2867-2E0811831B8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036355" y="24506807"/>
            <a:ext cx="531885" cy="749474"/>
          </a:xfrm>
          <a:prstGeom prst="rect">
            <a:avLst/>
          </a:prstGeom>
          <a:noFill/>
          <a:extLst>
            <a:ext uri="{909E8E84-426E-40DD-AFC4-6F175D3DCCD1}">
              <a14:hiddenFill xmlns:a14="http://schemas.microsoft.com/office/drawing/2010/main">
                <a:solidFill>
                  <a:srgbClr val="FFFFFF"/>
                </a:solidFill>
              </a14:hiddenFill>
            </a:ext>
          </a:extLst>
        </p:spPr>
      </p:pic>
      <p:sp>
        <p:nvSpPr>
          <p:cNvPr id="81" name="Text Box 24">
            <a:extLst>
              <a:ext uri="{FF2B5EF4-FFF2-40B4-BE49-F238E27FC236}">
                <a16:creationId xmlns:a16="http://schemas.microsoft.com/office/drawing/2014/main" id="{CA5F44F1-1A8F-663B-B45E-94ED5255E671}"/>
              </a:ext>
            </a:extLst>
          </p:cNvPr>
          <p:cNvSpPr txBox="1">
            <a:spLocks noChangeArrowheads="1"/>
          </p:cNvSpPr>
          <p:nvPr/>
        </p:nvSpPr>
        <p:spPr bwMode="auto">
          <a:xfrm>
            <a:off x="17950755" y="24047922"/>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Digital Medical Form</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82" name="Text Box 24">
            <a:extLst>
              <a:ext uri="{FF2B5EF4-FFF2-40B4-BE49-F238E27FC236}">
                <a16:creationId xmlns:a16="http://schemas.microsoft.com/office/drawing/2014/main" id="{F7948E87-CA31-199D-764F-197DF58E37B7}"/>
              </a:ext>
            </a:extLst>
          </p:cNvPr>
          <p:cNvSpPr txBox="1">
            <a:spLocks noChangeArrowheads="1"/>
          </p:cNvSpPr>
          <p:nvPr/>
        </p:nvSpPr>
        <p:spPr bwMode="auto">
          <a:xfrm>
            <a:off x="17950755" y="24572392"/>
            <a:ext cx="3690045" cy="312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Create a script that automatically sends the filled medical forms to the runner’s email, eliminating the need for paper-based forms.</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95" name="TextBox 28">
            <a:extLst>
              <a:ext uri="{FF2B5EF4-FFF2-40B4-BE49-F238E27FC236}">
                <a16:creationId xmlns:a16="http://schemas.microsoft.com/office/drawing/2014/main" id="{B5062A0F-3AF7-2184-3C39-899BE01DE196}"/>
              </a:ext>
            </a:extLst>
          </p:cNvPr>
          <p:cNvSpPr txBox="1">
            <a:spLocks noChangeArrowheads="1"/>
          </p:cNvSpPr>
          <p:nvPr/>
        </p:nvSpPr>
        <p:spPr bwMode="auto">
          <a:xfrm>
            <a:off x="22382988" y="5112067"/>
            <a:ext cx="13703649"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500" b="1" dirty="0">
                <a:latin typeface="Gill Sans" panose="020B0502020104020203" pitchFamily="34" charset="-79"/>
                <a:cs typeface="Gill Sans" panose="020B0502020104020203" pitchFamily="34" charset="-79"/>
              </a:rPr>
              <a:t>System Design</a:t>
            </a:r>
          </a:p>
        </p:txBody>
      </p:sp>
      <p:sp>
        <p:nvSpPr>
          <p:cNvPr id="110" name="Text Box 25">
            <a:extLst>
              <a:ext uri="{FF2B5EF4-FFF2-40B4-BE49-F238E27FC236}">
                <a16:creationId xmlns:a16="http://schemas.microsoft.com/office/drawing/2014/main" id="{9BE83034-DF89-43CB-5400-4C32F5B7D796}"/>
              </a:ext>
            </a:extLst>
          </p:cNvPr>
          <p:cNvSpPr txBox="1">
            <a:spLocks noChangeArrowheads="1"/>
          </p:cNvSpPr>
          <p:nvPr/>
        </p:nvSpPr>
        <p:spPr bwMode="auto">
          <a:xfrm>
            <a:off x="31072110" y="14085403"/>
            <a:ext cx="4724400" cy="2856819"/>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Virtual Medical Report</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Report Search/Edit </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Autofill based on scanning barcode</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Automated Email to patient</a:t>
            </a:r>
          </a:p>
        </p:txBody>
      </p:sp>
      <p:sp>
        <p:nvSpPr>
          <p:cNvPr id="109" name="Text Box 25">
            <a:extLst>
              <a:ext uri="{FF2B5EF4-FFF2-40B4-BE49-F238E27FC236}">
                <a16:creationId xmlns:a16="http://schemas.microsoft.com/office/drawing/2014/main" id="{37A6793C-735F-E490-AB7B-A55F1F7134CB}"/>
              </a:ext>
            </a:extLst>
          </p:cNvPr>
          <p:cNvSpPr txBox="1">
            <a:spLocks noChangeArrowheads="1"/>
          </p:cNvSpPr>
          <p:nvPr/>
        </p:nvSpPr>
        <p:spPr bwMode="auto">
          <a:xfrm>
            <a:off x="22959589" y="14577441"/>
            <a:ext cx="4378721" cy="2279738"/>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Secure Log In</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Password Change</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Automated Initial Login Email</a:t>
            </a:r>
          </a:p>
        </p:txBody>
      </p:sp>
      <p:grpSp>
        <p:nvGrpSpPr>
          <p:cNvPr id="111" name="Group 110">
            <a:extLst>
              <a:ext uri="{FF2B5EF4-FFF2-40B4-BE49-F238E27FC236}">
                <a16:creationId xmlns:a16="http://schemas.microsoft.com/office/drawing/2014/main" id="{7ED5A628-9EE2-64E0-7016-4418548204E7}"/>
              </a:ext>
            </a:extLst>
          </p:cNvPr>
          <p:cNvGrpSpPr/>
          <p:nvPr/>
        </p:nvGrpSpPr>
        <p:grpSpPr>
          <a:xfrm>
            <a:off x="24061710" y="13752184"/>
            <a:ext cx="1723834" cy="1279426"/>
            <a:chOff x="19441207" y="12470988"/>
            <a:chExt cx="3080465" cy="1586379"/>
          </a:xfrm>
        </p:grpSpPr>
        <p:sp>
          <p:nvSpPr>
            <p:cNvPr id="112" name="Rounded Rectangle 110">
              <a:extLst>
                <a:ext uri="{FF2B5EF4-FFF2-40B4-BE49-F238E27FC236}">
                  <a16:creationId xmlns:a16="http://schemas.microsoft.com/office/drawing/2014/main" id="{D87BBC19-E30B-DA9C-994C-CEB7A3607891}"/>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3" name="TextBox 28">
              <a:extLst>
                <a:ext uri="{FF2B5EF4-FFF2-40B4-BE49-F238E27FC236}">
                  <a16:creationId xmlns:a16="http://schemas.microsoft.com/office/drawing/2014/main" id="{532D5931-B310-3A5A-719B-A7EBE68BD6C7}"/>
                </a:ext>
              </a:extLst>
            </p:cNvPr>
            <p:cNvSpPr txBox="1">
              <a:spLocks noChangeArrowheads="1"/>
            </p:cNvSpPr>
            <p:nvPr/>
          </p:nvSpPr>
          <p:spPr bwMode="auto">
            <a:xfrm>
              <a:off x="19441774" y="12518873"/>
              <a:ext cx="3079898" cy="15384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Log In</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grpSp>
        <p:nvGrpSpPr>
          <p:cNvPr id="114" name="Group 113">
            <a:extLst>
              <a:ext uri="{FF2B5EF4-FFF2-40B4-BE49-F238E27FC236}">
                <a16:creationId xmlns:a16="http://schemas.microsoft.com/office/drawing/2014/main" id="{4BCB057F-6EFA-27EA-246C-F9A524626729}"/>
              </a:ext>
            </a:extLst>
          </p:cNvPr>
          <p:cNvGrpSpPr/>
          <p:nvPr/>
        </p:nvGrpSpPr>
        <p:grpSpPr>
          <a:xfrm>
            <a:off x="28152793" y="15047584"/>
            <a:ext cx="2919317" cy="1872042"/>
            <a:chOff x="19441207" y="12470988"/>
            <a:chExt cx="3080465" cy="2321172"/>
          </a:xfrm>
        </p:grpSpPr>
        <p:sp>
          <p:nvSpPr>
            <p:cNvPr id="115" name="Rounded Rectangle 110">
              <a:extLst>
                <a:ext uri="{FF2B5EF4-FFF2-40B4-BE49-F238E27FC236}">
                  <a16:creationId xmlns:a16="http://schemas.microsoft.com/office/drawing/2014/main" id="{7090F63B-1C7F-6C42-51E2-9768BFC3FFC0}"/>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6" name="TextBox 28">
              <a:extLst>
                <a:ext uri="{FF2B5EF4-FFF2-40B4-BE49-F238E27FC236}">
                  <a16:creationId xmlns:a16="http://schemas.microsoft.com/office/drawing/2014/main" id="{6EC7579F-6580-AD55-8EA5-FB2D7C8ECAB8}"/>
                </a:ext>
              </a:extLst>
            </p:cNvPr>
            <p:cNvSpPr txBox="1">
              <a:spLocks noChangeArrowheads="1"/>
            </p:cNvSpPr>
            <p:nvPr/>
          </p:nvSpPr>
          <p:spPr bwMode="auto">
            <a:xfrm>
              <a:off x="19441773" y="12518873"/>
              <a:ext cx="3079899" cy="2273287"/>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Volunteer</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117" name="Text Box 25">
            <a:extLst>
              <a:ext uri="{FF2B5EF4-FFF2-40B4-BE49-F238E27FC236}">
                <a16:creationId xmlns:a16="http://schemas.microsoft.com/office/drawing/2014/main" id="{5444A7AA-5BE1-9D38-79E1-04092FC2AF58}"/>
              </a:ext>
            </a:extLst>
          </p:cNvPr>
          <p:cNvSpPr txBox="1">
            <a:spLocks noChangeArrowheads="1"/>
          </p:cNvSpPr>
          <p:nvPr/>
        </p:nvSpPr>
        <p:spPr bwMode="auto">
          <a:xfrm>
            <a:off x="31072110" y="11430000"/>
            <a:ext cx="4075371" cy="2472098"/>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Account Generation</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Live Tracking</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PDF Compiler</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Barcode Generator</a:t>
            </a:r>
          </a:p>
        </p:txBody>
      </p:sp>
      <p:grpSp>
        <p:nvGrpSpPr>
          <p:cNvPr id="118" name="Group 117">
            <a:extLst>
              <a:ext uri="{FF2B5EF4-FFF2-40B4-BE49-F238E27FC236}">
                <a16:creationId xmlns:a16="http://schemas.microsoft.com/office/drawing/2014/main" id="{E1D6DCE5-ADF4-FEE4-BFF8-37A20F535DC6}"/>
              </a:ext>
            </a:extLst>
          </p:cNvPr>
          <p:cNvGrpSpPr/>
          <p:nvPr/>
        </p:nvGrpSpPr>
        <p:grpSpPr>
          <a:xfrm>
            <a:off x="28100310" y="12456784"/>
            <a:ext cx="2945717" cy="1476421"/>
            <a:chOff x="19413343" y="12470988"/>
            <a:chExt cx="3108322" cy="1830636"/>
          </a:xfrm>
        </p:grpSpPr>
        <p:sp>
          <p:nvSpPr>
            <p:cNvPr id="119" name="Rounded Rectangle 110">
              <a:extLst>
                <a:ext uri="{FF2B5EF4-FFF2-40B4-BE49-F238E27FC236}">
                  <a16:creationId xmlns:a16="http://schemas.microsoft.com/office/drawing/2014/main" id="{0F4B9224-4C4E-D71A-79DF-0B3F1955546E}"/>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0" name="TextBox 28">
              <a:extLst>
                <a:ext uri="{FF2B5EF4-FFF2-40B4-BE49-F238E27FC236}">
                  <a16:creationId xmlns:a16="http://schemas.microsoft.com/office/drawing/2014/main" id="{F23B6415-5119-9B55-2178-ADA511AF2690}"/>
                </a:ext>
              </a:extLst>
            </p:cNvPr>
            <p:cNvSpPr txBox="1">
              <a:spLocks noChangeArrowheads="1"/>
            </p:cNvSpPr>
            <p:nvPr/>
          </p:nvSpPr>
          <p:spPr bwMode="auto">
            <a:xfrm>
              <a:off x="19413343" y="12486276"/>
              <a:ext cx="3079899" cy="1815348"/>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Administrator</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121" name="Right Arrow 154">
            <a:extLst>
              <a:ext uri="{FF2B5EF4-FFF2-40B4-BE49-F238E27FC236}">
                <a16:creationId xmlns:a16="http://schemas.microsoft.com/office/drawing/2014/main" id="{E9E43719-0554-33B2-0D94-C142DC834209}"/>
              </a:ext>
            </a:extLst>
          </p:cNvPr>
          <p:cNvSpPr/>
          <p:nvPr/>
        </p:nvSpPr>
        <p:spPr>
          <a:xfrm rot="1571135">
            <a:off x="25938082" y="14702376"/>
            <a:ext cx="2093702" cy="33726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28">
            <a:extLst>
              <a:ext uri="{FF2B5EF4-FFF2-40B4-BE49-F238E27FC236}">
                <a16:creationId xmlns:a16="http://schemas.microsoft.com/office/drawing/2014/main" id="{B312AAE5-D506-4142-52C9-D2265649357D}"/>
              </a:ext>
            </a:extLst>
          </p:cNvPr>
          <p:cNvSpPr txBox="1">
            <a:spLocks noChangeArrowheads="1"/>
          </p:cNvSpPr>
          <p:nvPr/>
        </p:nvSpPr>
        <p:spPr bwMode="auto">
          <a:xfrm>
            <a:off x="22245260" y="11430000"/>
            <a:ext cx="13703649"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500" b="1" dirty="0">
                <a:latin typeface="Gill Sans" panose="020B0502020104020203" pitchFamily="34" charset="-79"/>
                <a:cs typeface="Gill Sans" panose="020B0502020104020203" pitchFamily="34" charset="-79"/>
              </a:rPr>
              <a:t>User Interface</a:t>
            </a:r>
          </a:p>
        </p:txBody>
      </p:sp>
      <p:sp>
        <p:nvSpPr>
          <p:cNvPr id="123" name="Right Arrow 154">
            <a:extLst>
              <a:ext uri="{FF2B5EF4-FFF2-40B4-BE49-F238E27FC236}">
                <a16:creationId xmlns:a16="http://schemas.microsoft.com/office/drawing/2014/main" id="{CBF076EE-8E20-9539-3D8C-FCE9AADE7F7F}"/>
              </a:ext>
            </a:extLst>
          </p:cNvPr>
          <p:cNvSpPr/>
          <p:nvPr/>
        </p:nvSpPr>
        <p:spPr>
          <a:xfrm rot="20088632">
            <a:off x="25896652" y="13176479"/>
            <a:ext cx="2093702" cy="33726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54467857-62C6-C43B-CF04-45B7F95CA6E3}"/>
              </a:ext>
            </a:extLst>
          </p:cNvPr>
          <p:cNvSpPr/>
          <p:nvPr/>
        </p:nvSpPr>
        <p:spPr>
          <a:xfrm>
            <a:off x="22166504" y="17367777"/>
            <a:ext cx="13990320" cy="6274798"/>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4096" name="Rectangle 4095">
            <a:extLst>
              <a:ext uri="{FF2B5EF4-FFF2-40B4-BE49-F238E27FC236}">
                <a16:creationId xmlns:a16="http://schemas.microsoft.com/office/drawing/2014/main" id="{C4CAB837-3F3F-25A8-3BE8-3F0F94DB7510}"/>
              </a:ext>
            </a:extLst>
          </p:cNvPr>
          <p:cNvSpPr/>
          <p:nvPr/>
        </p:nvSpPr>
        <p:spPr>
          <a:xfrm>
            <a:off x="22245378" y="23902748"/>
            <a:ext cx="5881337" cy="3237215"/>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4102" name="TextBox 23">
            <a:extLst>
              <a:ext uri="{FF2B5EF4-FFF2-40B4-BE49-F238E27FC236}">
                <a16:creationId xmlns:a16="http://schemas.microsoft.com/office/drawing/2014/main" id="{6D6345A5-30A3-695A-3C30-CCB91C805EE5}"/>
              </a:ext>
            </a:extLst>
          </p:cNvPr>
          <p:cNvSpPr txBox="1">
            <a:spLocks noChangeArrowheads="1"/>
          </p:cNvSpPr>
          <p:nvPr/>
        </p:nvSpPr>
        <p:spPr bwMode="auto">
          <a:xfrm>
            <a:off x="22155878" y="17389574"/>
            <a:ext cx="13872726"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Results</a:t>
            </a:r>
          </a:p>
        </p:txBody>
      </p:sp>
      <p:sp>
        <p:nvSpPr>
          <p:cNvPr id="4103" name="TextBox 23">
            <a:extLst>
              <a:ext uri="{FF2B5EF4-FFF2-40B4-BE49-F238E27FC236}">
                <a16:creationId xmlns:a16="http://schemas.microsoft.com/office/drawing/2014/main" id="{6909BE25-625B-B7F5-0D06-A8E57C2BC5DD}"/>
              </a:ext>
            </a:extLst>
          </p:cNvPr>
          <p:cNvSpPr txBox="1">
            <a:spLocks noChangeArrowheads="1"/>
          </p:cNvSpPr>
          <p:nvPr/>
        </p:nvSpPr>
        <p:spPr bwMode="auto">
          <a:xfrm>
            <a:off x="23233224" y="23970337"/>
            <a:ext cx="4054400" cy="312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Picture of the set up</a:t>
            </a:r>
          </a:p>
        </p:txBody>
      </p:sp>
      <p:pic>
        <p:nvPicPr>
          <p:cNvPr id="8" name="Graphic 7" descr="Warehouse with solid fill">
            <a:extLst>
              <a:ext uri="{FF2B5EF4-FFF2-40B4-BE49-F238E27FC236}">
                <a16:creationId xmlns:a16="http://schemas.microsoft.com/office/drawing/2014/main" id="{1D06486E-EB4B-88E6-7774-87BCBCF0A84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2782852" y="7898462"/>
            <a:ext cx="1228129" cy="1409861"/>
          </a:xfrm>
          <a:prstGeom prst="rect">
            <a:avLst/>
          </a:prstGeom>
        </p:spPr>
      </p:pic>
      <p:pic>
        <p:nvPicPr>
          <p:cNvPr id="56" name="Graphic 55" descr="Server with solid fill">
            <a:extLst>
              <a:ext uri="{FF2B5EF4-FFF2-40B4-BE49-F238E27FC236}">
                <a16:creationId xmlns:a16="http://schemas.microsoft.com/office/drawing/2014/main" id="{E0F9CE59-60C9-8F50-246E-5699DED4420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3833288" y="8518322"/>
            <a:ext cx="725234" cy="725234"/>
          </a:xfrm>
          <a:prstGeom prst="rect">
            <a:avLst/>
          </a:prstGeom>
        </p:spPr>
      </p:pic>
      <p:grpSp>
        <p:nvGrpSpPr>
          <p:cNvPr id="66" name="Group 65">
            <a:extLst>
              <a:ext uri="{FF2B5EF4-FFF2-40B4-BE49-F238E27FC236}">
                <a16:creationId xmlns:a16="http://schemas.microsoft.com/office/drawing/2014/main" id="{FDF56EE5-5854-B012-2272-41DBE41B5C30}"/>
              </a:ext>
            </a:extLst>
          </p:cNvPr>
          <p:cNvGrpSpPr/>
          <p:nvPr/>
        </p:nvGrpSpPr>
        <p:grpSpPr>
          <a:xfrm>
            <a:off x="25260424" y="9063675"/>
            <a:ext cx="1734940" cy="1985325"/>
            <a:chOff x="25058372" y="6573835"/>
            <a:chExt cx="1734940" cy="1985325"/>
          </a:xfrm>
        </p:grpSpPr>
        <p:pic>
          <p:nvPicPr>
            <p:cNvPr id="18" name="Graphic 17" descr="Tent with solid fill">
              <a:extLst>
                <a:ext uri="{FF2B5EF4-FFF2-40B4-BE49-F238E27FC236}">
                  <a16:creationId xmlns:a16="http://schemas.microsoft.com/office/drawing/2014/main" id="{51E030C5-E698-E4FB-F96D-E6420AAE67F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5377036" y="6573835"/>
              <a:ext cx="1179909" cy="1354506"/>
            </a:xfrm>
            <a:prstGeom prst="rect">
              <a:avLst/>
            </a:prstGeom>
          </p:spPr>
        </p:pic>
        <p:pic>
          <p:nvPicPr>
            <p:cNvPr id="54" name="Graphic 53" descr="Wireless router with solid fill">
              <a:extLst>
                <a:ext uri="{FF2B5EF4-FFF2-40B4-BE49-F238E27FC236}">
                  <a16:creationId xmlns:a16="http://schemas.microsoft.com/office/drawing/2014/main" id="{54FF1DBD-8371-3FB0-B903-D6CF8E2FD64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5058372" y="7586592"/>
              <a:ext cx="914400" cy="914400"/>
            </a:xfrm>
            <a:prstGeom prst="rect">
              <a:avLst/>
            </a:prstGeom>
          </p:spPr>
        </p:pic>
        <p:pic>
          <p:nvPicPr>
            <p:cNvPr id="61" name="Graphic 60" descr="Laptop with solid fill">
              <a:extLst>
                <a:ext uri="{FF2B5EF4-FFF2-40B4-BE49-F238E27FC236}">
                  <a16:creationId xmlns:a16="http://schemas.microsoft.com/office/drawing/2014/main" id="{DA26655C-E268-9726-9CD2-B2297A07F3C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5878912" y="7644760"/>
              <a:ext cx="914400" cy="914400"/>
            </a:xfrm>
            <a:prstGeom prst="rect">
              <a:avLst/>
            </a:prstGeom>
          </p:spPr>
        </p:pic>
      </p:grpSp>
      <p:sp>
        <p:nvSpPr>
          <p:cNvPr id="76" name="TextBox 28">
            <a:extLst>
              <a:ext uri="{FF2B5EF4-FFF2-40B4-BE49-F238E27FC236}">
                <a16:creationId xmlns:a16="http://schemas.microsoft.com/office/drawing/2014/main" id="{5A21BE75-935B-9F8C-B6B1-438C985D3A3A}"/>
              </a:ext>
            </a:extLst>
          </p:cNvPr>
          <p:cNvSpPr txBox="1">
            <a:spLocks noChangeArrowheads="1"/>
          </p:cNvSpPr>
          <p:nvPr/>
        </p:nvSpPr>
        <p:spPr bwMode="auto">
          <a:xfrm>
            <a:off x="14181715" y="12000541"/>
            <a:ext cx="3733120" cy="1464092"/>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Radio Transmission</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sp>
        <p:nvSpPr>
          <p:cNvPr id="83" name="Rounded Rectangle 110">
            <a:extLst>
              <a:ext uri="{FF2B5EF4-FFF2-40B4-BE49-F238E27FC236}">
                <a16:creationId xmlns:a16="http://schemas.microsoft.com/office/drawing/2014/main" id="{E3F7EF42-EE60-3730-14F9-3B9766ABBBD8}"/>
              </a:ext>
            </a:extLst>
          </p:cNvPr>
          <p:cNvSpPr/>
          <p:nvPr/>
        </p:nvSpPr>
        <p:spPr>
          <a:xfrm>
            <a:off x="25331265" y="7776791"/>
            <a:ext cx="1491135" cy="300409"/>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4" name="TextBox 28">
            <a:extLst>
              <a:ext uri="{FF2B5EF4-FFF2-40B4-BE49-F238E27FC236}">
                <a16:creationId xmlns:a16="http://schemas.microsoft.com/office/drawing/2014/main" id="{EC1B348B-F11B-E1A8-4AB9-1676CCD2A80E}"/>
              </a:ext>
            </a:extLst>
          </p:cNvPr>
          <p:cNvSpPr txBox="1">
            <a:spLocks noChangeArrowheads="1"/>
          </p:cNvSpPr>
          <p:nvPr/>
        </p:nvSpPr>
        <p:spPr bwMode="auto">
          <a:xfrm>
            <a:off x="25023529" y="7658061"/>
            <a:ext cx="2103671" cy="571539"/>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b="1" dirty="0">
                <a:solidFill>
                  <a:schemeClr val="bg1"/>
                </a:solidFill>
                <a:latin typeface="Gill Sans SemiBold" panose="020B0502020104020203" pitchFamily="34" charset="-79"/>
                <a:cs typeface="Gill Sans SemiBold" panose="020B0502020104020203" pitchFamily="34" charset="-79"/>
              </a:rPr>
              <a:t>Medical Station</a:t>
            </a:r>
          </a:p>
        </p:txBody>
      </p:sp>
      <p:grpSp>
        <p:nvGrpSpPr>
          <p:cNvPr id="85" name="Group 84">
            <a:extLst>
              <a:ext uri="{FF2B5EF4-FFF2-40B4-BE49-F238E27FC236}">
                <a16:creationId xmlns:a16="http://schemas.microsoft.com/office/drawing/2014/main" id="{49BE9F08-2719-6729-C5A1-347124FFCEC2}"/>
              </a:ext>
            </a:extLst>
          </p:cNvPr>
          <p:cNvGrpSpPr/>
          <p:nvPr/>
        </p:nvGrpSpPr>
        <p:grpSpPr>
          <a:xfrm>
            <a:off x="25163660" y="5867400"/>
            <a:ext cx="1734940" cy="1985325"/>
            <a:chOff x="25058372" y="6573835"/>
            <a:chExt cx="1734940" cy="1985325"/>
          </a:xfrm>
        </p:grpSpPr>
        <p:pic>
          <p:nvPicPr>
            <p:cNvPr id="86" name="Graphic 85" descr="Tent with solid fill">
              <a:extLst>
                <a:ext uri="{FF2B5EF4-FFF2-40B4-BE49-F238E27FC236}">
                  <a16:creationId xmlns:a16="http://schemas.microsoft.com/office/drawing/2014/main" id="{C4AB224D-ED14-0E09-7BDA-DAFB7CECF95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5377036" y="6573835"/>
              <a:ext cx="1179909" cy="1354506"/>
            </a:xfrm>
            <a:prstGeom prst="rect">
              <a:avLst/>
            </a:prstGeom>
          </p:spPr>
        </p:pic>
        <p:pic>
          <p:nvPicPr>
            <p:cNvPr id="87" name="Graphic 86" descr="Wireless router with solid fill">
              <a:extLst>
                <a:ext uri="{FF2B5EF4-FFF2-40B4-BE49-F238E27FC236}">
                  <a16:creationId xmlns:a16="http://schemas.microsoft.com/office/drawing/2014/main" id="{F6BE3B9C-7451-C551-1E06-7998F0ED83F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5058372" y="7586592"/>
              <a:ext cx="914400" cy="914400"/>
            </a:xfrm>
            <a:prstGeom prst="rect">
              <a:avLst/>
            </a:prstGeom>
          </p:spPr>
        </p:pic>
        <p:pic>
          <p:nvPicPr>
            <p:cNvPr id="88" name="Graphic 87" descr="Laptop with solid fill">
              <a:extLst>
                <a:ext uri="{FF2B5EF4-FFF2-40B4-BE49-F238E27FC236}">
                  <a16:creationId xmlns:a16="http://schemas.microsoft.com/office/drawing/2014/main" id="{7463DDD9-A11C-2CC2-9EB6-AD2BBEEDA745}"/>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5878912" y="7644760"/>
              <a:ext cx="914400" cy="914400"/>
            </a:xfrm>
            <a:prstGeom prst="rect">
              <a:avLst/>
            </a:prstGeom>
          </p:spPr>
        </p:pic>
      </p:grpSp>
      <p:sp>
        <p:nvSpPr>
          <p:cNvPr id="90" name="Rounded Rectangle 110">
            <a:extLst>
              <a:ext uri="{FF2B5EF4-FFF2-40B4-BE49-F238E27FC236}">
                <a16:creationId xmlns:a16="http://schemas.microsoft.com/office/drawing/2014/main" id="{B1105784-0A6D-2BBA-DE64-ED686571D261}"/>
              </a:ext>
            </a:extLst>
          </p:cNvPr>
          <p:cNvSpPr/>
          <p:nvPr/>
        </p:nvSpPr>
        <p:spPr>
          <a:xfrm>
            <a:off x="25407465" y="10977191"/>
            <a:ext cx="1491135" cy="300409"/>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9" name="TextBox 28">
            <a:extLst>
              <a:ext uri="{FF2B5EF4-FFF2-40B4-BE49-F238E27FC236}">
                <a16:creationId xmlns:a16="http://schemas.microsoft.com/office/drawing/2014/main" id="{366FCFE9-D3F1-8433-6D65-65BB5CA94028}"/>
              </a:ext>
            </a:extLst>
          </p:cNvPr>
          <p:cNvSpPr txBox="1">
            <a:spLocks noChangeArrowheads="1"/>
          </p:cNvSpPr>
          <p:nvPr/>
        </p:nvSpPr>
        <p:spPr bwMode="auto">
          <a:xfrm>
            <a:off x="25099729" y="10858461"/>
            <a:ext cx="2103671" cy="571539"/>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b="1" dirty="0">
                <a:solidFill>
                  <a:schemeClr val="bg1"/>
                </a:solidFill>
                <a:latin typeface="Gill Sans SemiBold" panose="020B0502020104020203" pitchFamily="34" charset="-79"/>
                <a:cs typeface="Gill Sans SemiBold" panose="020B0502020104020203" pitchFamily="34" charset="-79"/>
              </a:rPr>
              <a:t>Medical Station</a:t>
            </a:r>
          </a:p>
        </p:txBody>
      </p:sp>
      <p:sp>
        <p:nvSpPr>
          <p:cNvPr id="93" name="Rounded Rectangle 110">
            <a:extLst>
              <a:ext uri="{FF2B5EF4-FFF2-40B4-BE49-F238E27FC236}">
                <a16:creationId xmlns:a16="http://schemas.microsoft.com/office/drawing/2014/main" id="{A2AF57B7-2310-3584-9C46-2B8A78C2B99A}"/>
              </a:ext>
            </a:extLst>
          </p:cNvPr>
          <p:cNvSpPr/>
          <p:nvPr/>
        </p:nvSpPr>
        <p:spPr>
          <a:xfrm>
            <a:off x="22860000" y="9300791"/>
            <a:ext cx="1622322" cy="300409"/>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1" name="TextBox 28">
            <a:extLst>
              <a:ext uri="{FF2B5EF4-FFF2-40B4-BE49-F238E27FC236}">
                <a16:creationId xmlns:a16="http://schemas.microsoft.com/office/drawing/2014/main" id="{77BCBAE0-3589-6980-3CBB-40CAB853847E}"/>
              </a:ext>
            </a:extLst>
          </p:cNvPr>
          <p:cNvSpPr txBox="1">
            <a:spLocks noChangeArrowheads="1"/>
          </p:cNvSpPr>
          <p:nvPr/>
        </p:nvSpPr>
        <p:spPr bwMode="auto">
          <a:xfrm>
            <a:off x="22479000" y="9182061"/>
            <a:ext cx="2406464" cy="571539"/>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b="1" dirty="0">
                <a:solidFill>
                  <a:schemeClr val="bg1"/>
                </a:solidFill>
                <a:latin typeface="Gill Sans SemiBold" panose="020B0502020104020203" pitchFamily="34" charset="-79"/>
                <a:cs typeface="Gill Sans SemiBold" panose="020B0502020104020203" pitchFamily="34" charset="-79"/>
              </a:rPr>
              <a:t>Command Center</a:t>
            </a:r>
          </a:p>
        </p:txBody>
      </p:sp>
      <p:grpSp>
        <p:nvGrpSpPr>
          <p:cNvPr id="96" name="Group 95">
            <a:extLst>
              <a:ext uri="{FF2B5EF4-FFF2-40B4-BE49-F238E27FC236}">
                <a16:creationId xmlns:a16="http://schemas.microsoft.com/office/drawing/2014/main" id="{F57C731E-DDB8-D1B8-4289-40D9F9556E85}"/>
              </a:ext>
            </a:extLst>
          </p:cNvPr>
          <p:cNvGrpSpPr/>
          <p:nvPr/>
        </p:nvGrpSpPr>
        <p:grpSpPr>
          <a:xfrm>
            <a:off x="30480000" y="9243556"/>
            <a:ext cx="1734940" cy="1985325"/>
            <a:chOff x="25058372" y="6573835"/>
            <a:chExt cx="1734940" cy="1985325"/>
          </a:xfrm>
        </p:grpSpPr>
        <p:pic>
          <p:nvPicPr>
            <p:cNvPr id="97" name="Graphic 96" descr="Tent with solid fill">
              <a:extLst>
                <a:ext uri="{FF2B5EF4-FFF2-40B4-BE49-F238E27FC236}">
                  <a16:creationId xmlns:a16="http://schemas.microsoft.com/office/drawing/2014/main" id="{3B59D206-27D1-AD7F-3D26-5207B4B679B7}"/>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5377036" y="6573835"/>
              <a:ext cx="1179909" cy="1354506"/>
            </a:xfrm>
            <a:prstGeom prst="rect">
              <a:avLst/>
            </a:prstGeom>
          </p:spPr>
        </p:pic>
        <p:pic>
          <p:nvPicPr>
            <p:cNvPr id="98" name="Graphic 97" descr="Wireless router with solid fill">
              <a:extLst>
                <a:ext uri="{FF2B5EF4-FFF2-40B4-BE49-F238E27FC236}">
                  <a16:creationId xmlns:a16="http://schemas.microsoft.com/office/drawing/2014/main" id="{5A40E60E-1D9B-C807-EF25-674CDB7B54A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5058372" y="7586592"/>
              <a:ext cx="914400" cy="914400"/>
            </a:xfrm>
            <a:prstGeom prst="rect">
              <a:avLst/>
            </a:prstGeom>
          </p:spPr>
        </p:pic>
        <p:pic>
          <p:nvPicPr>
            <p:cNvPr id="99" name="Graphic 98" descr="Laptop with solid fill">
              <a:extLst>
                <a:ext uri="{FF2B5EF4-FFF2-40B4-BE49-F238E27FC236}">
                  <a16:creationId xmlns:a16="http://schemas.microsoft.com/office/drawing/2014/main" id="{2C419EB2-777D-2BD0-A0B1-FE6DF14028A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5878912" y="7644760"/>
              <a:ext cx="914400" cy="914400"/>
            </a:xfrm>
            <a:prstGeom prst="rect">
              <a:avLst/>
            </a:prstGeom>
          </p:spPr>
        </p:pic>
      </p:grpSp>
      <p:sp>
        <p:nvSpPr>
          <p:cNvPr id="101" name="Rounded Rectangle 110">
            <a:extLst>
              <a:ext uri="{FF2B5EF4-FFF2-40B4-BE49-F238E27FC236}">
                <a16:creationId xmlns:a16="http://schemas.microsoft.com/office/drawing/2014/main" id="{3EF8FF16-A67F-D454-5A45-551E151AF9EC}"/>
              </a:ext>
            </a:extLst>
          </p:cNvPr>
          <p:cNvSpPr/>
          <p:nvPr/>
        </p:nvSpPr>
        <p:spPr>
          <a:xfrm>
            <a:off x="30708600" y="11149000"/>
            <a:ext cx="1491135" cy="300409"/>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0" name="TextBox 28">
            <a:extLst>
              <a:ext uri="{FF2B5EF4-FFF2-40B4-BE49-F238E27FC236}">
                <a16:creationId xmlns:a16="http://schemas.microsoft.com/office/drawing/2014/main" id="{A120C60A-CA63-A456-EE50-477F7F92A503}"/>
              </a:ext>
            </a:extLst>
          </p:cNvPr>
          <p:cNvSpPr txBox="1">
            <a:spLocks noChangeArrowheads="1"/>
          </p:cNvSpPr>
          <p:nvPr/>
        </p:nvSpPr>
        <p:spPr bwMode="auto">
          <a:xfrm>
            <a:off x="30403800" y="11010861"/>
            <a:ext cx="2103671" cy="571539"/>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b="1" dirty="0">
                <a:solidFill>
                  <a:schemeClr val="bg1"/>
                </a:solidFill>
                <a:latin typeface="Gill Sans SemiBold" panose="020B0502020104020203" pitchFamily="34" charset="-79"/>
                <a:cs typeface="Gill Sans SemiBold" panose="020B0502020104020203" pitchFamily="34" charset="-79"/>
              </a:rPr>
              <a:t>Medical Station</a:t>
            </a:r>
          </a:p>
        </p:txBody>
      </p:sp>
      <p:sp>
        <p:nvSpPr>
          <p:cNvPr id="107" name="Right Arrow 154">
            <a:extLst>
              <a:ext uri="{FF2B5EF4-FFF2-40B4-BE49-F238E27FC236}">
                <a16:creationId xmlns:a16="http://schemas.microsoft.com/office/drawing/2014/main" id="{BDE5DCA7-6A34-2A54-5C90-BF8E5A2F431B}"/>
              </a:ext>
            </a:extLst>
          </p:cNvPr>
          <p:cNvSpPr/>
          <p:nvPr/>
        </p:nvSpPr>
        <p:spPr>
          <a:xfrm rot="4691634">
            <a:off x="23661305" y="8059389"/>
            <a:ext cx="850771" cy="9733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ight Arrow 154">
            <a:extLst>
              <a:ext uri="{FF2B5EF4-FFF2-40B4-BE49-F238E27FC236}">
                <a16:creationId xmlns:a16="http://schemas.microsoft.com/office/drawing/2014/main" id="{B3F692F2-AC03-39F9-656C-04DFAD91E58D}"/>
              </a:ext>
            </a:extLst>
          </p:cNvPr>
          <p:cNvSpPr/>
          <p:nvPr/>
        </p:nvSpPr>
        <p:spPr>
          <a:xfrm rot="18578908">
            <a:off x="24288280" y="8056730"/>
            <a:ext cx="1113222" cy="165269"/>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ight Arrow 154">
            <a:extLst>
              <a:ext uri="{FF2B5EF4-FFF2-40B4-BE49-F238E27FC236}">
                <a16:creationId xmlns:a16="http://schemas.microsoft.com/office/drawing/2014/main" id="{5AC4988D-5E8B-7BB4-9FE1-629F44E3DBD9}"/>
              </a:ext>
            </a:extLst>
          </p:cNvPr>
          <p:cNvSpPr/>
          <p:nvPr/>
        </p:nvSpPr>
        <p:spPr>
          <a:xfrm rot="3336935">
            <a:off x="24289998" y="9635890"/>
            <a:ext cx="1281594" cy="17827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98" name="Rounded Rectangle 110">
            <a:extLst>
              <a:ext uri="{FF2B5EF4-FFF2-40B4-BE49-F238E27FC236}">
                <a16:creationId xmlns:a16="http://schemas.microsoft.com/office/drawing/2014/main" id="{81050888-E5A6-944B-1770-A33B20E2C960}"/>
              </a:ext>
            </a:extLst>
          </p:cNvPr>
          <p:cNvSpPr/>
          <p:nvPr/>
        </p:nvSpPr>
        <p:spPr>
          <a:xfrm>
            <a:off x="22860000" y="6705600"/>
            <a:ext cx="1868271" cy="930753"/>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097" name="TextBox 28">
            <a:extLst>
              <a:ext uri="{FF2B5EF4-FFF2-40B4-BE49-F238E27FC236}">
                <a16:creationId xmlns:a16="http://schemas.microsoft.com/office/drawing/2014/main" id="{A4FEC90D-AE9C-10D6-176B-FDD81B2CBCDA}"/>
              </a:ext>
            </a:extLst>
          </p:cNvPr>
          <p:cNvSpPr txBox="1">
            <a:spLocks noChangeArrowheads="1"/>
          </p:cNvSpPr>
          <p:nvPr/>
        </p:nvSpPr>
        <p:spPr bwMode="auto">
          <a:xfrm>
            <a:off x="22555200" y="6662996"/>
            <a:ext cx="2406464" cy="103320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100" b="1" dirty="0" err="1">
                <a:solidFill>
                  <a:schemeClr val="bg1"/>
                </a:solidFill>
                <a:latin typeface="Gill Sans SemiBold" panose="020B0502020104020203" pitchFamily="34" charset="-79"/>
                <a:cs typeface="Gill Sans SemiBold" panose="020B0502020104020203" pitchFamily="34" charset="-79"/>
              </a:rPr>
              <a:t>LoRaWAN</a:t>
            </a:r>
            <a:r>
              <a:rPr lang="en-US" sz="1100" b="1" dirty="0">
                <a:solidFill>
                  <a:schemeClr val="bg1"/>
                </a:solidFill>
                <a:latin typeface="Gill Sans SemiBold" panose="020B0502020104020203" pitchFamily="34" charset="-79"/>
                <a:cs typeface="Gill Sans SemiBold" panose="020B0502020104020203" pitchFamily="34" charset="-79"/>
              </a:rPr>
              <a:t> Gateway: </a:t>
            </a:r>
            <a:r>
              <a:rPr lang="en-US" sz="1100" dirty="0">
                <a:solidFill>
                  <a:schemeClr val="bg1"/>
                </a:solidFill>
                <a:latin typeface="Gill Sans SemiBold" panose="020B0502020104020203" pitchFamily="34" charset="-79"/>
                <a:cs typeface="Gill Sans SemiBold" panose="020B0502020104020203" pitchFamily="34" charset="-79"/>
              </a:rPr>
              <a:t>Connects different nodes to the locally deployed Web Server.</a:t>
            </a:r>
          </a:p>
        </p:txBody>
      </p:sp>
      <p:sp>
        <p:nvSpPr>
          <p:cNvPr id="4099" name="Right Arrow 154">
            <a:extLst>
              <a:ext uri="{FF2B5EF4-FFF2-40B4-BE49-F238E27FC236}">
                <a16:creationId xmlns:a16="http://schemas.microsoft.com/office/drawing/2014/main" id="{8001F2B0-6E8E-371F-0CDE-6179E1C328F6}"/>
              </a:ext>
            </a:extLst>
          </p:cNvPr>
          <p:cNvSpPr/>
          <p:nvPr/>
        </p:nvSpPr>
        <p:spPr>
          <a:xfrm>
            <a:off x="24457871" y="10554413"/>
            <a:ext cx="850771" cy="9733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0" name="Rounded Rectangle 110">
            <a:extLst>
              <a:ext uri="{FF2B5EF4-FFF2-40B4-BE49-F238E27FC236}">
                <a16:creationId xmlns:a16="http://schemas.microsoft.com/office/drawing/2014/main" id="{1F9EEA72-7C72-4DBF-8E2A-C7D287D5121D}"/>
              </a:ext>
            </a:extLst>
          </p:cNvPr>
          <p:cNvSpPr/>
          <p:nvPr/>
        </p:nvSpPr>
        <p:spPr>
          <a:xfrm>
            <a:off x="22703474" y="10106459"/>
            <a:ext cx="1722630" cy="1133002"/>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101" name="TextBox 28">
            <a:extLst>
              <a:ext uri="{FF2B5EF4-FFF2-40B4-BE49-F238E27FC236}">
                <a16:creationId xmlns:a16="http://schemas.microsoft.com/office/drawing/2014/main" id="{2DA54BD4-D8FD-469D-3912-E526703B9583}"/>
              </a:ext>
            </a:extLst>
          </p:cNvPr>
          <p:cNvSpPr txBox="1">
            <a:spLocks noChangeArrowheads="1"/>
          </p:cNvSpPr>
          <p:nvPr/>
        </p:nvSpPr>
        <p:spPr bwMode="auto">
          <a:xfrm>
            <a:off x="22358536" y="10075119"/>
            <a:ext cx="2406464" cy="1202481"/>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100" b="1" dirty="0">
                <a:solidFill>
                  <a:schemeClr val="bg1"/>
                </a:solidFill>
                <a:latin typeface="Gill Sans SemiBold" panose="020B0502020104020203" pitchFamily="34" charset="-79"/>
                <a:cs typeface="Gill Sans SemiBold" panose="020B0502020104020203" pitchFamily="34" charset="-79"/>
              </a:rPr>
              <a:t>End-Device (Node): </a:t>
            </a:r>
            <a:r>
              <a:rPr lang="en-US" sz="1100" dirty="0">
                <a:solidFill>
                  <a:schemeClr val="bg1"/>
                </a:solidFill>
                <a:latin typeface="Gill Sans SemiBold" panose="020B0502020104020203" pitchFamily="34" charset="-79"/>
                <a:cs typeface="Gill Sans SemiBold" panose="020B0502020104020203" pitchFamily="34" charset="-79"/>
              </a:rPr>
              <a:t>Collects data and </a:t>
            </a:r>
          </a:p>
          <a:p>
            <a:pPr algn="ctr" eaLnBrk="1" hangingPunct="1"/>
            <a:r>
              <a:rPr lang="en-US" sz="1100" dirty="0">
                <a:solidFill>
                  <a:schemeClr val="bg1"/>
                </a:solidFill>
                <a:latin typeface="Gill Sans SemiBold" panose="020B0502020104020203" pitchFamily="34" charset="-79"/>
                <a:cs typeface="Gill Sans SemiBold" panose="020B0502020104020203" pitchFamily="34" charset="-79"/>
              </a:rPr>
              <a:t>transmits it wireless using LoRa radio modulation technique.</a:t>
            </a:r>
          </a:p>
        </p:txBody>
      </p:sp>
      <p:sp>
        <p:nvSpPr>
          <p:cNvPr id="4105" name="Rounded Rectangle 110">
            <a:extLst>
              <a:ext uri="{FF2B5EF4-FFF2-40B4-BE49-F238E27FC236}">
                <a16:creationId xmlns:a16="http://schemas.microsoft.com/office/drawing/2014/main" id="{B7497EB7-9DA1-E422-1F27-35EE22D2F6AA}"/>
              </a:ext>
            </a:extLst>
          </p:cNvPr>
          <p:cNvSpPr/>
          <p:nvPr/>
        </p:nvSpPr>
        <p:spPr>
          <a:xfrm>
            <a:off x="27584400" y="7053674"/>
            <a:ext cx="1247775" cy="635937"/>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106" name="Right Arrow 154">
            <a:extLst>
              <a:ext uri="{FF2B5EF4-FFF2-40B4-BE49-F238E27FC236}">
                <a16:creationId xmlns:a16="http://schemas.microsoft.com/office/drawing/2014/main" id="{AEEC70BA-EFFC-339D-763D-07B80BDB6CFA}"/>
              </a:ext>
            </a:extLst>
          </p:cNvPr>
          <p:cNvSpPr/>
          <p:nvPr/>
        </p:nvSpPr>
        <p:spPr>
          <a:xfrm rot="10800000">
            <a:off x="26866665" y="7315198"/>
            <a:ext cx="641535" cy="92440"/>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TextBox 28">
            <a:extLst>
              <a:ext uri="{FF2B5EF4-FFF2-40B4-BE49-F238E27FC236}">
                <a16:creationId xmlns:a16="http://schemas.microsoft.com/office/drawing/2014/main" id="{7B4D8EC6-AB17-1CBC-08F6-AFF871891992}"/>
              </a:ext>
            </a:extLst>
          </p:cNvPr>
          <p:cNvSpPr txBox="1">
            <a:spLocks noChangeArrowheads="1"/>
          </p:cNvSpPr>
          <p:nvPr/>
        </p:nvSpPr>
        <p:spPr bwMode="auto">
          <a:xfrm>
            <a:off x="27279600" y="6908473"/>
            <a:ext cx="1872135" cy="863927"/>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100" dirty="0">
                <a:solidFill>
                  <a:schemeClr val="bg1"/>
                </a:solidFill>
                <a:latin typeface="Gill Sans SemiBold" panose="020B0502020104020203" pitchFamily="34" charset="-79"/>
                <a:cs typeface="Gill Sans SemiBold" panose="020B0502020104020203" pitchFamily="34" charset="-79"/>
              </a:rPr>
              <a:t>Medical Volunteer’s Personal Laptop</a:t>
            </a:r>
          </a:p>
        </p:txBody>
      </p:sp>
      <p:sp>
        <p:nvSpPr>
          <p:cNvPr id="4112" name="Rounded Rectangle 110">
            <a:extLst>
              <a:ext uri="{FF2B5EF4-FFF2-40B4-BE49-F238E27FC236}">
                <a16:creationId xmlns:a16="http://schemas.microsoft.com/office/drawing/2014/main" id="{8A4B6B39-BC89-0F9B-629D-785632A9260F}"/>
              </a:ext>
            </a:extLst>
          </p:cNvPr>
          <p:cNvSpPr/>
          <p:nvPr/>
        </p:nvSpPr>
        <p:spPr>
          <a:xfrm>
            <a:off x="30665265" y="8005391"/>
            <a:ext cx="1491135" cy="300409"/>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113" name="TextBox 28">
            <a:extLst>
              <a:ext uri="{FF2B5EF4-FFF2-40B4-BE49-F238E27FC236}">
                <a16:creationId xmlns:a16="http://schemas.microsoft.com/office/drawing/2014/main" id="{68754393-9827-ADAA-1F98-228E06397F3C}"/>
              </a:ext>
            </a:extLst>
          </p:cNvPr>
          <p:cNvSpPr txBox="1">
            <a:spLocks noChangeArrowheads="1"/>
          </p:cNvSpPr>
          <p:nvPr/>
        </p:nvSpPr>
        <p:spPr bwMode="auto">
          <a:xfrm>
            <a:off x="30357529" y="7886661"/>
            <a:ext cx="2103671" cy="571539"/>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b="1" dirty="0">
                <a:solidFill>
                  <a:schemeClr val="bg1"/>
                </a:solidFill>
                <a:latin typeface="Gill Sans SemiBold" panose="020B0502020104020203" pitchFamily="34" charset="-79"/>
                <a:cs typeface="Gill Sans SemiBold" panose="020B0502020104020203" pitchFamily="34" charset="-79"/>
              </a:rPr>
              <a:t>Medical Station</a:t>
            </a:r>
          </a:p>
        </p:txBody>
      </p:sp>
      <p:grpSp>
        <p:nvGrpSpPr>
          <p:cNvPr id="4116" name="Group 4115">
            <a:extLst>
              <a:ext uri="{FF2B5EF4-FFF2-40B4-BE49-F238E27FC236}">
                <a16:creationId xmlns:a16="http://schemas.microsoft.com/office/drawing/2014/main" id="{063ADC7C-99DC-9047-A171-AE4396483E28}"/>
              </a:ext>
            </a:extLst>
          </p:cNvPr>
          <p:cNvGrpSpPr/>
          <p:nvPr/>
        </p:nvGrpSpPr>
        <p:grpSpPr>
          <a:xfrm>
            <a:off x="27987394" y="7541737"/>
            <a:ext cx="1691732" cy="1985325"/>
            <a:chOff x="31072110" y="6036798"/>
            <a:chExt cx="1691732" cy="1985325"/>
          </a:xfrm>
        </p:grpSpPr>
        <p:pic>
          <p:nvPicPr>
            <p:cNvPr id="4109" name="Graphic 4108" descr="Tent with solid fill">
              <a:extLst>
                <a:ext uri="{FF2B5EF4-FFF2-40B4-BE49-F238E27FC236}">
                  <a16:creationId xmlns:a16="http://schemas.microsoft.com/office/drawing/2014/main" id="{8D145FCF-07F2-A07E-BB9E-4E0AD1EDDF5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1347566" y="6036798"/>
              <a:ext cx="1179909" cy="1354506"/>
            </a:xfrm>
            <a:prstGeom prst="rect">
              <a:avLst/>
            </a:prstGeom>
          </p:spPr>
        </p:pic>
        <p:pic>
          <p:nvPicPr>
            <p:cNvPr id="4111" name="Graphic 4110" descr="Laptop with solid fill">
              <a:extLst>
                <a:ext uri="{FF2B5EF4-FFF2-40B4-BE49-F238E27FC236}">
                  <a16:creationId xmlns:a16="http://schemas.microsoft.com/office/drawing/2014/main" id="{9A671D96-1A6F-CBE4-2DC3-94BE1E8F7E0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1849442" y="7107723"/>
              <a:ext cx="914400" cy="914400"/>
            </a:xfrm>
            <a:prstGeom prst="rect">
              <a:avLst/>
            </a:prstGeom>
          </p:spPr>
        </p:pic>
        <p:pic>
          <p:nvPicPr>
            <p:cNvPr id="4114" name="Graphic 4113" descr="Server with solid fill">
              <a:extLst>
                <a:ext uri="{FF2B5EF4-FFF2-40B4-BE49-F238E27FC236}">
                  <a16:creationId xmlns:a16="http://schemas.microsoft.com/office/drawing/2014/main" id="{4686FA55-B6E8-A43A-5723-3080287CE6B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1072110" y="7190771"/>
              <a:ext cx="725234" cy="725234"/>
            </a:xfrm>
            <a:prstGeom prst="rect">
              <a:avLst/>
            </a:prstGeom>
          </p:spPr>
        </p:pic>
      </p:grpSp>
      <p:sp>
        <p:nvSpPr>
          <p:cNvPr id="4115" name="Right Arrow 154">
            <a:extLst>
              <a:ext uri="{FF2B5EF4-FFF2-40B4-BE49-F238E27FC236}">
                <a16:creationId xmlns:a16="http://schemas.microsoft.com/office/drawing/2014/main" id="{82769A49-53EC-DF17-6CD3-AD7F90959AF9}"/>
              </a:ext>
            </a:extLst>
          </p:cNvPr>
          <p:cNvSpPr/>
          <p:nvPr/>
        </p:nvSpPr>
        <p:spPr>
          <a:xfrm rot="190194">
            <a:off x="24563826" y="8815819"/>
            <a:ext cx="3396398" cy="179035"/>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17" name="Group 4116">
            <a:extLst>
              <a:ext uri="{FF2B5EF4-FFF2-40B4-BE49-F238E27FC236}">
                <a16:creationId xmlns:a16="http://schemas.microsoft.com/office/drawing/2014/main" id="{892CB0E9-55FC-F761-2F0A-4BF6082F3ECE}"/>
              </a:ext>
            </a:extLst>
          </p:cNvPr>
          <p:cNvGrpSpPr/>
          <p:nvPr/>
        </p:nvGrpSpPr>
        <p:grpSpPr>
          <a:xfrm>
            <a:off x="30480000" y="6091875"/>
            <a:ext cx="1734940" cy="1985325"/>
            <a:chOff x="25058372" y="6573835"/>
            <a:chExt cx="1734940" cy="1985325"/>
          </a:xfrm>
        </p:grpSpPr>
        <p:pic>
          <p:nvPicPr>
            <p:cNvPr id="4120" name="Graphic 4119" descr="Tent with solid fill">
              <a:extLst>
                <a:ext uri="{FF2B5EF4-FFF2-40B4-BE49-F238E27FC236}">
                  <a16:creationId xmlns:a16="http://schemas.microsoft.com/office/drawing/2014/main" id="{98AD6517-2203-AD89-D088-925C95C7D71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5377036" y="6573835"/>
              <a:ext cx="1179909" cy="1354506"/>
            </a:xfrm>
            <a:prstGeom prst="rect">
              <a:avLst/>
            </a:prstGeom>
          </p:spPr>
        </p:pic>
        <p:pic>
          <p:nvPicPr>
            <p:cNvPr id="4121" name="Graphic 4120" descr="Wireless router with solid fill">
              <a:extLst>
                <a:ext uri="{FF2B5EF4-FFF2-40B4-BE49-F238E27FC236}">
                  <a16:creationId xmlns:a16="http://schemas.microsoft.com/office/drawing/2014/main" id="{293DB134-CE6F-80E5-A0E6-F70C44F243A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5058372" y="7586592"/>
              <a:ext cx="914400" cy="914400"/>
            </a:xfrm>
            <a:prstGeom prst="rect">
              <a:avLst/>
            </a:prstGeom>
          </p:spPr>
        </p:pic>
        <p:pic>
          <p:nvPicPr>
            <p:cNvPr id="4122" name="Graphic 4121" descr="Laptop with solid fill">
              <a:extLst>
                <a:ext uri="{FF2B5EF4-FFF2-40B4-BE49-F238E27FC236}">
                  <a16:creationId xmlns:a16="http://schemas.microsoft.com/office/drawing/2014/main" id="{FD12AE5C-36CF-B13F-18A3-382B2FF2633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5878912" y="7644760"/>
              <a:ext cx="914400" cy="914400"/>
            </a:xfrm>
            <a:prstGeom prst="rect">
              <a:avLst/>
            </a:prstGeom>
          </p:spPr>
        </p:pic>
      </p:grpSp>
      <p:sp>
        <p:nvSpPr>
          <p:cNvPr id="4123" name="Right Arrow 154">
            <a:extLst>
              <a:ext uri="{FF2B5EF4-FFF2-40B4-BE49-F238E27FC236}">
                <a16:creationId xmlns:a16="http://schemas.microsoft.com/office/drawing/2014/main" id="{93FF3472-9514-6E5C-2F91-E3620EF63BB6}"/>
              </a:ext>
            </a:extLst>
          </p:cNvPr>
          <p:cNvSpPr/>
          <p:nvPr/>
        </p:nvSpPr>
        <p:spPr>
          <a:xfrm rot="19795909">
            <a:off x="29271261" y="7928166"/>
            <a:ext cx="1292063" cy="215807"/>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4" name="Right Arrow 154">
            <a:extLst>
              <a:ext uri="{FF2B5EF4-FFF2-40B4-BE49-F238E27FC236}">
                <a16:creationId xmlns:a16="http://schemas.microsoft.com/office/drawing/2014/main" id="{2B224086-9790-1B37-8C64-C539FF89EEC8}"/>
              </a:ext>
            </a:extLst>
          </p:cNvPr>
          <p:cNvSpPr/>
          <p:nvPr/>
        </p:nvSpPr>
        <p:spPr>
          <a:xfrm rot="2643131">
            <a:off x="29523234" y="9804456"/>
            <a:ext cx="1292063" cy="215807"/>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6" name="Rounded Rectangle 110">
            <a:extLst>
              <a:ext uri="{FF2B5EF4-FFF2-40B4-BE49-F238E27FC236}">
                <a16:creationId xmlns:a16="http://schemas.microsoft.com/office/drawing/2014/main" id="{26439079-9747-37B7-C6A8-8C8DBC249CB6}"/>
              </a:ext>
            </a:extLst>
          </p:cNvPr>
          <p:cNvSpPr/>
          <p:nvPr/>
        </p:nvSpPr>
        <p:spPr>
          <a:xfrm>
            <a:off x="28117800" y="9453191"/>
            <a:ext cx="1491135" cy="300409"/>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125" name="TextBox 28">
            <a:extLst>
              <a:ext uri="{FF2B5EF4-FFF2-40B4-BE49-F238E27FC236}">
                <a16:creationId xmlns:a16="http://schemas.microsoft.com/office/drawing/2014/main" id="{D039AD9F-EDBD-BF6D-2540-84735E013A47}"/>
              </a:ext>
            </a:extLst>
          </p:cNvPr>
          <p:cNvSpPr txBox="1">
            <a:spLocks noChangeArrowheads="1"/>
          </p:cNvSpPr>
          <p:nvPr/>
        </p:nvSpPr>
        <p:spPr bwMode="auto">
          <a:xfrm>
            <a:off x="27813000" y="9296400"/>
            <a:ext cx="2103671" cy="571539"/>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b="1" dirty="0">
                <a:solidFill>
                  <a:schemeClr val="bg1"/>
                </a:solidFill>
                <a:latin typeface="Gill Sans SemiBold" panose="020B0502020104020203" pitchFamily="34" charset="-79"/>
                <a:cs typeface="Gill Sans SemiBold" panose="020B0502020104020203" pitchFamily="34" charset="-79"/>
              </a:rPr>
              <a:t>Medical Station</a:t>
            </a:r>
          </a:p>
        </p:txBody>
      </p:sp>
      <p:sp>
        <p:nvSpPr>
          <p:cNvPr id="9" name="Text Box 25">
            <a:extLst>
              <a:ext uri="{FF2B5EF4-FFF2-40B4-BE49-F238E27FC236}">
                <a16:creationId xmlns:a16="http://schemas.microsoft.com/office/drawing/2014/main" id="{EB571DB5-592D-A523-90BF-ED2A65ECB768}"/>
              </a:ext>
            </a:extLst>
          </p:cNvPr>
          <p:cNvSpPr txBox="1">
            <a:spLocks noChangeArrowheads="1"/>
          </p:cNvSpPr>
          <p:nvPr/>
        </p:nvSpPr>
        <p:spPr bwMode="auto">
          <a:xfrm>
            <a:off x="627091" y="11105228"/>
            <a:ext cx="17323664" cy="2818347"/>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3200" dirty="0">
                <a:latin typeface="Garamond" panose="02020404030301010803" pitchFamily="18" charset="0"/>
                <a:cs typeface="Gill Sans" panose="020B0502020104020203" pitchFamily="34" charset="-79"/>
              </a:rPr>
              <a:t>HAM Radio System with two Antennas mounted in Downtown Roslyn.</a:t>
            </a:r>
          </a:p>
          <a:p>
            <a:pPr marL="571500" indent="-571500" eaLnBrk="1" hangingPunct="1">
              <a:spcBef>
                <a:spcPct val="50000"/>
              </a:spcBef>
              <a:buFont typeface="Arial" panose="020B0604020202020204" pitchFamily="34" charset="0"/>
              <a:buChar char="•"/>
            </a:pPr>
            <a:r>
              <a:rPr lang="en-US" sz="3200" dirty="0">
                <a:latin typeface="Garamond" panose="02020404030301010803" pitchFamily="18" charset="0"/>
                <a:cs typeface="Gill Sans" panose="020B0502020104020203" pitchFamily="34" charset="-79"/>
              </a:rPr>
              <a:t>HAM Radio Operators (that require Amateur Radio License) at each Medical Station.</a:t>
            </a:r>
          </a:p>
          <a:p>
            <a:pPr marL="571500" indent="-571500" eaLnBrk="1" hangingPunct="1">
              <a:spcBef>
                <a:spcPct val="50000"/>
              </a:spcBef>
              <a:buFont typeface="Arial" panose="020B0604020202020204" pitchFamily="34" charset="0"/>
              <a:buChar char="•"/>
            </a:pPr>
            <a:r>
              <a:rPr lang="en-US" sz="3200" dirty="0">
                <a:latin typeface="Garamond" panose="02020404030301010803" pitchFamily="18" charset="0"/>
                <a:cs typeface="Gill Sans" panose="020B0502020104020203" pitchFamily="34" charset="-79"/>
              </a:rPr>
              <a:t>Loop composed of writing a physical copy, voice transmission, then manually inserting the information into their User Interface.</a:t>
            </a:r>
          </a:p>
        </p:txBody>
      </p:sp>
      <p:grpSp>
        <p:nvGrpSpPr>
          <p:cNvPr id="10" name="Group 9">
            <a:extLst>
              <a:ext uri="{FF2B5EF4-FFF2-40B4-BE49-F238E27FC236}">
                <a16:creationId xmlns:a16="http://schemas.microsoft.com/office/drawing/2014/main" id="{C3AD0C12-74DB-436A-D1FF-87A712718FF4}"/>
              </a:ext>
            </a:extLst>
          </p:cNvPr>
          <p:cNvGrpSpPr/>
          <p:nvPr/>
        </p:nvGrpSpPr>
        <p:grpSpPr>
          <a:xfrm>
            <a:off x="17068800" y="10363204"/>
            <a:ext cx="2886121" cy="685800"/>
            <a:chOff x="19441207" y="12358822"/>
            <a:chExt cx="3080458" cy="994917"/>
          </a:xfrm>
        </p:grpSpPr>
        <p:sp>
          <p:nvSpPr>
            <p:cNvPr id="35" name="Rounded Rectangle 110">
              <a:extLst>
                <a:ext uri="{FF2B5EF4-FFF2-40B4-BE49-F238E27FC236}">
                  <a16:creationId xmlns:a16="http://schemas.microsoft.com/office/drawing/2014/main" id="{C1D6CD0D-3EA3-E1B5-6DA4-9CF1E6F82121}"/>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7" name="TextBox 28">
              <a:extLst>
                <a:ext uri="{FF2B5EF4-FFF2-40B4-BE49-F238E27FC236}">
                  <a16:creationId xmlns:a16="http://schemas.microsoft.com/office/drawing/2014/main" id="{ED574B77-6A10-249B-1F96-66A22E9E946B}"/>
                </a:ext>
              </a:extLst>
            </p:cNvPr>
            <p:cNvSpPr txBox="1">
              <a:spLocks noChangeArrowheads="1"/>
            </p:cNvSpPr>
            <p:nvPr/>
          </p:nvSpPr>
          <p:spPr bwMode="auto">
            <a:xfrm>
              <a:off x="19441766" y="12358822"/>
              <a:ext cx="3079898" cy="680378"/>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Paper Report</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11" name="Right Arrow 154">
            <a:extLst>
              <a:ext uri="{FF2B5EF4-FFF2-40B4-BE49-F238E27FC236}">
                <a16:creationId xmlns:a16="http://schemas.microsoft.com/office/drawing/2014/main" id="{6D91F73D-E12B-BF22-2515-9175E98A2CB4}"/>
              </a:ext>
            </a:extLst>
          </p:cNvPr>
          <p:cNvSpPr/>
          <p:nvPr/>
        </p:nvSpPr>
        <p:spPr>
          <a:xfrm rot="5400000">
            <a:off x="18197972" y="11062829"/>
            <a:ext cx="493260" cy="61800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0114D40-2A08-5040-48C4-A83675EDAD08}"/>
              </a:ext>
            </a:extLst>
          </p:cNvPr>
          <p:cNvGrpSpPr/>
          <p:nvPr/>
        </p:nvGrpSpPr>
        <p:grpSpPr>
          <a:xfrm>
            <a:off x="16700015" y="11658602"/>
            <a:ext cx="3721585" cy="1060489"/>
            <a:chOff x="19441207" y="12423531"/>
            <a:chExt cx="3080465" cy="1538493"/>
          </a:xfrm>
        </p:grpSpPr>
        <p:sp>
          <p:nvSpPr>
            <p:cNvPr id="33" name="Rounded Rectangle 110">
              <a:extLst>
                <a:ext uri="{FF2B5EF4-FFF2-40B4-BE49-F238E27FC236}">
                  <a16:creationId xmlns:a16="http://schemas.microsoft.com/office/drawing/2014/main" id="{5B0E0F8A-3744-2959-F86E-6493B59B761C}"/>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4" name="TextBox 28">
              <a:extLst>
                <a:ext uri="{FF2B5EF4-FFF2-40B4-BE49-F238E27FC236}">
                  <a16:creationId xmlns:a16="http://schemas.microsoft.com/office/drawing/2014/main" id="{48E166E7-2CDC-67E1-A4FA-ED71D2FBC97F}"/>
                </a:ext>
              </a:extLst>
            </p:cNvPr>
            <p:cNvSpPr txBox="1">
              <a:spLocks noChangeArrowheads="1"/>
            </p:cNvSpPr>
            <p:nvPr/>
          </p:nvSpPr>
          <p:spPr bwMode="auto">
            <a:xfrm>
              <a:off x="19441774" y="12423531"/>
              <a:ext cx="3079898" cy="1538493"/>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Radio Transmission</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21" name="Right Arrow 154">
            <a:extLst>
              <a:ext uri="{FF2B5EF4-FFF2-40B4-BE49-F238E27FC236}">
                <a16:creationId xmlns:a16="http://schemas.microsoft.com/office/drawing/2014/main" id="{A565C81A-2BE0-A60F-2AC3-B55B4F0312D1}"/>
              </a:ext>
            </a:extLst>
          </p:cNvPr>
          <p:cNvSpPr/>
          <p:nvPr/>
        </p:nvSpPr>
        <p:spPr>
          <a:xfrm rot="5400000">
            <a:off x="18197972" y="12394757"/>
            <a:ext cx="493260" cy="61800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EBC05354-8A3A-4033-F76B-DD8BFCECD1FE}"/>
              </a:ext>
            </a:extLst>
          </p:cNvPr>
          <p:cNvGrpSpPr/>
          <p:nvPr/>
        </p:nvGrpSpPr>
        <p:grpSpPr>
          <a:xfrm>
            <a:off x="16687780" y="13030203"/>
            <a:ext cx="3721589" cy="792970"/>
            <a:chOff x="18863436" y="12426630"/>
            <a:chExt cx="3080472" cy="1150394"/>
          </a:xfrm>
        </p:grpSpPr>
        <p:sp>
          <p:nvSpPr>
            <p:cNvPr id="27" name="Rounded Rectangle 110">
              <a:extLst>
                <a:ext uri="{FF2B5EF4-FFF2-40B4-BE49-F238E27FC236}">
                  <a16:creationId xmlns:a16="http://schemas.microsoft.com/office/drawing/2014/main" id="{5047C857-7F26-FC30-C465-F0C34D7C6B41}"/>
                </a:ext>
              </a:extLst>
            </p:cNvPr>
            <p:cNvSpPr/>
            <p:nvPr/>
          </p:nvSpPr>
          <p:spPr>
            <a:xfrm>
              <a:off x="18863450"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8" name="TextBox 28">
              <a:extLst>
                <a:ext uri="{FF2B5EF4-FFF2-40B4-BE49-F238E27FC236}">
                  <a16:creationId xmlns:a16="http://schemas.microsoft.com/office/drawing/2014/main" id="{DEF4CD85-E192-C2A2-44B8-5A7D944966A3}"/>
                </a:ext>
              </a:extLst>
            </p:cNvPr>
            <p:cNvSpPr txBox="1">
              <a:spLocks noChangeArrowheads="1"/>
            </p:cNvSpPr>
            <p:nvPr/>
          </p:nvSpPr>
          <p:spPr bwMode="auto">
            <a:xfrm>
              <a:off x="18863436" y="12426630"/>
              <a:ext cx="3079898" cy="11503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Input to Interface</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49" name="Rounded Rectangle 110">
            <a:extLst>
              <a:ext uri="{FF2B5EF4-FFF2-40B4-BE49-F238E27FC236}">
                <a16:creationId xmlns:a16="http://schemas.microsoft.com/office/drawing/2014/main" id="{B9E96C21-7F5F-9CA3-E033-436973835691}"/>
              </a:ext>
            </a:extLst>
          </p:cNvPr>
          <p:cNvSpPr/>
          <p:nvPr/>
        </p:nvSpPr>
        <p:spPr>
          <a:xfrm>
            <a:off x="29079825" y="6629400"/>
            <a:ext cx="1247775" cy="635937"/>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0" name="TextBox 28">
            <a:extLst>
              <a:ext uri="{FF2B5EF4-FFF2-40B4-BE49-F238E27FC236}">
                <a16:creationId xmlns:a16="http://schemas.microsoft.com/office/drawing/2014/main" id="{D5748A55-E0EE-1BEF-CA55-4532137AD399}"/>
              </a:ext>
            </a:extLst>
          </p:cNvPr>
          <p:cNvSpPr txBox="1">
            <a:spLocks noChangeArrowheads="1"/>
          </p:cNvSpPr>
          <p:nvPr/>
        </p:nvSpPr>
        <p:spPr bwMode="auto">
          <a:xfrm>
            <a:off x="28760265" y="6620550"/>
            <a:ext cx="1872135" cy="694650"/>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100" dirty="0">
                <a:solidFill>
                  <a:schemeClr val="bg1"/>
                </a:solidFill>
                <a:latin typeface="Gill Sans SemiBold" panose="020B0502020104020203" pitchFamily="34" charset="-79"/>
                <a:cs typeface="Gill Sans SemiBold" panose="020B0502020104020203" pitchFamily="34" charset="-79"/>
              </a:rPr>
              <a:t>Utilizes 915 MHz LoRa Bands</a:t>
            </a:r>
          </a:p>
        </p:txBody>
      </p:sp>
      <p:sp>
        <p:nvSpPr>
          <p:cNvPr id="52" name="Right Arrow 154">
            <a:extLst>
              <a:ext uri="{FF2B5EF4-FFF2-40B4-BE49-F238E27FC236}">
                <a16:creationId xmlns:a16="http://schemas.microsoft.com/office/drawing/2014/main" id="{A98299AB-3FA2-B878-4CC2-859E41D27CA6}"/>
              </a:ext>
            </a:extLst>
          </p:cNvPr>
          <p:cNvSpPr/>
          <p:nvPr/>
        </p:nvSpPr>
        <p:spPr>
          <a:xfrm rot="4903434">
            <a:off x="29379193" y="7568229"/>
            <a:ext cx="682742" cy="136249"/>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ounded Rectangle 110">
            <a:extLst>
              <a:ext uri="{FF2B5EF4-FFF2-40B4-BE49-F238E27FC236}">
                <a16:creationId xmlns:a16="http://schemas.microsoft.com/office/drawing/2014/main" id="{96E894F5-6048-DDC0-38F3-03EB439412BF}"/>
              </a:ext>
            </a:extLst>
          </p:cNvPr>
          <p:cNvSpPr/>
          <p:nvPr/>
        </p:nvSpPr>
        <p:spPr>
          <a:xfrm>
            <a:off x="32885480" y="6470485"/>
            <a:ext cx="1404520" cy="747778"/>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3" name="TextBox 28">
            <a:extLst>
              <a:ext uri="{FF2B5EF4-FFF2-40B4-BE49-F238E27FC236}">
                <a16:creationId xmlns:a16="http://schemas.microsoft.com/office/drawing/2014/main" id="{903386E3-F063-7EEE-A95E-DB998A987F0B}"/>
              </a:ext>
            </a:extLst>
          </p:cNvPr>
          <p:cNvSpPr txBox="1">
            <a:spLocks noChangeArrowheads="1"/>
          </p:cNvSpPr>
          <p:nvPr/>
        </p:nvSpPr>
        <p:spPr bwMode="auto">
          <a:xfrm>
            <a:off x="32646465" y="6335679"/>
            <a:ext cx="1872135" cy="1202481"/>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100" dirty="0">
                <a:solidFill>
                  <a:schemeClr val="bg1"/>
                </a:solidFill>
                <a:latin typeface="Gill Sans SemiBold" panose="020B0502020104020203" pitchFamily="34" charset="-79"/>
                <a:cs typeface="Gill Sans SemiBold" panose="020B0502020104020203" pitchFamily="34" charset="-79"/>
              </a:rPr>
              <a:t>Node is connected directly to Laptop using Micro-USB to USB cable.</a:t>
            </a:r>
          </a:p>
          <a:p>
            <a:pPr algn="ctr" eaLnBrk="1" hangingPunct="1"/>
            <a:endParaRPr lang="en-US" sz="1100" dirty="0">
              <a:solidFill>
                <a:schemeClr val="bg1"/>
              </a:solidFill>
              <a:latin typeface="Gill Sans SemiBold" panose="020B0502020104020203" pitchFamily="34" charset="-79"/>
              <a:cs typeface="Gill Sans SemiBold" panose="020B0502020104020203" pitchFamily="34" charset="-79"/>
            </a:endParaRPr>
          </a:p>
        </p:txBody>
      </p:sp>
      <p:sp>
        <p:nvSpPr>
          <p:cNvPr id="62" name="Right Arrow 154">
            <a:extLst>
              <a:ext uri="{FF2B5EF4-FFF2-40B4-BE49-F238E27FC236}">
                <a16:creationId xmlns:a16="http://schemas.microsoft.com/office/drawing/2014/main" id="{5A844662-9BB4-48C6-62CD-533B4F795E1E}"/>
              </a:ext>
            </a:extLst>
          </p:cNvPr>
          <p:cNvSpPr/>
          <p:nvPr/>
        </p:nvSpPr>
        <p:spPr>
          <a:xfrm rot="9155918">
            <a:off x="32166405" y="7236063"/>
            <a:ext cx="682742" cy="136249"/>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ight Arrow 154">
            <a:extLst>
              <a:ext uri="{FF2B5EF4-FFF2-40B4-BE49-F238E27FC236}">
                <a16:creationId xmlns:a16="http://schemas.microsoft.com/office/drawing/2014/main" id="{D7874547-C9DD-588D-8699-FA0FD08B3E5D}"/>
              </a:ext>
            </a:extLst>
          </p:cNvPr>
          <p:cNvSpPr/>
          <p:nvPr/>
        </p:nvSpPr>
        <p:spPr>
          <a:xfrm rot="16200000">
            <a:off x="28507222" y="10032136"/>
            <a:ext cx="448754" cy="16079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ounded Rectangle 110">
            <a:extLst>
              <a:ext uri="{FF2B5EF4-FFF2-40B4-BE49-F238E27FC236}">
                <a16:creationId xmlns:a16="http://schemas.microsoft.com/office/drawing/2014/main" id="{027E29C4-955A-1D57-8434-430A23186817}"/>
              </a:ext>
            </a:extLst>
          </p:cNvPr>
          <p:cNvSpPr/>
          <p:nvPr/>
        </p:nvSpPr>
        <p:spPr>
          <a:xfrm>
            <a:off x="28084880" y="10439399"/>
            <a:ext cx="1404520" cy="1184125"/>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TextBox 28">
            <a:extLst>
              <a:ext uri="{FF2B5EF4-FFF2-40B4-BE49-F238E27FC236}">
                <a16:creationId xmlns:a16="http://schemas.microsoft.com/office/drawing/2014/main" id="{C5828073-5882-C950-9E1D-9D853ADE47D5}"/>
              </a:ext>
            </a:extLst>
          </p:cNvPr>
          <p:cNvSpPr txBox="1">
            <a:spLocks noChangeArrowheads="1"/>
          </p:cNvSpPr>
          <p:nvPr/>
        </p:nvSpPr>
        <p:spPr bwMode="auto">
          <a:xfrm>
            <a:off x="27813000" y="10346164"/>
            <a:ext cx="1872135" cy="1541036"/>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100" dirty="0">
                <a:solidFill>
                  <a:schemeClr val="bg1"/>
                </a:solidFill>
                <a:latin typeface="Gill Sans SemiBold" panose="020B0502020104020203" pitchFamily="34" charset="-79"/>
                <a:cs typeface="Gill Sans SemiBold" panose="020B0502020104020203" pitchFamily="34" charset="-79"/>
              </a:rPr>
              <a:t>Certain medical stations will contain </a:t>
            </a:r>
            <a:r>
              <a:rPr lang="en-US" sz="1100" dirty="0" err="1">
                <a:solidFill>
                  <a:schemeClr val="bg1"/>
                </a:solidFill>
                <a:latin typeface="Gill Sans SemiBold" panose="020B0502020104020203" pitchFamily="34" charset="-79"/>
                <a:cs typeface="Gill Sans SemiBold" panose="020B0502020104020203" pitchFamily="34" charset="-79"/>
              </a:rPr>
              <a:t>LoRaWAN</a:t>
            </a:r>
            <a:r>
              <a:rPr lang="en-US" sz="1100" dirty="0">
                <a:solidFill>
                  <a:schemeClr val="bg1"/>
                </a:solidFill>
                <a:latin typeface="Gill Sans SemiBold" panose="020B0502020104020203" pitchFamily="34" charset="-79"/>
                <a:cs typeface="Gill Sans SemiBold" panose="020B0502020104020203" pitchFamily="34" charset="-79"/>
              </a:rPr>
              <a:t> gateways in order to increase the range of the LAN.</a:t>
            </a:r>
          </a:p>
          <a:p>
            <a:pPr algn="ctr" eaLnBrk="1" hangingPunct="1"/>
            <a:endParaRPr lang="en-US" sz="1100" dirty="0">
              <a:solidFill>
                <a:schemeClr val="bg1"/>
              </a:solidFill>
              <a:latin typeface="Gill Sans SemiBold" panose="020B0502020104020203" pitchFamily="34" charset="-79"/>
              <a:cs typeface="Gill Sans SemiBold" panose="020B0502020104020203" pitchFamily="34" charset="-79"/>
            </a:endParaRPr>
          </a:p>
        </p:txBody>
      </p:sp>
      <p:sp>
        <p:nvSpPr>
          <p:cNvPr id="74" name="Rounded Rectangle 110">
            <a:extLst>
              <a:ext uri="{FF2B5EF4-FFF2-40B4-BE49-F238E27FC236}">
                <a16:creationId xmlns:a16="http://schemas.microsoft.com/office/drawing/2014/main" id="{E25B73DE-1168-779D-13C8-21D97767BAE8}"/>
              </a:ext>
            </a:extLst>
          </p:cNvPr>
          <p:cNvSpPr/>
          <p:nvPr/>
        </p:nvSpPr>
        <p:spPr>
          <a:xfrm>
            <a:off x="32385000" y="8548622"/>
            <a:ext cx="1404520" cy="747778"/>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TextBox 28">
            <a:extLst>
              <a:ext uri="{FF2B5EF4-FFF2-40B4-BE49-F238E27FC236}">
                <a16:creationId xmlns:a16="http://schemas.microsoft.com/office/drawing/2014/main" id="{0405C29C-4686-8DCB-0746-83CE912990A1}"/>
              </a:ext>
            </a:extLst>
          </p:cNvPr>
          <p:cNvSpPr txBox="1">
            <a:spLocks noChangeArrowheads="1"/>
          </p:cNvSpPr>
          <p:nvPr/>
        </p:nvSpPr>
        <p:spPr bwMode="auto">
          <a:xfrm>
            <a:off x="32151897" y="8397986"/>
            <a:ext cx="1872135" cy="103320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100" dirty="0">
                <a:solidFill>
                  <a:schemeClr val="bg1"/>
                </a:solidFill>
                <a:latin typeface="Gill Sans SemiBold" panose="020B0502020104020203" pitchFamily="34" charset="-79"/>
                <a:cs typeface="Gill Sans SemiBold" panose="020B0502020104020203" pitchFamily="34" charset="-79"/>
              </a:rPr>
              <a:t>Each </a:t>
            </a:r>
            <a:r>
              <a:rPr lang="en-US" sz="1100" dirty="0" err="1">
                <a:solidFill>
                  <a:schemeClr val="bg1"/>
                </a:solidFill>
                <a:latin typeface="Gill Sans SemiBold" panose="020B0502020104020203" pitchFamily="34" charset="-79"/>
                <a:cs typeface="Gill Sans SemiBold" panose="020B0502020104020203" pitchFamily="34" charset="-79"/>
              </a:rPr>
              <a:t>LoRaWAN</a:t>
            </a:r>
            <a:r>
              <a:rPr lang="en-US" sz="1100" dirty="0">
                <a:solidFill>
                  <a:schemeClr val="bg1"/>
                </a:solidFill>
                <a:latin typeface="Gill Sans SemiBold" panose="020B0502020104020203" pitchFamily="34" charset="-79"/>
                <a:cs typeface="Gill Sans SemiBold" panose="020B0502020104020203" pitchFamily="34" charset="-79"/>
              </a:rPr>
              <a:t> Gateway has a range of 8 – 11 km in even terrain.</a:t>
            </a:r>
          </a:p>
        </p:txBody>
      </p:sp>
      <p:sp>
        <p:nvSpPr>
          <p:cNvPr id="78" name="Right Arrow 154">
            <a:extLst>
              <a:ext uri="{FF2B5EF4-FFF2-40B4-BE49-F238E27FC236}">
                <a16:creationId xmlns:a16="http://schemas.microsoft.com/office/drawing/2014/main" id="{A650D229-5313-036C-A419-62FEA79EC0F5}"/>
              </a:ext>
            </a:extLst>
          </p:cNvPr>
          <p:cNvSpPr/>
          <p:nvPr/>
        </p:nvSpPr>
        <p:spPr>
          <a:xfrm rot="10800000">
            <a:off x="29724456" y="8908176"/>
            <a:ext cx="2470214" cy="157724"/>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ight Arrow 154">
            <a:extLst>
              <a:ext uri="{FF2B5EF4-FFF2-40B4-BE49-F238E27FC236}">
                <a16:creationId xmlns:a16="http://schemas.microsoft.com/office/drawing/2014/main" id="{C178FE60-1CD2-0A1E-D580-9C5DD3709601}"/>
              </a:ext>
            </a:extLst>
          </p:cNvPr>
          <p:cNvSpPr/>
          <p:nvPr/>
        </p:nvSpPr>
        <p:spPr>
          <a:xfrm rot="11950798">
            <a:off x="32224483" y="7694042"/>
            <a:ext cx="682742" cy="136249"/>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ounded Rectangle 110">
            <a:extLst>
              <a:ext uri="{FF2B5EF4-FFF2-40B4-BE49-F238E27FC236}">
                <a16:creationId xmlns:a16="http://schemas.microsoft.com/office/drawing/2014/main" id="{673BF1CE-07A7-191C-20C6-BE5F43D77548}"/>
              </a:ext>
            </a:extLst>
          </p:cNvPr>
          <p:cNvSpPr/>
          <p:nvPr/>
        </p:nvSpPr>
        <p:spPr>
          <a:xfrm>
            <a:off x="32961680" y="7558022"/>
            <a:ext cx="1404520" cy="747778"/>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4" name="TextBox 28">
            <a:extLst>
              <a:ext uri="{FF2B5EF4-FFF2-40B4-BE49-F238E27FC236}">
                <a16:creationId xmlns:a16="http://schemas.microsoft.com/office/drawing/2014/main" id="{9ADCFC82-D47F-B2F5-ACB0-2989A63B4F2C}"/>
              </a:ext>
            </a:extLst>
          </p:cNvPr>
          <p:cNvSpPr txBox="1">
            <a:spLocks noChangeArrowheads="1"/>
          </p:cNvSpPr>
          <p:nvPr/>
        </p:nvSpPr>
        <p:spPr bwMode="auto">
          <a:xfrm>
            <a:off x="32722665" y="7467600"/>
            <a:ext cx="1872135" cy="863927"/>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100" dirty="0">
                <a:solidFill>
                  <a:schemeClr val="bg1"/>
                </a:solidFill>
                <a:latin typeface="Gill Sans SemiBold" panose="020B0502020104020203" pitchFamily="34" charset="-79"/>
                <a:cs typeface="Gill Sans SemiBold" panose="020B0502020104020203" pitchFamily="34" charset="-79"/>
              </a:rPr>
              <a:t>Node are powered locally through the laptop</a:t>
            </a:r>
          </a:p>
        </p:txBody>
      </p:sp>
    </p:spTree>
    <p:extLst>
      <p:ext uri="{BB962C8B-B14F-4D97-AF65-F5344CB8AC3E}">
        <p14:creationId xmlns:p14="http://schemas.microsoft.com/office/powerpoint/2010/main" val="2409689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23335</TotalTime>
  <Words>1651</Words>
  <Application>Microsoft Office PowerPoint</Application>
  <PresentationFormat>Custom</PresentationFormat>
  <Paragraphs>194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Garamond</vt:lpstr>
      <vt:lpstr>Gill Sans</vt:lpstr>
      <vt:lpstr>Gill Sans SemiBold</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USNA</dc:creator>
  <cp:lastModifiedBy>Nicholas Zayfman</cp:lastModifiedBy>
  <cp:revision>271</cp:revision>
  <cp:lastPrinted>2023-12-15T16:50:42Z</cp:lastPrinted>
  <dcterms:created xsi:type="dcterms:W3CDTF">2008-11-17T14:24:47Z</dcterms:created>
  <dcterms:modified xsi:type="dcterms:W3CDTF">2025-03-24T05:08:28Z</dcterms:modified>
</cp:coreProperties>
</file>