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D8B5F31-AA24-4B56-8A90-5148897B3CAB}" type="datetimeFigureOut">
              <a:rPr lang="en-US" smtClean="0"/>
              <a:t>7/30/2014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5FAD164-85B8-4311-A783-ED31640CD85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8B5F31-AA24-4B56-8A90-5148897B3CAB}"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8B5F31-AA24-4B56-8A90-5148897B3CAB}"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8B5F31-AA24-4B56-8A90-5148897B3CAB}"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8B5F31-AA24-4B56-8A90-5148897B3CAB}" type="datetimeFigureOut">
              <a:rPr lang="en-US" smtClean="0"/>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AD164-85B8-4311-A783-ED31640CD85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8B5F31-AA24-4B56-8A90-5148897B3CAB}"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8B5F31-AA24-4B56-8A90-5148897B3CAB}" type="datetimeFigureOut">
              <a:rPr lang="en-US" smtClean="0"/>
              <a:t>7/30/2014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8B5F31-AA24-4B56-8A90-5148897B3CAB}" type="datetimeFigureOut">
              <a:rPr lang="en-US" smtClean="0"/>
              <a:t>7/30/2014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B5F31-AA24-4B56-8A90-5148897B3CAB}" type="datetimeFigureOut">
              <a:rPr lang="en-US" smtClean="0"/>
              <a:t>7/30/2014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8B5F31-AA24-4B56-8A90-5148897B3CAB}"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AD164-85B8-4311-A783-ED31640CD85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8B5F31-AA24-4B56-8A90-5148897B3CAB}" type="datetimeFigureOut">
              <a:rPr lang="en-US" smtClean="0"/>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5FAD164-85B8-4311-A783-ED31640CD85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B5F31-AA24-4B56-8A90-5148897B3CAB}" type="datetimeFigureOut">
              <a:rPr lang="en-US" smtClean="0"/>
              <a:t>7/30/2014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5FAD164-85B8-4311-A783-ED31640CD85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265312"/>
          </a:xfrm>
        </p:spPr>
        <p:txBody>
          <a:bodyPr>
            <a:normAutofit/>
          </a:bodyPr>
          <a:lstStyle/>
          <a:p>
            <a:r>
              <a:rPr lang="en-US" sz="4800" dirty="0" smtClean="0">
                <a:effectLst>
                  <a:outerShdw blurRad="38100" dist="38100" dir="2700000" algn="tl">
                    <a:srgbClr val="000000">
                      <a:alpha val="43137"/>
                    </a:srgbClr>
                  </a:outerShdw>
                </a:effectLst>
              </a:rPr>
              <a:t>Knowledge Planet Library</a:t>
            </a:r>
            <a:endParaRPr lang="en-US" sz="32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3400" y="3167060"/>
            <a:ext cx="7854696" cy="776528"/>
          </a:xfrm>
        </p:spPr>
        <p:txBody>
          <a:bodyPr>
            <a:normAutofit/>
          </a:bodyPr>
          <a:lstStyle/>
          <a:p>
            <a:r>
              <a:rPr lang="en-US" sz="2800" b="1" dirty="0" smtClean="0">
                <a:effectLst>
                  <a:outerShdw blurRad="38100" dist="38100" dir="2700000" algn="tl">
                    <a:srgbClr val="000000">
                      <a:alpha val="43137"/>
                    </a:srgbClr>
                  </a:outerShdw>
                </a:effectLst>
              </a:rPr>
              <a:t>Library Membership Control System</a:t>
            </a:r>
            <a:endParaRPr lang="en-US"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1347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r>
              <a:rPr lang="en-US" b="1" u="sng" dirty="0"/>
              <a:t>Program </a:t>
            </a:r>
            <a:r>
              <a:rPr lang="en-US" b="1" u="sng" dirty="0" smtClean="0"/>
              <a:t>Strengths</a:t>
            </a:r>
          </a:p>
          <a:p>
            <a:endParaRPr lang="en-US" dirty="0"/>
          </a:p>
          <a:p>
            <a:pPr algn="just"/>
            <a:r>
              <a:rPr lang="en-US" dirty="0"/>
              <a:t>It is a security enabled system with many data validation checks such as fixed limit characters restrictions and maximum characters limits and date format restrictions and data duplication check for ID field and controlled by many error and information messages to guide users to type in valid data information.</a:t>
            </a:r>
          </a:p>
          <a:p>
            <a:pPr marL="0" indent="0">
              <a:buNone/>
            </a:pPr>
            <a:r>
              <a:rPr lang="en-US" dirty="0"/>
              <a:t> </a:t>
            </a:r>
          </a:p>
          <a:p>
            <a:r>
              <a:rPr lang="en-US" b="1" u="sng" dirty="0" smtClean="0"/>
              <a:t>Program Weaknesses</a:t>
            </a:r>
          </a:p>
          <a:p>
            <a:endParaRPr lang="en-US" dirty="0"/>
          </a:p>
          <a:p>
            <a:pPr algn="just"/>
            <a:r>
              <a:rPr lang="en-US" dirty="0"/>
              <a:t>The main weakness of the program is that it cannot validate whether the user types in an alphabetic or a digit. And the password is set by the system and they cannot be changed.</a:t>
            </a:r>
          </a:p>
          <a:p>
            <a:pPr marL="0" indent="0">
              <a:buNone/>
            </a:pPr>
            <a:r>
              <a:rPr lang="en-US" dirty="0"/>
              <a:t> </a:t>
            </a:r>
          </a:p>
          <a:p>
            <a:r>
              <a:rPr lang="en-US" b="1" u="sng" dirty="0" smtClean="0"/>
              <a:t>Program Enhancements</a:t>
            </a:r>
          </a:p>
          <a:p>
            <a:endParaRPr lang="en-US" dirty="0"/>
          </a:p>
          <a:p>
            <a:pPr algn="just"/>
            <a:r>
              <a:rPr lang="en-US" dirty="0"/>
              <a:t>In the future version of the program, validating checks for alphabetic or digit and change password function will be included and some functions will be expected to be improved.</a:t>
            </a:r>
          </a:p>
          <a:p>
            <a:endParaRPr lang="en-US" dirty="0"/>
          </a:p>
        </p:txBody>
      </p:sp>
    </p:spTree>
    <p:extLst>
      <p:ext uri="{BB962C8B-B14F-4D97-AF65-F5344CB8AC3E}">
        <p14:creationId xmlns:p14="http://schemas.microsoft.com/office/powerpoint/2010/main" val="181207778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Library’s background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lgn="just">
              <a:lnSpc>
                <a:spcPct val="160000"/>
              </a:lnSpc>
            </a:pPr>
            <a:r>
              <a:rPr lang="en-US" dirty="0"/>
              <a:t>Knowledge Planet Library is a library of “Knowledge Planet Academy”, a private learning center founded in the year 2004 and is located in Yangon, Myanmar. The library was officially opened in the year 2005 for the purpose of getting more references, knowledge and information for the students of this school. The library was rather a small one when it was founded. Now, over the past 9 years, the size of the library is getting bigger because the library’s officials have been buying many new kinds of books to become a better library and the students’ knowledge center point. And the increasing number of members makes the staffs difficult to handle the records manually.</a:t>
            </a:r>
          </a:p>
          <a:p>
            <a:endParaRPr lang="en-US" dirty="0"/>
          </a:p>
        </p:txBody>
      </p:sp>
    </p:spTree>
    <p:extLst>
      <p:ext uri="{BB962C8B-B14F-4D97-AF65-F5344CB8AC3E}">
        <p14:creationId xmlns:p14="http://schemas.microsoft.com/office/powerpoint/2010/main" val="394109064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Current system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a:bodyPr>
          <a:lstStyle/>
          <a:p>
            <a:pPr algn="just">
              <a:lnSpc>
                <a:spcPct val="150000"/>
              </a:lnSpc>
            </a:pPr>
            <a:r>
              <a:rPr lang="en-US" dirty="0"/>
              <a:t>Since the library was founded, the staffs have been doing all the works manually. That is, the librarians have to record everyday transactions manually on the paper- based system. He or she has to write down every detail in the books daily. It’s really a time consuming task and data inconsistency is also very high. Below are the problems that current system is facing with.</a:t>
            </a:r>
            <a:endParaRPr lang="en-US" dirty="0"/>
          </a:p>
        </p:txBody>
      </p:sp>
    </p:spTree>
    <p:extLst>
      <p:ext uri="{BB962C8B-B14F-4D97-AF65-F5344CB8AC3E}">
        <p14:creationId xmlns:p14="http://schemas.microsoft.com/office/powerpoint/2010/main" val="26154499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Problems background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b="1" dirty="0"/>
              <a:t>Slow Retrieval of Data </a:t>
            </a:r>
            <a:r>
              <a:rPr lang="en-US" dirty="0"/>
              <a:t>- The information is stored in different parts of the site and it may take a long time to retrieve or update the data. Sometimes, it can take up to 20 or 30 minutes finding the relevant information.</a:t>
            </a:r>
          </a:p>
          <a:p>
            <a:pPr algn="just">
              <a:lnSpc>
                <a:spcPct val="120000"/>
              </a:lnSpc>
            </a:pPr>
            <a:r>
              <a:rPr lang="en-US" b="1" dirty="0"/>
              <a:t>Paper Wastage </a:t>
            </a:r>
            <a:r>
              <a:rPr lang="en-US" dirty="0"/>
              <a:t>- Much paper is waste due to the number of records daily and number of library members. Duplication of data can be occurred by repeating the same thing over and over.</a:t>
            </a:r>
          </a:p>
          <a:p>
            <a:pPr algn="just">
              <a:lnSpc>
                <a:spcPct val="120000"/>
              </a:lnSpc>
            </a:pPr>
            <a:r>
              <a:rPr lang="en-US" b="1" dirty="0"/>
              <a:t>Unproductive use of storage space </a:t>
            </a:r>
            <a:r>
              <a:rPr lang="en-US" dirty="0"/>
              <a:t>- Paper takes up a massive amount of room in the site.</a:t>
            </a:r>
          </a:p>
          <a:p>
            <a:pPr algn="just">
              <a:lnSpc>
                <a:spcPct val="120000"/>
              </a:lnSpc>
            </a:pPr>
            <a:r>
              <a:rPr lang="en-US" b="1" dirty="0"/>
              <a:t>Poor Customer Service </a:t>
            </a:r>
            <a:r>
              <a:rPr lang="en-US" dirty="0"/>
              <a:t>- Sometimes, the information needed may be unavailable.</a:t>
            </a:r>
          </a:p>
          <a:p>
            <a:pPr algn="just">
              <a:lnSpc>
                <a:spcPct val="120000"/>
              </a:lnSpc>
            </a:pPr>
            <a:r>
              <a:rPr lang="en-US" b="1" dirty="0"/>
              <a:t>No reliable database system</a:t>
            </a:r>
            <a:r>
              <a:rPr lang="en-US" dirty="0"/>
              <a:t> - The records on paper can be lost or damaged at any time. Since there is no backup for the data, the lost or damaged documents cannot be regained at all.</a:t>
            </a:r>
          </a:p>
          <a:p>
            <a:pPr algn="just">
              <a:lnSpc>
                <a:spcPct val="120000"/>
              </a:lnSpc>
            </a:pPr>
            <a:r>
              <a:rPr lang="en-US" b="1" dirty="0"/>
              <a:t>No security system</a:t>
            </a:r>
            <a:r>
              <a:rPr lang="en-US" dirty="0"/>
              <a:t> – Writing on paper is totally lack of security system. Any unauthorized person may view, update or even the data can be stolen. </a:t>
            </a:r>
          </a:p>
          <a:p>
            <a:pPr algn="just">
              <a:lnSpc>
                <a:spcPct val="120000"/>
              </a:lnSpc>
            </a:pPr>
            <a:r>
              <a:rPr lang="en-US" dirty="0"/>
              <a:t>These are the weak points that the current system is facing with.</a:t>
            </a:r>
            <a:endParaRPr lang="en-US" dirty="0"/>
          </a:p>
        </p:txBody>
      </p:sp>
    </p:spTree>
    <p:extLst>
      <p:ext uri="{BB962C8B-B14F-4D97-AF65-F5344CB8AC3E}">
        <p14:creationId xmlns:p14="http://schemas.microsoft.com/office/powerpoint/2010/main" val="14536978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lgn="just"/>
            <a:r>
              <a:rPr lang="en-US" dirty="0"/>
              <a:t>The main purpose of the new system is to handle all the problems that the old system is currently facing with. With the newly implemented system, the records can be easily created. There will be no duplication of data records because all the data records are controlled by a record key called ID. There is also an error checking method to detect the data type error (e.g. the record cannot be stored if the user types the alphabet character where a numeric value must be typed in). For retrieval of the records, it is much faster and easier than the previous system. Editing and deleting also can be easily and quickly performed. The records are to be stored in the security enabled database system which can store many lines of data records. There will be no store room at all to store the documents and no paper wastage at all. So, all the current problems will be solved with this single “Library Membership Control System”. The staff will only need to sit at the workstation just to perform all these tasks.</a:t>
            </a:r>
          </a:p>
          <a:p>
            <a:pPr algn="just"/>
            <a:r>
              <a:rPr lang="en-US" dirty="0"/>
              <a:t>These are the advantages of the new “Library Membership Control System”.</a:t>
            </a:r>
          </a:p>
          <a:p>
            <a:endParaRPr lang="en-US" dirty="0"/>
          </a:p>
        </p:txBody>
      </p:sp>
    </p:spTree>
    <p:extLst>
      <p:ext uri="{BB962C8B-B14F-4D97-AF65-F5344CB8AC3E}">
        <p14:creationId xmlns:p14="http://schemas.microsoft.com/office/powerpoint/2010/main" val="3602285039"/>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effectLst>
                  <a:outerShdw blurRad="38100" dist="38100" dir="2700000" algn="tl">
                    <a:srgbClr val="000000">
                      <a:alpha val="43137"/>
                    </a:srgbClr>
                  </a:outerShdw>
                </a:effectLst>
              </a:rPr>
              <a:t>File Specification</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6977621"/>
              </p:ext>
            </p:extLst>
          </p:nvPr>
        </p:nvGraphicFramePr>
        <p:xfrm>
          <a:off x="611560" y="1988840"/>
          <a:ext cx="8136903" cy="4104457"/>
        </p:xfrm>
        <a:graphic>
          <a:graphicData uri="http://schemas.openxmlformats.org/drawingml/2006/table">
            <a:tbl>
              <a:tblPr firstRow="1" firstCol="1" bandRow="1">
                <a:tableStyleId>{5C22544A-7EE6-4342-B048-85BDC9FD1C3A}</a:tableStyleId>
              </a:tblPr>
              <a:tblGrid>
                <a:gridCol w="635499"/>
                <a:gridCol w="1021818"/>
                <a:gridCol w="1905603"/>
                <a:gridCol w="762778"/>
                <a:gridCol w="635499"/>
                <a:gridCol w="3175706"/>
              </a:tblGrid>
              <a:tr h="860118">
                <a:tc>
                  <a:txBody>
                    <a:bodyPr/>
                    <a:lstStyle/>
                    <a:p>
                      <a:pPr algn="ctr">
                        <a:lnSpc>
                          <a:spcPct val="115000"/>
                        </a:lnSpc>
                        <a:spcAft>
                          <a:spcPts val="1000"/>
                        </a:spcAft>
                      </a:pPr>
                      <a:r>
                        <a:rPr lang="en-US" sz="1200">
                          <a:effectLst/>
                        </a:rPr>
                        <a:t>No.</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Item Name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Description</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Data Type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Size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Range</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a:effectLst/>
                        </a:rPr>
                        <a:t>1</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mem_id</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Member ID</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4</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0-9999</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a:effectLst/>
                        </a:rPr>
                        <a:t>2</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name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dirty="0">
                          <a:effectLst/>
                        </a:rPr>
                        <a:t>Name</a:t>
                      </a:r>
                      <a:endParaRPr lang="en-US" sz="1100" dirty="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20</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a-z/A-Z</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a:effectLst/>
                        </a:rPr>
                        <a:t>3</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ic_no</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IC_No.</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10</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A-Z/9999999</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a:effectLst/>
                        </a:rPr>
                        <a:t>4</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gender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Gender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1</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M/F</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a:effectLst/>
                        </a:rPr>
                        <a:t>5</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phone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Phone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10</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0-9999999</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a:effectLst/>
                        </a:rPr>
                        <a:t>6</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addr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Address</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30</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a-z/A-Z/0-999999999</a:t>
                      </a:r>
                      <a:endParaRPr lang="en-US" sz="1100">
                        <a:effectLst/>
                        <a:latin typeface="Calibri"/>
                        <a:ea typeface="Calibri"/>
                        <a:cs typeface="Cordia New"/>
                      </a:endParaRPr>
                    </a:p>
                  </a:txBody>
                  <a:tcPr marL="68580" marR="68580" marT="0" marB="0" anchor="b"/>
                </a:tc>
              </a:tr>
              <a:tr h="417084">
                <a:tc>
                  <a:txBody>
                    <a:bodyPr/>
                    <a:lstStyle/>
                    <a:p>
                      <a:pPr algn="ctr">
                        <a:lnSpc>
                          <a:spcPct val="115000"/>
                        </a:lnSpc>
                        <a:spcAft>
                          <a:spcPts val="1000"/>
                        </a:spcAft>
                      </a:pPr>
                      <a:r>
                        <a:rPr lang="en-US" sz="1200" dirty="0">
                          <a:effectLst/>
                        </a:rPr>
                        <a:t>7</a:t>
                      </a:r>
                      <a:endParaRPr lang="en-US" sz="1100" dirty="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reg_date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Registration Date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10</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12/12/9999</a:t>
                      </a:r>
                      <a:endParaRPr lang="en-US" sz="1100">
                        <a:effectLst/>
                        <a:latin typeface="Calibri"/>
                        <a:ea typeface="Calibri"/>
                        <a:cs typeface="Cordia New"/>
                      </a:endParaRPr>
                    </a:p>
                  </a:txBody>
                  <a:tcPr marL="68580" marR="68580" marT="0" marB="0" anchor="b"/>
                </a:tc>
              </a:tr>
              <a:tr h="324751">
                <a:tc>
                  <a:txBody>
                    <a:bodyPr/>
                    <a:lstStyle/>
                    <a:p>
                      <a:pPr algn="ctr">
                        <a:lnSpc>
                          <a:spcPct val="115000"/>
                        </a:lnSpc>
                        <a:spcAft>
                          <a:spcPts val="1000"/>
                        </a:spcAft>
                      </a:pPr>
                      <a:r>
                        <a:rPr lang="en-US" sz="1200" dirty="0">
                          <a:effectLst/>
                        </a:rPr>
                        <a:t>8</a:t>
                      </a:r>
                      <a:endParaRPr lang="en-US" sz="1100" dirty="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dirty="0" err="1">
                          <a:effectLst/>
                        </a:rPr>
                        <a:t>exp_date</a:t>
                      </a:r>
                      <a:endParaRPr lang="en-US" sz="1100" dirty="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Expiry Date</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char</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a:effectLst/>
                        </a:rPr>
                        <a:t>10</a:t>
                      </a:r>
                      <a:endParaRPr lang="en-US" sz="1100">
                        <a:effectLst/>
                        <a:latin typeface="Calibri"/>
                        <a:ea typeface="Calibri"/>
                        <a:cs typeface="Cordia New"/>
                      </a:endParaRPr>
                    </a:p>
                  </a:txBody>
                  <a:tcPr marL="68580" marR="68580" marT="0" marB="0" anchor="b"/>
                </a:tc>
                <a:tc>
                  <a:txBody>
                    <a:bodyPr/>
                    <a:lstStyle/>
                    <a:p>
                      <a:pPr algn="ctr">
                        <a:lnSpc>
                          <a:spcPct val="115000"/>
                        </a:lnSpc>
                        <a:spcAft>
                          <a:spcPts val="1000"/>
                        </a:spcAft>
                      </a:pPr>
                      <a:r>
                        <a:rPr lang="en-US" sz="1200" dirty="0">
                          <a:effectLst/>
                        </a:rPr>
                        <a:t>12/12/9999</a:t>
                      </a:r>
                      <a:endParaRPr lang="en-US" sz="1100" dirty="0">
                        <a:effectLst/>
                        <a:latin typeface="Calibri"/>
                        <a:ea typeface="Calibri"/>
                        <a:cs typeface="Cordia New"/>
                      </a:endParaRPr>
                    </a:p>
                  </a:txBody>
                  <a:tcPr marL="68580" marR="68580" marT="0" marB="0" anchor="b"/>
                </a:tc>
              </a:tr>
            </a:tbl>
          </a:graphicData>
        </a:graphic>
      </p:graphicFrame>
    </p:spTree>
    <p:extLst>
      <p:ext uri="{BB962C8B-B14F-4D97-AF65-F5344CB8AC3E}">
        <p14:creationId xmlns:p14="http://schemas.microsoft.com/office/powerpoint/2010/main" val="22586734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effectLst>
                  <a:outerShdw blurRad="38100" dist="38100" dir="2700000" algn="tl">
                    <a:srgbClr val="000000">
                      <a:alpha val="43137"/>
                    </a:srgbClr>
                  </a:outerShdw>
                </a:effectLst>
              </a:rPr>
              <a:t>Hardware and Software Requirements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b="1" dirty="0"/>
              <a:t>Hardware requirements:</a:t>
            </a:r>
            <a:endParaRPr lang="en-US" dirty="0"/>
          </a:p>
          <a:p>
            <a:r>
              <a:rPr lang="en-US" b="1" dirty="0"/>
              <a:t> </a:t>
            </a:r>
            <a:endParaRPr lang="en-US" dirty="0"/>
          </a:p>
          <a:p>
            <a:r>
              <a:rPr lang="en-US" dirty="0"/>
              <a:t>Intel Core i5-3230M Processor 2.60 GHz or higher	</a:t>
            </a:r>
          </a:p>
          <a:p>
            <a:r>
              <a:rPr lang="en-US" dirty="0"/>
              <a:t>1 GB RAM for (32-bit) or 2 GB RAM for (64-bit)</a:t>
            </a:r>
          </a:p>
          <a:p>
            <a:r>
              <a:rPr lang="en-US" b="1" dirty="0"/>
              <a:t> </a:t>
            </a:r>
            <a:endParaRPr lang="en-US" dirty="0"/>
          </a:p>
          <a:p>
            <a:r>
              <a:rPr lang="en-US" b="1" dirty="0"/>
              <a:t>Software requirements:</a:t>
            </a:r>
            <a:endParaRPr lang="en-US" dirty="0"/>
          </a:p>
          <a:p>
            <a:r>
              <a:rPr lang="en-US" b="1" dirty="0"/>
              <a:t> </a:t>
            </a:r>
            <a:endParaRPr lang="en-US" dirty="0"/>
          </a:p>
          <a:p>
            <a:r>
              <a:rPr lang="en-US" dirty="0"/>
              <a:t>Windows Vista, 7 or 8 (32bit) or (64-bit)</a:t>
            </a:r>
          </a:p>
          <a:p>
            <a:r>
              <a:rPr lang="en-US" dirty="0"/>
              <a:t>Turbo C++ 3.0</a:t>
            </a:r>
          </a:p>
          <a:p>
            <a:r>
              <a:rPr lang="en-US" dirty="0"/>
              <a:t>CD-ROM Drive</a:t>
            </a:r>
          </a:p>
          <a:p>
            <a:endParaRPr lang="en-US" dirty="0"/>
          </a:p>
        </p:txBody>
      </p:sp>
    </p:spTree>
    <p:extLst>
      <p:ext uri="{BB962C8B-B14F-4D97-AF65-F5344CB8AC3E}">
        <p14:creationId xmlns:p14="http://schemas.microsoft.com/office/powerpoint/2010/main" val="396591331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effectLst>
                  <a:outerShdw blurRad="38100" dist="38100" dir="2700000" algn="tl">
                    <a:srgbClr val="000000">
                      <a:alpha val="43137"/>
                    </a:srgbClr>
                  </a:outerShdw>
                </a:effectLst>
              </a:rPr>
              <a:t>Login Screen</a:t>
            </a:r>
            <a:endParaRPr lang="en-US" b="1"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a:stretch>
            <a:fillRect/>
          </a:stretch>
        </p:blipFill>
        <p:spPr>
          <a:xfrm>
            <a:off x="467544" y="2039144"/>
            <a:ext cx="8208912" cy="4181475"/>
          </a:xfrm>
          <a:prstGeom prst="rect">
            <a:avLst/>
          </a:prstGeom>
        </p:spPr>
      </p:pic>
    </p:spTree>
    <p:extLst>
      <p:ext uri="{BB962C8B-B14F-4D97-AF65-F5344CB8AC3E}">
        <p14:creationId xmlns:p14="http://schemas.microsoft.com/office/powerpoint/2010/main" val="320157290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effectLst>
                  <a:outerShdw blurRad="38100" dist="38100" dir="2700000" algn="tl">
                    <a:srgbClr val="000000">
                      <a:alpha val="43137"/>
                    </a:srgbClr>
                  </a:outerShdw>
                </a:effectLst>
              </a:rPr>
              <a:t>Main Menu Screen</a:t>
            </a:r>
            <a:endParaRPr lang="en-US" b="1"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a:blip r:embed="rId2"/>
          <a:stretch>
            <a:fillRect/>
          </a:stretch>
        </p:blipFill>
        <p:spPr>
          <a:xfrm>
            <a:off x="395536" y="2039144"/>
            <a:ext cx="8280920" cy="4181475"/>
          </a:xfrm>
          <a:prstGeom prst="rect">
            <a:avLst/>
          </a:prstGeom>
        </p:spPr>
      </p:pic>
    </p:spTree>
    <p:extLst>
      <p:ext uri="{BB962C8B-B14F-4D97-AF65-F5344CB8AC3E}">
        <p14:creationId xmlns:p14="http://schemas.microsoft.com/office/powerpoint/2010/main" val="101677103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TotalTime>
  <Words>740</Words>
  <Application>Microsoft Office PowerPoint</Application>
  <PresentationFormat>On-screen Show (4:3)</PresentationFormat>
  <Paragraphs>97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Knowledge Planet Library</vt:lpstr>
      <vt:lpstr>Library’s background</vt:lpstr>
      <vt:lpstr>Current system</vt:lpstr>
      <vt:lpstr>Problems background</vt:lpstr>
      <vt:lpstr>Objectives</vt:lpstr>
      <vt:lpstr>File Specification</vt:lpstr>
      <vt:lpstr>Hardware and Software Requirements</vt:lpstr>
      <vt:lpstr>Login Screen</vt:lpstr>
      <vt:lpstr>Main Menu Screen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Planet Library</dc:title>
  <dc:creator>ADMIN</dc:creator>
  <cp:lastModifiedBy>ADMIN</cp:lastModifiedBy>
  <cp:revision>4</cp:revision>
  <dcterms:created xsi:type="dcterms:W3CDTF">2014-07-30T11:05:53Z</dcterms:created>
  <dcterms:modified xsi:type="dcterms:W3CDTF">2014-07-30T11:43:38Z</dcterms:modified>
</cp:coreProperties>
</file>