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0" r:id="rId3"/>
    <p:sldId id="259" r:id="rId4"/>
    <p:sldId id="261" r:id="rId5"/>
    <p:sldId id="262" r:id="rId6"/>
    <p:sldId id="263" r:id="rId7"/>
    <p:sldId id="264" r:id="rId8"/>
    <p:sldId id="265" r:id="rId9"/>
    <p:sldId id="266" r:id="rId10"/>
    <p:sldId id="267" r:id="rId11"/>
    <p:sldId id="268"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6" autoAdjust="0"/>
  </p:normalViewPr>
  <p:slideViewPr>
    <p:cSldViewPr>
      <p:cViewPr varScale="1">
        <p:scale>
          <a:sx n="75" d="100"/>
          <a:sy n="75" d="100"/>
        </p:scale>
        <p:origin x="-1236"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08629E4-CC6A-4A1B-B858-C4E80F409F8F}" type="datetimeFigureOut">
              <a:rPr lang="en-US" smtClean="0"/>
              <a:t>3/30/2014</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643562B-85E0-40F1-BEA3-F317CD4D84E1}"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8629E4-CC6A-4A1B-B858-C4E80F409F8F}" type="datetimeFigureOut">
              <a:rPr lang="en-US" smtClean="0"/>
              <a:t>3/30/2014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3562B-85E0-40F1-BEA3-F317CD4D84E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8629E4-CC6A-4A1B-B858-C4E80F409F8F}" type="datetimeFigureOut">
              <a:rPr lang="en-US" smtClean="0"/>
              <a:t>3/30/2014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3562B-85E0-40F1-BEA3-F317CD4D84E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8629E4-CC6A-4A1B-B858-C4E80F409F8F}" type="datetimeFigureOut">
              <a:rPr lang="en-US" smtClean="0"/>
              <a:t>3/30/2014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3562B-85E0-40F1-BEA3-F317CD4D84E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8629E4-CC6A-4A1B-B858-C4E80F409F8F}" type="datetimeFigureOut">
              <a:rPr lang="en-US" smtClean="0"/>
              <a:t>3/30/2014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3562B-85E0-40F1-BEA3-F317CD4D84E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008629E4-CC6A-4A1B-B858-C4E80F409F8F}" type="datetimeFigureOut">
              <a:rPr lang="en-US" smtClean="0"/>
              <a:t>3/30/2014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43562B-85E0-40F1-BEA3-F317CD4D84E1}"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8629E4-CC6A-4A1B-B858-C4E80F409F8F}" type="datetimeFigureOut">
              <a:rPr lang="en-US" smtClean="0"/>
              <a:t>3/30/2014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43562B-85E0-40F1-BEA3-F317CD4D84E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8629E4-CC6A-4A1B-B858-C4E80F409F8F}" type="datetimeFigureOut">
              <a:rPr lang="en-US" smtClean="0"/>
              <a:t>3/30/2014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43562B-85E0-40F1-BEA3-F317CD4D84E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8629E4-CC6A-4A1B-B858-C4E80F409F8F}" type="datetimeFigureOut">
              <a:rPr lang="en-US" smtClean="0"/>
              <a:t>3/30/2014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43562B-85E0-40F1-BEA3-F317CD4D84E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08629E4-CC6A-4A1B-B858-C4E80F409F8F}" type="datetimeFigureOut">
              <a:rPr lang="en-US" smtClean="0"/>
              <a:t>3/30/2014</a:t>
            </a:fld>
            <a:endParaRPr lang="en-US"/>
          </a:p>
        </p:txBody>
      </p:sp>
      <p:sp>
        <p:nvSpPr>
          <p:cNvPr id="7" name="Slide Number Placeholder 6"/>
          <p:cNvSpPr>
            <a:spLocks noGrp="1"/>
          </p:cNvSpPr>
          <p:nvPr>
            <p:ph type="sldNum" sz="quarter" idx="12"/>
          </p:nvPr>
        </p:nvSpPr>
        <p:spPr/>
        <p:txBody>
          <a:bodyPr/>
          <a:lstStyle/>
          <a:p>
            <a:fld id="{0643562B-85E0-40F1-BEA3-F317CD4D84E1}"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8629E4-CC6A-4A1B-B858-C4E80F409F8F}" type="datetimeFigureOut">
              <a:rPr lang="en-US" smtClean="0"/>
              <a:t>3/30/2014</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0643562B-85E0-40F1-BEA3-F317CD4D84E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008629E4-CC6A-4A1B-B858-C4E80F409F8F}" type="datetimeFigureOut">
              <a:rPr lang="en-US" smtClean="0"/>
              <a:t>3/30/2014</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643562B-85E0-40F1-BEA3-F317CD4D84E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8840"/>
            <a:ext cx="7772400" cy="1008112"/>
          </a:xfrm>
        </p:spPr>
        <p:txBody>
          <a:bodyPr>
            <a:normAutofit fontScale="90000"/>
          </a:bodyPr>
          <a:lstStyle/>
          <a:p>
            <a:r>
              <a:rPr lang="en-US" b="1" dirty="0" smtClean="0"/>
              <a:t/>
            </a:r>
            <a:br>
              <a:rPr lang="en-US" b="1" dirty="0" smtClean="0"/>
            </a:br>
            <a:r>
              <a:rPr lang="en-US" b="1" dirty="0" smtClean="0">
                <a:solidFill>
                  <a:schemeClr val="accent2"/>
                </a:solidFill>
              </a:rPr>
              <a:t>2014</a:t>
            </a:r>
            <a:r>
              <a:rPr lang="en-US" b="1" dirty="0">
                <a:solidFill>
                  <a:schemeClr val="accent2"/>
                </a:solidFill>
              </a:rPr>
              <a:t/>
            </a:r>
            <a:br>
              <a:rPr lang="en-US" b="1" dirty="0">
                <a:solidFill>
                  <a:schemeClr val="accent2"/>
                </a:solidFill>
              </a:rPr>
            </a:br>
            <a:endParaRPr lang="en-US" b="1" dirty="0">
              <a:solidFill>
                <a:schemeClr val="accent2"/>
              </a:solidFill>
            </a:endParaRPr>
          </a:p>
        </p:txBody>
      </p:sp>
      <p:sp>
        <p:nvSpPr>
          <p:cNvPr id="3" name="Subtitle 2"/>
          <p:cNvSpPr>
            <a:spLocks noGrp="1"/>
          </p:cNvSpPr>
          <p:nvPr>
            <p:ph type="subTitle" idx="1"/>
          </p:nvPr>
        </p:nvSpPr>
        <p:spPr>
          <a:xfrm>
            <a:off x="1259632" y="4437112"/>
            <a:ext cx="6400800" cy="1512168"/>
          </a:xfrm>
        </p:spPr>
        <p:txBody>
          <a:bodyPr>
            <a:normAutofit/>
          </a:bodyPr>
          <a:lstStyle/>
          <a:p>
            <a:r>
              <a:rPr lang="en-US" sz="2400" dirty="0" smtClean="0">
                <a:solidFill>
                  <a:schemeClr val="accent5">
                    <a:lumMod val="75000"/>
                  </a:schemeClr>
                </a:solidFill>
                <a:latin typeface="Arial Rounded MT Bold" pitchFamily="34" charset="0"/>
                <a:ea typeface="Adobe Song Std L" pitchFamily="18" charset="-128"/>
              </a:rPr>
              <a:t>Knowledge Planet</a:t>
            </a:r>
          </a:p>
          <a:p>
            <a:r>
              <a:rPr lang="en-US" sz="2400" dirty="0" smtClean="0">
                <a:solidFill>
                  <a:schemeClr val="accent5">
                    <a:lumMod val="75000"/>
                  </a:schemeClr>
                </a:solidFill>
                <a:latin typeface="Arial Rounded MT Bold" pitchFamily="34" charset="0"/>
                <a:ea typeface="Adobe Song Std L" pitchFamily="18" charset="-128"/>
              </a:rPr>
              <a:t>Library Management System</a:t>
            </a:r>
            <a:endParaRPr lang="en-US" sz="2400" dirty="0">
              <a:solidFill>
                <a:schemeClr val="accent5">
                  <a:lumMod val="75000"/>
                </a:schemeClr>
              </a:solidFill>
              <a:latin typeface="Arial Rounded MT Bold" pitchFamily="34" charset="0"/>
              <a:ea typeface="Adobe Song Std L" pitchFamily="18" charset="-128"/>
            </a:endParaRPr>
          </a:p>
        </p:txBody>
      </p:sp>
      <p:pic>
        <p:nvPicPr>
          <p:cNvPr id="4" name="Picture 3" descr="informatics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8023" y="2368550"/>
            <a:ext cx="3243565" cy="1564506"/>
          </a:xfrm>
          <a:prstGeom prst="rect">
            <a:avLst/>
          </a:prstGeom>
          <a:noFill/>
          <a:ln>
            <a:noFill/>
          </a:ln>
        </p:spPr>
      </p:pic>
    </p:spTree>
    <p:extLst>
      <p:ext uri="{BB962C8B-B14F-4D97-AF65-F5344CB8AC3E}">
        <p14:creationId xmlns:p14="http://schemas.microsoft.com/office/powerpoint/2010/main" val="3292607241"/>
      </p:ext>
    </p:extLst>
  </p:cSld>
  <p:clrMapOvr>
    <a:masterClrMapping/>
  </p:clrMapOvr>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683568" y="908720"/>
            <a:ext cx="7704855" cy="5400600"/>
          </a:xfrm>
          <a:prstGeom prst="rect">
            <a:avLst/>
          </a:prstGeom>
        </p:spPr>
      </p:pic>
    </p:spTree>
    <p:extLst>
      <p:ext uri="{BB962C8B-B14F-4D97-AF65-F5344CB8AC3E}">
        <p14:creationId xmlns:p14="http://schemas.microsoft.com/office/powerpoint/2010/main" val="2817407932"/>
      </p:ext>
    </p:extLst>
  </p:cSld>
  <p:clrMapOvr>
    <a:masterClrMapping/>
  </p:clrMapOvr>
  <mc:AlternateContent xmlns:mc="http://schemas.openxmlformats.org/markup-compatibility/2006" xmlns:p14="http://schemas.microsoft.com/office/powerpoint/2010/main">
    <mc:Choice Requires="p14">
      <p:transition spd="slow" p14:dur="1750">
        <p14:warp dir="in"/>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827584" y="620688"/>
            <a:ext cx="7488831" cy="5832648"/>
          </a:xfrm>
          <a:prstGeom prst="rect">
            <a:avLst/>
          </a:prstGeom>
        </p:spPr>
      </p:pic>
    </p:spTree>
    <p:extLst>
      <p:ext uri="{BB962C8B-B14F-4D97-AF65-F5344CB8AC3E}">
        <p14:creationId xmlns:p14="http://schemas.microsoft.com/office/powerpoint/2010/main" val="1350540974"/>
      </p:ext>
    </p:extLst>
  </p:cSld>
  <p:clrMapOvr>
    <a:masterClrMapping/>
  </p:clrMapOvr>
  <mc:AlternateContent xmlns:mc="http://schemas.openxmlformats.org/markup-compatibility/2006" xmlns:p14="http://schemas.microsoft.com/office/powerpoint/2010/main">
    <mc:Choice Requires="p14">
      <p:transition spd="slow" p14:dur="1250">
        <p14:flas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836712"/>
            <a:ext cx="7024744" cy="889168"/>
          </a:xfrm>
        </p:spPr>
        <p:txBody>
          <a:bodyPr>
            <a:normAutofit fontScale="90000"/>
          </a:bodyPr>
          <a:lstStyle/>
          <a:p>
            <a:r>
              <a:rPr lang="en-US" sz="3100" b="1" dirty="0">
                <a:effectLst>
                  <a:outerShdw blurRad="38100" dist="38100" dir="2700000" algn="tl">
                    <a:srgbClr val="000000">
                      <a:alpha val="43137"/>
                    </a:srgbClr>
                  </a:outerShdw>
                </a:effectLst>
              </a:rPr>
              <a:t>6.1 program </a:t>
            </a:r>
            <a:r>
              <a:rPr lang="en-US" sz="3100" b="1" dirty="0" err="1">
                <a:effectLst>
                  <a:outerShdw blurRad="38100" dist="38100" dir="2700000" algn="tl">
                    <a:srgbClr val="000000">
                      <a:alpha val="43137"/>
                    </a:srgbClr>
                  </a:outerShdw>
                </a:effectLst>
              </a:rPr>
              <a:t>strenghts</a:t>
            </a:r>
            <a:r>
              <a:rPr lang="en-US" dirty="0"/>
              <a:t/>
            </a:r>
            <a:br>
              <a:rPr lang="en-US" dirty="0"/>
            </a:br>
            <a:endParaRPr lang="en-US" dirty="0"/>
          </a:p>
        </p:txBody>
      </p:sp>
      <p:sp>
        <p:nvSpPr>
          <p:cNvPr id="3" name="Content Placeholder 2"/>
          <p:cNvSpPr>
            <a:spLocks noGrp="1"/>
          </p:cNvSpPr>
          <p:nvPr>
            <p:ph idx="1"/>
          </p:nvPr>
        </p:nvSpPr>
        <p:spPr>
          <a:xfrm>
            <a:off x="467544" y="1196752"/>
            <a:ext cx="8136904" cy="5256584"/>
          </a:xfrm>
        </p:spPr>
        <p:txBody>
          <a:bodyPr>
            <a:noAutofit/>
          </a:bodyPr>
          <a:lstStyle/>
          <a:p>
            <a:pPr algn="just">
              <a:lnSpc>
                <a:spcPct val="150000"/>
              </a:lnSpc>
            </a:pPr>
            <a:r>
              <a:rPr lang="en-US" sz="2000" b="1" dirty="0" smtClean="0">
                <a:solidFill>
                  <a:srgbClr val="7030A0"/>
                </a:solidFill>
              </a:rPr>
              <a:t>The </a:t>
            </a:r>
            <a:r>
              <a:rPr lang="en-US" sz="2000" b="1" dirty="0">
                <a:solidFill>
                  <a:srgbClr val="7030A0"/>
                </a:solidFill>
              </a:rPr>
              <a:t>simple and easy-to-understand user </a:t>
            </a:r>
            <a:r>
              <a:rPr lang="en-US" sz="2000" b="1" dirty="0" smtClean="0">
                <a:solidFill>
                  <a:srgbClr val="7030A0"/>
                </a:solidFill>
              </a:rPr>
              <a:t>interface allows </a:t>
            </a:r>
            <a:r>
              <a:rPr lang="en-US" sz="2000" b="1" dirty="0">
                <a:solidFill>
                  <a:srgbClr val="7030A0"/>
                </a:solidFill>
              </a:rPr>
              <a:t>user able to manage the program without training.</a:t>
            </a:r>
          </a:p>
          <a:p>
            <a:pPr algn="just">
              <a:lnSpc>
                <a:spcPct val="150000"/>
              </a:lnSpc>
            </a:pPr>
            <a:r>
              <a:rPr lang="en-US" sz="2000" b="1" dirty="0">
                <a:solidFill>
                  <a:srgbClr val="7030A0"/>
                </a:solidFill>
              </a:rPr>
              <a:t>All the database tables are strongly organized and can provide data consistency efficiently.</a:t>
            </a:r>
          </a:p>
          <a:p>
            <a:pPr algn="just">
              <a:lnSpc>
                <a:spcPct val="150000"/>
              </a:lnSpc>
            </a:pPr>
            <a:r>
              <a:rPr lang="en-US" sz="2000" b="1" dirty="0">
                <a:solidFill>
                  <a:srgbClr val="7030A0"/>
                </a:solidFill>
              </a:rPr>
              <a:t>It is a program that can use without internet connection so it is more stable and more speedy to run.</a:t>
            </a:r>
          </a:p>
          <a:p>
            <a:pPr algn="just">
              <a:lnSpc>
                <a:spcPct val="150000"/>
              </a:lnSpc>
            </a:pPr>
            <a:r>
              <a:rPr lang="en-US" sz="2000" b="1" dirty="0">
                <a:solidFill>
                  <a:srgbClr val="7030A0"/>
                </a:solidFill>
              </a:rPr>
              <a:t>Every task of this program can perform just as simple as one click so it is very user-friendly.</a:t>
            </a:r>
          </a:p>
          <a:p>
            <a:pPr algn="just">
              <a:lnSpc>
                <a:spcPct val="150000"/>
              </a:lnSpc>
            </a:pPr>
            <a:r>
              <a:rPr lang="en-US" sz="2000" b="1" dirty="0">
                <a:solidFill>
                  <a:srgbClr val="7030A0"/>
                </a:solidFill>
              </a:rPr>
              <a:t>The </a:t>
            </a:r>
            <a:r>
              <a:rPr lang="en-US" sz="2000" b="1" dirty="0" err="1">
                <a:solidFill>
                  <a:srgbClr val="7030A0"/>
                </a:solidFill>
              </a:rPr>
              <a:t>colour</a:t>
            </a:r>
            <a:r>
              <a:rPr lang="en-US" sz="2000" b="1" dirty="0">
                <a:solidFill>
                  <a:srgbClr val="7030A0"/>
                </a:solidFill>
              </a:rPr>
              <a:t> used in this program is not extremely bright and can provide smooth vision to users</a:t>
            </a:r>
            <a:r>
              <a:rPr lang="en-US" sz="2000" b="1" dirty="0" smtClean="0">
                <a:solidFill>
                  <a:srgbClr val="7030A0"/>
                </a:solidFill>
              </a:rPr>
              <a:t>.</a:t>
            </a:r>
            <a:endParaRPr lang="en-US" sz="2000" dirty="0">
              <a:solidFill>
                <a:srgbClr val="7030A0"/>
              </a:solidFill>
            </a:endParaRPr>
          </a:p>
        </p:txBody>
      </p:sp>
    </p:spTree>
    <p:extLst>
      <p:ext uri="{BB962C8B-B14F-4D97-AF65-F5344CB8AC3E}">
        <p14:creationId xmlns:p14="http://schemas.microsoft.com/office/powerpoint/2010/main" val="1457031769"/>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764704"/>
            <a:ext cx="7024744" cy="1143000"/>
          </a:xfrm>
        </p:spPr>
        <p:txBody>
          <a:bodyPr>
            <a:noAutofit/>
          </a:bodyPr>
          <a:lstStyle/>
          <a:p>
            <a:r>
              <a:rPr lang="en-US" sz="2800" b="1" dirty="0">
                <a:effectLst>
                  <a:outerShdw blurRad="38100" dist="38100" dir="2700000" algn="tl">
                    <a:srgbClr val="000000">
                      <a:alpha val="43137"/>
                    </a:srgbClr>
                  </a:outerShdw>
                </a:effectLst>
              </a:rPr>
              <a:t>6.2 program weaknesses</a:t>
            </a:r>
            <a:r>
              <a:rPr lang="en-US" sz="3600" dirty="0"/>
              <a:t/>
            </a:r>
            <a:br>
              <a:rPr lang="en-US" sz="3600" dirty="0"/>
            </a:br>
            <a:endParaRPr lang="en-US" sz="3600" dirty="0"/>
          </a:p>
        </p:txBody>
      </p:sp>
      <p:sp>
        <p:nvSpPr>
          <p:cNvPr id="3" name="Content Placeholder 2"/>
          <p:cNvSpPr>
            <a:spLocks noGrp="1"/>
          </p:cNvSpPr>
          <p:nvPr>
            <p:ph idx="1"/>
          </p:nvPr>
        </p:nvSpPr>
        <p:spPr>
          <a:xfrm>
            <a:off x="611560" y="1268760"/>
            <a:ext cx="7992888" cy="5184576"/>
          </a:xfrm>
        </p:spPr>
        <p:txBody>
          <a:bodyPr/>
          <a:lstStyle/>
          <a:p>
            <a:pPr algn="just">
              <a:lnSpc>
                <a:spcPct val="150000"/>
              </a:lnSpc>
            </a:pPr>
            <a:r>
              <a:rPr lang="en-US" b="1" dirty="0" smtClean="0">
                <a:solidFill>
                  <a:srgbClr val="7030A0"/>
                </a:solidFill>
              </a:rPr>
              <a:t>Log </a:t>
            </a:r>
            <a:r>
              <a:rPr lang="en-US" b="1" dirty="0">
                <a:solidFill>
                  <a:srgbClr val="7030A0"/>
                </a:solidFill>
              </a:rPr>
              <a:t>in page is not included for the system.</a:t>
            </a:r>
          </a:p>
          <a:p>
            <a:pPr algn="just">
              <a:lnSpc>
                <a:spcPct val="150000"/>
              </a:lnSpc>
            </a:pPr>
            <a:r>
              <a:rPr lang="en-US" b="1" dirty="0">
                <a:solidFill>
                  <a:srgbClr val="7030A0"/>
                </a:solidFill>
              </a:rPr>
              <a:t>Need to press ‘Show All’ button before performing delete or update.</a:t>
            </a:r>
          </a:p>
          <a:p>
            <a:pPr algn="just">
              <a:lnSpc>
                <a:spcPct val="150000"/>
              </a:lnSpc>
            </a:pPr>
            <a:r>
              <a:rPr lang="en-US" b="1" dirty="0">
                <a:solidFill>
                  <a:srgbClr val="7030A0"/>
                </a:solidFill>
              </a:rPr>
              <a:t>Data validation check is not very strict</a:t>
            </a:r>
            <a:r>
              <a:rPr lang="en-US" b="1" dirty="0" smtClean="0">
                <a:solidFill>
                  <a:srgbClr val="7030A0"/>
                </a:solidFill>
              </a:rPr>
              <a:t>.</a:t>
            </a:r>
            <a:endParaRPr lang="en-US" b="1" dirty="0">
              <a:solidFill>
                <a:srgbClr val="7030A0"/>
              </a:solidFill>
            </a:endParaRPr>
          </a:p>
        </p:txBody>
      </p:sp>
    </p:spTree>
    <p:extLst>
      <p:ext uri="{BB962C8B-B14F-4D97-AF65-F5344CB8AC3E}">
        <p14:creationId xmlns:p14="http://schemas.microsoft.com/office/powerpoint/2010/main" val="639150161"/>
      </p:ext>
    </p:extLst>
  </p:cSld>
  <p:clrMapOvr>
    <a:masterClrMapping/>
  </p:clrMapOvr>
  <mc:AlternateContent xmlns:mc="http://schemas.openxmlformats.org/markup-compatibility/2006" xmlns:p14="http://schemas.microsoft.com/office/powerpoint/2010/main">
    <mc:Choice Requires="p14">
      <p:transition spd="slow" p14:dur="40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764704"/>
            <a:ext cx="7024744" cy="529128"/>
          </a:xfrm>
        </p:spPr>
        <p:txBody>
          <a:bodyPr>
            <a:normAutofit/>
          </a:bodyPr>
          <a:lstStyle/>
          <a:p>
            <a:r>
              <a:rPr lang="en-US" sz="2800" b="1" dirty="0"/>
              <a:t>6.3 </a:t>
            </a:r>
            <a:r>
              <a:rPr lang="en-US" sz="2800" b="1" dirty="0">
                <a:effectLst>
                  <a:outerShdw blurRad="38100" dist="38100" dir="2700000" algn="tl">
                    <a:srgbClr val="000000">
                      <a:alpha val="43137"/>
                    </a:srgbClr>
                  </a:outerShdw>
                </a:effectLst>
              </a:rPr>
              <a:t>program enhancement</a:t>
            </a:r>
            <a:endParaRPr lang="en-US" sz="28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39552" y="1412776"/>
            <a:ext cx="8064896" cy="5040560"/>
          </a:xfrm>
        </p:spPr>
        <p:txBody>
          <a:bodyPr/>
          <a:lstStyle/>
          <a:p>
            <a:pPr algn="just">
              <a:lnSpc>
                <a:spcPct val="150000"/>
              </a:lnSpc>
            </a:pPr>
            <a:r>
              <a:rPr lang="en-US" b="1" dirty="0" smtClean="0">
                <a:solidFill>
                  <a:srgbClr val="7030A0"/>
                </a:solidFill>
              </a:rPr>
              <a:t>System </a:t>
            </a:r>
            <a:r>
              <a:rPr lang="en-US" b="1" dirty="0">
                <a:solidFill>
                  <a:srgbClr val="7030A0"/>
                </a:solidFill>
              </a:rPr>
              <a:t>log in page can be enhanced for better security.</a:t>
            </a:r>
          </a:p>
          <a:p>
            <a:pPr algn="just">
              <a:lnSpc>
                <a:spcPct val="150000"/>
              </a:lnSpc>
            </a:pPr>
            <a:r>
              <a:rPr lang="en-US" b="1" dirty="0" smtClean="0">
                <a:solidFill>
                  <a:srgbClr val="7030A0"/>
                </a:solidFill>
              </a:rPr>
              <a:t>Renewal </a:t>
            </a:r>
            <a:r>
              <a:rPr lang="en-US" b="1" dirty="0">
                <a:solidFill>
                  <a:srgbClr val="7030A0"/>
                </a:solidFill>
              </a:rPr>
              <a:t>service can be enhanced.</a:t>
            </a:r>
          </a:p>
          <a:p>
            <a:pPr algn="just">
              <a:lnSpc>
                <a:spcPct val="150000"/>
              </a:lnSpc>
            </a:pPr>
            <a:r>
              <a:rPr lang="en-US" b="1" dirty="0">
                <a:solidFill>
                  <a:srgbClr val="7030A0"/>
                </a:solidFill>
              </a:rPr>
              <a:t>Reservation service can be included.</a:t>
            </a:r>
          </a:p>
          <a:p>
            <a:pPr algn="just">
              <a:lnSpc>
                <a:spcPct val="150000"/>
              </a:lnSpc>
            </a:pPr>
            <a:r>
              <a:rPr lang="en-US" b="1" dirty="0">
                <a:solidFill>
                  <a:srgbClr val="7030A0"/>
                </a:solidFill>
              </a:rPr>
              <a:t>Data validation check can be improved.</a:t>
            </a:r>
          </a:p>
          <a:p>
            <a:pPr algn="just"/>
            <a:endParaRPr lang="en-US" dirty="0"/>
          </a:p>
        </p:txBody>
      </p:sp>
    </p:spTree>
    <p:extLst>
      <p:ext uri="{BB962C8B-B14F-4D97-AF65-F5344CB8AC3E}">
        <p14:creationId xmlns:p14="http://schemas.microsoft.com/office/powerpoint/2010/main" val="1161754979"/>
      </p:ext>
    </p:extLst>
  </p:cSld>
  <p:clrMapOvr>
    <a:masterClrMapping/>
  </p:clrMapOvr>
  <mc:AlternateContent xmlns:mc="http://schemas.openxmlformats.org/markup-compatibility/2006" xmlns:p14="http://schemas.microsoft.com/office/powerpoint/2010/main">
    <mc:Choice Requires="p14">
      <p:transition spd="slow" p14:dur="17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effectLst>
                  <a:outerShdw blurRad="38100" dist="38100" dir="2700000" algn="tl">
                    <a:srgbClr val="000000">
                      <a:alpha val="43137"/>
                    </a:srgbClr>
                  </a:outerShdw>
                </a:effectLst>
              </a:rPr>
              <a:t>1.1 </a:t>
            </a:r>
            <a:r>
              <a:rPr lang="en-US" sz="2400" b="1" u="sng" dirty="0">
                <a:effectLst>
                  <a:outerShdw blurRad="38100" dist="38100" dir="2700000" algn="tl">
                    <a:srgbClr val="000000">
                      <a:alpha val="43137"/>
                    </a:srgbClr>
                  </a:outerShdw>
                </a:effectLst>
              </a:rPr>
              <a:t>library’s background</a:t>
            </a:r>
            <a:r>
              <a:rPr lang="en-US" dirty="0"/>
              <a:t/>
            </a:r>
            <a:br>
              <a:rPr lang="en-US" dirty="0"/>
            </a:br>
            <a:endParaRPr lang="en-US" dirty="0"/>
          </a:p>
        </p:txBody>
      </p:sp>
      <p:sp>
        <p:nvSpPr>
          <p:cNvPr id="3" name="Content Placeholder 2"/>
          <p:cNvSpPr>
            <a:spLocks noGrp="1"/>
          </p:cNvSpPr>
          <p:nvPr>
            <p:ph idx="1"/>
          </p:nvPr>
        </p:nvSpPr>
        <p:spPr>
          <a:xfrm>
            <a:off x="467544" y="1700808"/>
            <a:ext cx="8136904" cy="4824536"/>
          </a:xfrm>
        </p:spPr>
        <p:txBody>
          <a:bodyPr>
            <a:normAutofit fontScale="92500"/>
          </a:bodyPr>
          <a:lstStyle/>
          <a:p>
            <a:pPr algn="just">
              <a:lnSpc>
                <a:spcPct val="150000"/>
              </a:lnSpc>
            </a:pPr>
            <a:r>
              <a:rPr lang="en-US" sz="2200" b="1" dirty="0">
                <a:solidFill>
                  <a:srgbClr val="7030A0"/>
                </a:solidFill>
              </a:rPr>
              <a:t>Knowledge Planet Library is a library of “Knowledge Planet Academy”, a private learning center founded in the year 2004 and is located in Yangon, Myanmar. The library was officially opened in the year 2005 for the purpose of getting more references, knowledge and information for the students of this school. The library was rather a small one when it was founded. Now, over the past 9 years, the size of the library is getting bigger because the library’s officials have been buying many new kinds of books to become a better library and the students’ knowledge center point</a:t>
            </a:r>
            <a:r>
              <a:rPr lang="en-US" sz="2200" b="1" dirty="0" smtClean="0">
                <a:solidFill>
                  <a:srgbClr val="7030A0"/>
                </a:solidFill>
              </a:rPr>
              <a:t>.</a:t>
            </a:r>
            <a:endParaRPr lang="en-US" b="1" dirty="0">
              <a:solidFill>
                <a:srgbClr val="7030A0"/>
              </a:solidFill>
            </a:endParaRPr>
          </a:p>
        </p:txBody>
      </p:sp>
    </p:spTree>
    <p:extLst>
      <p:ext uri="{BB962C8B-B14F-4D97-AF65-F5344CB8AC3E}">
        <p14:creationId xmlns:p14="http://schemas.microsoft.com/office/powerpoint/2010/main" val="3078640280"/>
      </p:ext>
    </p:extLst>
  </p:cSld>
  <p:clrMapOvr>
    <a:masterClrMapping/>
  </p:clrMapOvr>
  <mc:AlternateContent xmlns:mc="http://schemas.openxmlformats.org/markup-compatibility/2006" xmlns:p14="http://schemas.microsoft.com/office/powerpoint/2010/main">
    <mc:Choice Requires="p14">
      <p:transition spd="slow" p14:dur="1500">
        <p14:flip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764704"/>
            <a:ext cx="7024744" cy="432048"/>
          </a:xfrm>
        </p:spPr>
        <p:txBody>
          <a:bodyPr>
            <a:normAutofit/>
          </a:bodyPr>
          <a:lstStyle/>
          <a:p>
            <a:r>
              <a:rPr lang="en-US" sz="1800" b="1" dirty="0">
                <a:effectLst>
                  <a:outerShdw blurRad="38100" dist="38100" dir="2700000" algn="tl">
                    <a:srgbClr val="000000">
                      <a:alpha val="43137"/>
                    </a:srgbClr>
                  </a:outerShdw>
                </a:effectLst>
              </a:rPr>
              <a:t>1.2 current system and problem background</a:t>
            </a:r>
            <a:endParaRPr lang="en-US" sz="18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11560" y="1196752"/>
            <a:ext cx="7992888" cy="5328592"/>
          </a:xfrm>
        </p:spPr>
        <p:txBody>
          <a:bodyPr>
            <a:noAutofit/>
          </a:bodyPr>
          <a:lstStyle/>
          <a:p>
            <a:pPr algn="just">
              <a:lnSpc>
                <a:spcPct val="170000"/>
              </a:lnSpc>
            </a:pPr>
            <a:r>
              <a:rPr lang="en-US" sz="1150" b="1" dirty="0">
                <a:solidFill>
                  <a:srgbClr val="7030A0"/>
                </a:solidFill>
              </a:rPr>
              <a:t>Since the library was founded, the staffs have been doing all the works manually. That is, the librarians have to record everyday transactions manually on the paper- based system. He or she has to write down every detail in the books daily. It’s really a time consuming and data inconsistency is also very high. Below are the problems that current system is facing with.</a:t>
            </a:r>
          </a:p>
          <a:p>
            <a:pPr algn="just">
              <a:lnSpc>
                <a:spcPct val="170000"/>
              </a:lnSpc>
            </a:pPr>
            <a:r>
              <a:rPr lang="en-US" sz="1150" b="1" dirty="0">
                <a:solidFill>
                  <a:srgbClr val="7030A0"/>
                </a:solidFill>
              </a:rPr>
              <a:t>Slow Retrieval of Data - The information is stored in different parts of the site and it may take a long time to retrieve or update the data. Sometimes, it can take up to 15 or 20 minutes finding the relevant information.</a:t>
            </a:r>
          </a:p>
          <a:p>
            <a:pPr algn="just">
              <a:lnSpc>
                <a:spcPct val="170000"/>
              </a:lnSpc>
            </a:pPr>
            <a:r>
              <a:rPr lang="en-US" sz="1150" b="1" dirty="0">
                <a:solidFill>
                  <a:srgbClr val="7030A0"/>
                </a:solidFill>
              </a:rPr>
              <a:t>Paper Wastage - Much paper is waste due to the number of records daily and number of library members. Duplication of data can be occurred by repeating the same thing over and over.</a:t>
            </a:r>
          </a:p>
          <a:p>
            <a:pPr algn="just">
              <a:lnSpc>
                <a:spcPct val="170000"/>
              </a:lnSpc>
            </a:pPr>
            <a:r>
              <a:rPr lang="en-US" sz="1150" b="1" dirty="0">
                <a:solidFill>
                  <a:srgbClr val="7030A0"/>
                </a:solidFill>
              </a:rPr>
              <a:t>Unproductive use of storage space - Paper takes up a massive amount of room in the site.</a:t>
            </a:r>
          </a:p>
          <a:p>
            <a:pPr algn="just">
              <a:lnSpc>
                <a:spcPct val="170000"/>
              </a:lnSpc>
            </a:pPr>
            <a:r>
              <a:rPr lang="en-US" sz="1150" b="1" dirty="0">
                <a:solidFill>
                  <a:srgbClr val="7030A0"/>
                </a:solidFill>
              </a:rPr>
              <a:t>Poor Customer Service - Sometimes, the information may be unavailable.</a:t>
            </a:r>
          </a:p>
          <a:p>
            <a:pPr algn="just">
              <a:lnSpc>
                <a:spcPct val="170000"/>
              </a:lnSpc>
            </a:pPr>
            <a:r>
              <a:rPr lang="en-US" sz="1150" b="1" dirty="0">
                <a:solidFill>
                  <a:srgbClr val="7030A0"/>
                </a:solidFill>
              </a:rPr>
              <a:t>No reliable database system - The records on paper can be lost or damaged at any time. Since there is no backup for the data, the lost or damaged documents cannot be regained at all.</a:t>
            </a:r>
          </a:p>
          <a:p>
            <a:pPr algn="just">
              <a:lnSpc>
                <a:spcPct val="170000"/>
              </a:lnSpc>
            </a:pPr>
            <a:r>
              <a:rPr lang="en-US" sz="1150" b="1" dirty="0">
                <a:solidFill>
                  <a:srgbClr val="7030A0"/>
                </a:solidFill>
              </a:rPr>
              <a:t>No security system – Writing on paper is totally lack of security system. Any unauthorized person may see, update or even the data can be stolen. </a:t>
            </a:r>
          </a:p>
          <a:p>
            <a:pPr algn="just">
              <a:lnSpc>
                <a:spcPct val="170000"/>
              </a:lnSpc>
            </a:pPr>
            <a:r>
              <a:rPr lang="en-US" sz="1150" b="1" dirty="0">
                <a:solidFill>
                  <a:srgbClr val="7030A0"/>
                </a:solidFill>
              </a:rPr>
              <a:t>These are the weak points that the current system is facing with</a:t>
            </a:r>
            <a:r>
              <a:rPr lang="en-US" sz="1150" b="1" dirty="0" smtClean="0">
                <a:solidFill>
                  <a:srgbClr val="7030A0"/>
                </a:solidFill>
              </a:rPr>
              <a:t>.</a:t>
            </a:r>
            <a:endParaRPr lang="en-US" sz="1150" b="1" dirty="0">
              <a:solidFill>
                <a:srgbClr val="7030A0"/>
              </a:solidFill>
            </a:endParaRPr>
          </a:p>
        </p:txBody>
      </p:sp>
    </p:spTree>
    <p:extLst>
      <p:ext uri="{BB962C8B-B14F-4D97-AF65-F5344CB8AC3E}">
        <p14:creationId xmlns:p14="http://schemas.microsoft.com/office/powerpoint/2010/main" val="66344290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6984894" cy="745152"/>
          </a:xfrm>
        </p:spPr>
        <p:txBody>
          <a:bodyPr>
            <a:normAutofit fontScale="90000"/>
          </a:bodyPr>
          <a:lstStyle/>
          <a:p>
            <a:r>
              <a:rPr lang="en-US" sz="2400" b="1" dirty="0">
                <a:effectLst>
                  <a:outerShdw blurRad="38100" dist="38100" dir="2700000" algn="tl">
                    <a:srgbClr val="000000">
                      <a:alpha val="43137"/>
                    </a:srgbClr>
                  </a:outerShdw>
                </a:effectLst>
              </a:rPr>
              <a:t>1.3 </a:t>
            </a:r>
            <a:r>
              <a:rPr lang="en-US" sz="2400" b="1" u="sng" dirty="0">
                <a:effectLst>
                  <a:outerShdw blurRad="38100" dist="38100" dir="2700000" algn="tl">
                    <a:srgbClr val="000000">
                      <a:alpha val="43137"/>
                    </a:srgbClr>
                  </a:outerShdw>
                </a:effectLst>
              </a:rPr>
              <a:t>objectives</a:t>
            </a:r>
            <a:r>
              <a:rPr lang="en-US" sz="2400" dirty="0">
                <a:effectLst>
                  <a:outerShdw blurRad="38100" dist="38100" dir="2700000" algn="tl">
                    <a:srgbClr val="000000">
                      <a:alpha val="43137"/>
                    </a:srgbClr>
                  </a:outerShdw>
                </a:effectLst>
              </a:rPr>
              <a:t/>
            </a:r>
            <a:br>
              <a:rPr lang="en-US" sz="2400" dirty="0">
                <a:effectLst>
                  <a:outerShdw blurRad="38100" dist="38100" dir="2700000" algn="tl">
                    <a:srgbClr val="000000">
                      <a:alpha val="43137"/>
                    </a:srgbClr>
                  </a:outerShdw>
                </a:effectLst>
              </a:rPr>
            </a:br>
            <a:endParaRPr lang="en-US" sz="24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39552" y="1484784"/>
            <a:ext cx="8136904" cy="4968552"/>
          </a:xfrm>
        </p:spPr>
        <p:txBody>
          <a:bodyPr>
            <a:noAutofit/>
          </a:bodyPr>
          <a:lstStyle/>
          <a:p>
            <a:pPr algn="just">
              <a:lnSpc>
                <a:spcPct val="170000"/>
              </a:lnSpc>
            </a:pPr>
            <a:r>
              <a:rPr lang="en-US" sz="1400" b="1" dirty="0">
                <a:solidFill>
                  <a:srgbClr val="7030A0"/>
                </a:solidFill>
              </a:rPr>
              <a:t>The main purpose of the new system is to handle all the problems that the old system is currently facing with. With the newly implemented system, the records can be easily created. There will be no duplication of data records because all the data records are controlled by a primary key called ID. There is also an error checking method to detect the data type error (e.g. the record cannot be stored when user types the alphabet character for the maximum loan items, a numeric value must be typed in). For retrieval of the records, it is much faster and easier than the previous system. Editing and deleting also can be easily and quickly performed. The records are to be stored in the security enabled database system which can store many lines of data records. There will be no store room at all to store the documents and no paper wastage at all. So, all the current problems will be solved with this single “Library Management System”. The staff will only need to sit at the workstation just to perform all these tasks.</a:t>
            </a:r>
          </a:p>
          <a:p>
            <a:pPr algn="just">
              <a:lnSpc>
                <a:spcPct val="170000"/>
              </a:lnSpc>
            </a:pPr>
            <a:r>
              <a:rPr lang="en-US" sz="1400" b="1" dirty="0">
                <a:solidFill>
                  <a:srgbClr val="7030A0"/>
                </a:solidFill>
              </a:rPr>
              <a:t>These are the advantages of the new “Library Management System”.</a:t>
            </a:r>
          </a:p>
          <a:p>
            <a:endParaRPr lang="en-US" sz="1400" b="1" dirty="0"/>
          </a:p>
        </p:txBody>
      </p:sp>
    </p:spTree>
    <p:extLst>
      <p:ext uri="{BB962C8B-B14F-4D97-AF65-F5344CB8AC3E}">
        <p14:creationId xmlns:p14="http://schemas.microsoft.com/office/powerpoint/2010/main" val="281256869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83568" y="932740"/>
            <a:ext cx="7776864" cy="5376579"/>
            <a:chOff x="1800542" y="1875879"/>
            <a:chExt cx="5542915" cy="4289425"/>
          </a:xfrm>
        </p:grpSpPr>
        <p:sp>
          <p:nvSpPr>
            <p:cNvPr id="2" name="Rectangle 1"/>
            <p:cNvSpPr/>
            <p:nvPr/>
          </p:nvSpPr>
          <p:spPr>
            <a:xfrm>
              <a:off x="1800542" y="3704679"/>
              <a:ext cx="1809750" cy="46672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800" b="1">
                  <a:effectLst/>
                  <a:ea typeface="Calibri"/>
                  <a:cs typeface="Cordia New"/>
                </a:rPr>
                <a:t>MAIN PAGE</a:t>
              </a:r>
              <a:endParaRPr lang="en-US" sz="1100">
                <a:effectLst/>
                <a:ea typeface="Calibri"/>
                <a:cs typeface="Cordia New"/>
              </a:endParaRPr>
            </a:p>
          </p:txBody>
        </p:sp>
        <p:sp>
          <p:nvSpPr>
            <p:cNvPr id="3" name="Rectangle 2"/>
            <p:cNvSpPr/>
            <p:nvPr/>
          </p:nvSpPr>
          <p:spPr>
            <a:xfrm>
              <a:off x="5127307" y="5698579"/>
              <a:ext cx="2216150" cy="46672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a:effectLst/>
                  <a:ea typeface="Calibri"/>
                  <a:cs typeface="Cordia New"/>
                </a:rPr>
                <a:t>RENTAL INFORMATION</a:t>
              </a:r>
              <a:endParaRPr lang="en-US" sz="1100">
                <a:effectLst/>
                <a:ea typeface="Calibri"/>
                <a:cs typeface="Cordia New"/>
              </a:endParaRPr>
            </a:p>
          </p:txBody>
        </p:sp>
        <p:sp>
          <p:nvSpPr>
            <p:cNvPr id="4" name="Rectangle 3"/>
            <p:cNvSpPr/>
            <p:nvPr/>
          </p:nvSpPr>
          <p:spPr>
            <a:xfrm>
              <a:off x="5125402" y="2742654"/>
              <a:ext cx="2209800" cy="46672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a:effectLst/>
                  <a:ea typeface="Calibri"/>
                  <a:cs typeface="Cordia New"/>
                </a:rPr>
                <a:t>BOOK INFORMATION</a:t>
              </a:r>
              <a:endParaRPr lang="en-US" sz="1100">
                <a:effectLst/>
                <a:ea typeface="Calibri"/>
                <a:cs typeface="Cordia New"/>
              </a:endParaRPr>
            </a:p>
          </p:txBody>
        </p:sp>
        <p:sp>
          <p:nvSpPr>
            <p:cNvPr id="5" name="Rectangle 4"/>
            <p:cNvSpPr/>
            <p:nvPr/>
          </p:nvSpPr>
          <p:spPr>
            <a:xfrm>
              <a:off x="5125402" y="3704679"/>
              <a:ext cx="2209800" cy="46672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a:effectLst/>
                  <a:ea typeface="Calibri"/>
                  <a:cs typeface="Cordia New"/>
                </a:rPr>
                <a:t>CATEGORY INFORMATION</a:t>
              </a:r>
              <a:endParaRPr lang="en-US" sz="1100">
                <a:effectLst/>
                <a:ea typeface="Calibri"/>
                <a:cs typeface="Cordia New"/>
              </a:endParaRPr>
            </a:p>
          </p:txBody>
        </p:sp>
        <p:sp>
          <p:nvSpPr>
            <p:cNvPr id="6" name="Rectangle 5"/>
            <p:cNvSpPr/>
            <p:nvPr/>
          </p:nvSpPr>
          <p:spPr>
            <a:xfrm>
              <a:off x="5125402" y="4676229"/>
              <a:ext cx="2209800" cy="46672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a:effectLst/>
                  <a:ea typeface="Calibri"/>
                  <a:cs typeface="Cordia New"/>
                </a:rPr>
                <a:t>PUBLISHER INFORMATION</a:t>
              </a:r>
              <a:endParaRPr lang="en-US" sz="1100">
                <a:effectLst/>
                <a:ea typeface="Calibri"/>
                <a:cs typeface="Cordia New"/>
              </a:endParaRPr>
            </a:p>
          </p:txBody>
        </p:sp>
        <p:sp>
          <p:nvSpPr>
            <p:cNvPr id="7" name="Rectangle 6"/>
            <p:cNvSpPr/>
            <p:nvPr/>
          </p:nvSpPr>
          <p:spPr>
            <a:xfrm>
              <a:off x="5125402" y="1875879"/>
              <a:ext cx="2209800" cy="46672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400" b="1">
                  <a:effectLst/>
                  <a:ea typeface="Calibri"/>
                  <a:cs typeface="Cordia New"/>
                </a:rPr>
                <a:t>MEMBER INFORMATION</a:t>
              </a:r>
              <a:endParaRPr lang="en-US" sz="1100">
                <a:effectLst/>
                <a:ea typeface="Calibri"/>
                <a:cs typeface="Cordia New"/>
              </a:endParaRPr>
            </a:p>
          </p:txBody>
        </p:sp>
        <p:cxnSp>
          <p:nvCxnSpPr>
            <p:cNvPr id="8" name="Straight Connector 7"/>
            <p:cNvCxnSpPr/>
            <p:nvPr/>
          </p:nvCxnSpPr>
          <p:spPr>
            <a:xfrm flipH="1">
              <a:off x="4520247" y="2048599"/>
              <a:ext cx="6985" cy="386969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4525962" y="2047329"/>
              <a:ext cx="602615"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4519612" y="2993479"/>
              <a:ext cx="602615"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3610927" y="3920579"/>
              <a:ext cx="1510665"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4519612" y="4917529"/>
              <a:ext cx="602615"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4525962" y="5917019"/>
              <a:ext cx="602615" cy="0"/>
            </a:xfrm>
            <a:prstGeom prst="line">
              <a:avLst/>
            </a:prstGeom>
          </p:spPr>
          <p:style>
            <a:lnRef idx="1">
              <a:schemeClr val="dk1"/>
            </a:lnRef>
            <a:fillRef idx="0">
              <a:schemeClr val="dk1"/>
            </a:fillRef>
            <a:effectRef idx="0">
              <a:schemeClr val="dk1"/>
            </a:effectRef>
            <a:fontRef idx="minor">
              <a:schemeClr val="tx1"/>
            </a:fontRef>
          </p:style>
        </p:cxnSp>
      </p:grpSp>
      <p:sp>
        <p:nvSpPr>
          <p:cNvPr id="14" name="TextBox 13"/>
          <p:cNvSpPr txBox="1"/>
          <p:nvPr/>
        </p:nvSpPr>
        <p:spPr>
          <a:xfrm>
            <a:off x="1509564" y="732686"/>
            <a:ext cx="2520280" cy="400110"/>
          </a:xfrm>
          <a:prstGeom prst="rect">
            <a:avLst/>
          </a:prstGeom>
          <a:noFill/>
        </p:spPr>
        <p:txBody>
          <a:bodyPr wrap="square" rtlCol="0">
            <a:spAutoFit/>
          </a:bodyPr>
          <a:lstStyle/>
          <a:p>
            <a:r>
              <a:rPr lang="en-US" sz="2000" b="1" dirty="0" smtClean="0">
                <a:solidFill>
                  <a:schemeClr val="accent1"/>
                </a:solidFill>
                <a:effectLst>
                  <a:outerShdw blurRad="38100" dist="38100" dir="2700000" algn="tl">
                    <a:srgbClr val="000000">
                      <a:alpha val="43137"/>
                    </a:srgbClr>
                  </a:outerShdw>
                </a:effectLst>
              </a:rPr>
              <a:t>2.1 structure chart</a:t>
            </a:r>
            <a:endParaRPr lang="en-US" sz="2000" dirty="0">
              <a:solidFill>
                <a:schemeClr val="accent1"/>
              </a:solidFill>
            </a:endParaRPr>
          </a:p>
        </p:txBody>
      </p:sp>
    </p:spTree>
    <p:extLst>
      <p:ext uri="{BB962C8B-B14F-4D97-AF65-F5344CB8AC3E}">
        <p14:creationId xmlns:p14="http://schemas.microsoft.com/office/powerpoint/2010/main" val="1483283795"/>
      </p:ext>
    </p:extLst>
  </p:cSld>
  <p:clrMapOvr>
    <a:masterClrMapping/>
  </p:clrMapOvr>
  <mc:AlternateContent xmlns:mc="http://schemas.openxmlformats.org/markup-compatibility/2006" xmlns:p14="http://schemas.microsoft.com/office/powerpoint/2010/main">
    <mc:Choice Requires="p14">
      <p:transition spd="slow" p14:dur="1500">
        <p14:ripp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518220" y="764704"/>
            <a:ext cx="8158236" cy="5688632"/>
          </a:xfrm>
          <a:prstGeom prst="rect">
            <a:avLst/>
          </a:prstGeom>
        </p:spPr>
      </p:pic>
    </p:spTree>
    <p:extLst>
      <p:ext uri="{BB962C8B-B14F-4D97-AF65-F5344CB8AC3E}">
        <p14:creationId xmlns:p14="http://schemas.microsoft.com/office/powerpoint/2010/main" val="1646364376"/>
      </p:ext>
    </p:extLst>
  </p:cSld>
  <p:clrMapOvr>
    <a:masterClrMapping/>
  </p:clrMapOvr>
  <mc:AlternateContent xmlns:mc="http://schemas.openxmlformats.org/markup-compatibility/2006" xmlns:p14="http://schemas.microsoft.com/office/powerpoint/2010/main">
    <mc:Choice Requires="p14">
      <p:transition spd="slow" p14:dur="1250">
        <p:dissolve/>
      </p:transition>
    </mc:Choice>
    <mc:Fallback xmlns="">
      <p:transition spd="slow">
        <p:dissolv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827584" y="808990"/>
            <a:ext cx="7488832" cy="5572338"/>
          </a:xfrm>
          <a:prstGeom prst="rect">
            <a:avLst/>
          </a:prstGeom>
        </p:spPr>
      </p:pic>
    </p:spTree>
    <p:extLst>
      <p:ext uri="{BB962C8B-B14F-4D97-AF65-F5344CB8AC3E}">
        <p14:creationId xmlns:p14="http://schemas.microsoft.com/office/powerpoint/2010/main" val="95652874"/>
      </p:ext>
    </p:extLst>
  </p:cSld>
  <p:clrMapOvr>
    <a:masterClrMapping/>
  </p:clrMapOvr>
  <mc:AlternateContent xmlns:mc="http://schemas.openxmlformats.org/markup-compatibility/2006" xmlns:p14="http://schemas.microsoft.com/office/powerpoint/2010/main">
    <mc:Choice Requires="p14">
      <p:transition spd="slow" p14:dur="175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827584" y="808990"/>
            <a:ext cx="7632848" cy="5644346"/>
          </a:xfrm>
          <a:prstGeom prst="rect">
            <a:avLst/>
          </a:prstGeom>
        </p:spPr>
      </p:pic>
    </p:spTree>
    <p:extLst>
      <p:ext uri="{BB962C8B-B14F-4D97-AF65-F5344CB8AC3E}">
        <p14:creationId xmlns:p14="http://schemas.microsoft.com/office/powerpoint/2010/main" val="1338271687"/>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755576" y="836712"/>
            <a:ext cx="7560839" cy="5544616"/>
          </a:xfrm>
          <a:prstGeom prst="rect">
            <a:avLst/>
          </a:prstGeom>
        </p:spPr>
      </p:pic>
    </p:spTree>
    <p:extLst>
      <p:ext uri="{BB962C8B-B14F-4D97-AF65-F5344CB8AC3E}">
        <p14:creationId xmlns:p14="http://schemas.microsoft.com/office/powerpoint/2010/main" val="3001508114"/>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121</TotalTime>
  <Words>772</Words>
  <Application>Microsoft Office PowerPoint</Application>
  <PresentationFormat>On-screen Show (4:3)</PresentationFormat>
  <Paragraphs>39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Austin</vt:lpstr>
      <vt:lpstr> 2014 </vt:lpstr>
      <vt:lpstr>1.1 library’s background </vt:lpstr>
      <vt:lpstr>1.2 current system and problem background</vt:lpstr>
      <vt:lpstr>1.3 objectives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6.1 program strenghts </vt:lpstr>
      <vt:lpstr>6.2 program weaknesses </vt:lpstr>
      <vt:lpstr>6.3 program enhancement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2014</dc:title>
  <dc:creator>ADMIN</dc:creator>
  <cp:lastModifiedBy>ADMIN</cp:lastModifiedBy>
  <cp:revision>14</cp:revision>
  <dcterms:created xsi:type="dcterms:W3CDTF">2014-03-30T06:34:58Z</dcterms:created>
  <dcterms:modified xsi:type="dcterms:W3CDTF">2014-03-30T08:40:23Z</dcterms:modified>
</cp:coreProperties>
</file>