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60" r:id="rId5"/>
    <p:sldId id="261" r:id="rId6"/>
    <p:sldId id="259"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8787E15-C0CB-4BCA-9882-ABCD43ADD5AF}" type="datetimeFigureOut">
              <a:rPr lang="en-US" smtClean="0"/>
              <a:t>11/8/2014</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97EBA5B-77FC-46DA-ABC7-BAEAF541E8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8787E15-C0CB-4BCA-9882-ABCD43ADD5AF}" type="datetimeFigureOut">
              <a:rPr lang="en-US" smtClean="0"/>
              <a:t>11/8/2014</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97EBA5B-77FC-46DA-ABC7-BAEAF541E88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8787E15-C0CB-4BCA-9882-ABCD43ADD5AF}" type="datetimeFigureOut">
              <a:rPr lang="en-US" smtClean="0"/>
              <a:t>11/8/2014</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97EBA5B-77FC-46DA-ABC7-BAEAF541E8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8787E15-C0CB-4BCA-9882-ABCD43ADD5AF}" type="datetimeFigureOut">
              <a:rPr lang="en-US" smtClean="0"/>
              <a:t>11/8/2014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7EBA5B-77FC-46DA-ABC7-BAEAF541E88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8787E15-C0CB-4BCA-9882-ABCD43ADD5AF}" type="datetimeFigureOut">
              <a:rPr lang="en-US" smtClean="0"/>
              <a:t>11/8/2014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97EBA5B-77FC-46DA-ABC7-BAEAF541E88B}"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8787E15-C0CB-4BCA-9882-ABCD43ADD5AF}" type="datetimeFigureOut">
              <a:rPr lang="en-US" smtClean="0"/>
              <a:t>11/8/2014</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97EBA5B-77FC-46DA-ABC7-BAEAF541E8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smtClean="0">
                <a:effectLst>
                  <a:outerShdw blurRad="38100" dist="38100" dir="2700000" algn="tl">
                    <a:srgbClr val="000000">
                      <a:alpha val="43137"/>
                    </a:srgbClr>
                  </a:outerShdw>
                </a:effectLst>
              </a:rPr>
              <a:t>Tropical palace Hotel</a:t>
            </a:r>
            <a:endParaRPr lang="en-US" sz="32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a:bodyPr>
          <a:lstStyle/>
          <a:p>
            <a:r>
              <a:rPr lang="en-US" sz="2000" b="1" i="1" dirty="0" smtClean="0">
                <a:effectLst>
                  <a:outerShdw blurRad="38100" dist="38100" dir="2700000" algn="tl">
                    <a:srgbClr val="000000">
                      <a:alpha val="43137"/>
                    </a:srgbClr>
                  </a:outerShdw>
                </a:effectLst>
              </a:rPr>
              <a:t>Hotel Reservation Database System</a:t>
            </a:r>
            <a:endParaRPr lang="en-US" sz="20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919839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7239000" cy="5112568"/>
          </a:xfrm>
        </p:spPr>
        <p:txBody>
          <a:bodyPr>
            <a:normAutofit fontScale="32500" lnSpcReduction="20000"/>
          </a:bodyPr>
          <a:lstStyle/>
          <a:p>
            <a:pPr marL="0" indent="0">
              <a:lnSpc>
                <a:spcPct val="150000"/>
              </a:lnSpc>
              <a:buNone/>
            </a:pPr>
            <a:r>
              <a:rPr lang="en-US" sz="4600" b="1" dirty="0">
                <a:effectLst>
                  <a:outerShdw blurRad="38100" dist="38100" dir="2700000" algn="tl">
                    <a:srgbClr val="000000">
                      <a:alpha val="43137"/>
                    </a:srgbClr>
                  </a:outerShdw>
                </a:effectLst>
              </a:rPr>
              <a:t>SELECT</a:t>
            </a:r>
            <a:r>
              <a:rPr lang="en-US" sz="4600" dirty="0">
                <a:effectLst>
                  <a:outerShdw blurRad="38100" dist="38100" dir="2700000" algn="tl">
                    <a:srgbClr val="000000">
                      <a:alpha val="43137"/>
                    </a:srgbClr>
                  </a:outerShdw>
                </a:effectLst>
              </a:rPr>
              <a:t> </a:t>
            </a:r>
            <a:r>
              <a:rPr lang="en-US" sz="4600" dirty="0" err="1">
                <a:effectLst>
                  <a:outerShdw blurRad="38100" dist="38100" dir="2700000" algn="tl">
                    <a:srgbClr val="000000">
                      <a:alpha val="43137"/>
                    </a:srgbClr>
                  </a:outerShdw>
                </a:effectLst>
              </a:rPr>
              <a:t>R.guest_id</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[Guest ID], </a:t>
            </a:r>
            <a:r>
              <a:rPr lang="en-US" sz="4600" dirty="0" err="1">
                <a:effectLst>
                  <a:outerShdw blurRad="38100" dist="38100" dir="2700000" algn="tl">
                    <a:srgbClr val="000000">
                      <a:alpha val="43137"/>
                    </a:srgbClr>
                  </a:outerShdw>
                </a:effectLst>
              </a:rPr>
              <a:t>G.first_name</a:t>
            </a:r>
            <a:r>
              <a:rPr lang="en-US" sz="4600" dirty="0">
                <a:effectLst>
                  <a:outerShdw blurRad="38100" dist="38100" dir="2700000" algn="tl">
                    <a:srgbClr val="000000">
                      <a:alpha val="43137"/>
                    </a:srgbClr>
                  </a:outerShdw>
                </a:effectLst>
              </a:rPr>
              <a:t> &amp; ' ' &amp; </a:t>
            </a:r>
            <a:r>
              <a:rPr lang="en-US" sz="4600" dirty="0" err="1">
                <a:effectLst>
                  <a:outerShdw blurRad="38100" dist="38100" dir="2700000" algn="tl">
                    <a:srgbClr val="000000">
                      <a:alpha val="43137"/>
                    </a:srgbClr>
                  </a:outerShdw>
                </a:effectLst>
              </a:rPr>
              <a:t>G.last_name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[Full Name], </a:t>
            </a:r>
            <a:r>
              <a:rPr lang="en-US" sz="4600" dirty="0" err="1">
                <a:effectLst>
                  <a:outerShdw blurRad="38100" dist="38100" dir="2700000" algn="tl">
                    <a:srgbClr val="000000">
                      <a:alpha val="43137"/>
                    </a:srgbClr>
                  </a:outerShdw>
                </a:effectLst>
              </a:rPr>
              <a:t>R.room_no</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[Room No], </a:t>
            </a:r>
            <a:r>
              <a:rPr lang="en-US" sz="4600" dirty="0" err="1">
                <a:effectLst>
                  <a:outerShdw blurRad="38100" dist="38100" dir="2700000" algn="tl">
                    <a:srgbClr val="000000">
                      <a:alpha val="43137"/>
                    </a:srgbClr>
                  </a:outerShdw>
                </a:effectLst>
              </a:rPr>
              <a:t>RT.roomtype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[Room Type], </a:t>
            </a:r>
            <a:r>
              <a:rPr lang="en-US" sz="4600" dirty="0" err="1">
                <a:effectLst>
                  <a:outerShdw blurRad="38100" dist="38100" dir="2700000" algn="tl">
                    <a:srgbClr val="000000">
                      <a:alpha val="43137"/>
                    </a:srgbClr>
                  </a:outerShdw>
                </a:effectLst>
              </a:rPr>
              <a:t>RT.rate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[Rate Per Day], </a:t>
            </a:r>
            <a:r>
              <a:rPr lang="en-US" sz="4600" dirty="0" err="1">
                <a:effectLst>
                  <a:outerShdw blurRad="38100" dist="38100" dir="2700000" algn="tl">
                    <a:srgbClr val="000000">
                      <a:alpha val="43137"/>
                    </a:srgbClr>
                  </a:outerShdw>
                </a:effectLst>
              </a:rPr>
              <a:t>checkin_date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a:t>
            </a:r>
            <a:r>
              <a:rPr lang="en-US" sz="4600" dirty="0" err="1">
                <a:effectLst>
                  <a:outerShdw blurRad="38100" dist="38100" dir="2700000" algn="tl">
                    <a:srgbClr val="000000">
                      <a:alpha val="43137"/>
                    </a:srgbClr>
                  </a:outerShdw>
                </a:effectLst>
              </a:rPr>
              <a:t>Checkin</a:t>
            </a:r>
            <a:r>
              <a:rPr lang="en-US" sz="4600" dirty="0">
                <a:effectLst>
                  <a:outerShdw blurRad="38100" dist="38100" dir="2700000" algn="tl">
                    <a:srgbClr val="000000">
                      <a:alpha val="43137"/>
                    </a:srgbClr>
                  </a:outerShdw>
                </a:effectLst>
              </a:rPr>
              <a:t> Date], </a:t>
            </a:r>
            <a:r>
              <a:rPr lang="en-US" sz="4600" dirty="0" err="1">
                <a:effectLst>
                  <a:outerShdw blurRad="38100" dist="38100" dir="2700000" algn="tl">
                    <a:srgbClr val="000000">
                      <a:alpha val="43137"/>
                    </a:srgbClr>
                  </a:outerShdw>
                </a:effectLst>
              </a:rPr>
              <a:t>checkout_date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[Checkout Date], </a:t>
            </a:r>
            <a:r>
              <a:rPr lang="en-US" sz="4600" b="1" dirty="0" err="1">
                <a:effectLst>
                  <a:outerShdw blurRad="38100" dist="38100" dir="2700000" algn="tl">
                    <a:srgbClr val="000000">
                      <a:alpha val="43137"/>
                    </a:srgbClr>
                  </a:outerShdw>
                </a:effectLst>
              </a:rPr>
              <a:t>DateDiff</a:t>
            </a:r>
            <a:r>
              <a:rPr lang="en-US" sz="4600" dirty="0">
                <a:effectLst>
                  <a:outerShdw blurRad="38100" dist="38100" dir="2700000" algn="tl">
                    <a:srgbClr val="000000">
                      <a:alpha val="43137"/>
                    </a:srgbClr>
                  </a:outerShdw>
                </a:effectLst>
              </a:rPr>
              <a:t>('d',</a:t>
            </a:r>
            <a:r>
              <a:rPr lang="en-US" sz="4600" dirty="0" err="1">
                <a:effectLst>
                  <a:outerShdw blurRad="38100" dist="38100" dir="2700000" algn="tl">
                    <a:srgbClr val="000000">
                      <a:alpha val="43137"/>
                    </a:srgbClr>
                  </a:outerShdw>
                </a:effectLst>
              </a:rPr>
              <a:t>checkin_date,checkout_date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[Days Stayed], </a:t>
            </a:r>
            <a:r>
              <a:rPr lang="en-US" sz="4600" b="1" dirty="0" err="1">
                <a:effectLst>
                  <a:outerShdw blurRad="38100" dist="38100" dir="2700000" algn="tl">
                    <a:srgbClr val="000000">
                      <a:alpha val="43137"/>
                    </a:srgbClr>
                  </a:outerShdw>
                </a:effectLst>
              </a:rPr>
              <a:t>DateDiff</a:t>
            </a:r>
            <a:r>
              <a:rPr lang="en-US" sz="4600" dirty="0">
                <a:effectLst>
                  <a:outerShdw blurRad="38100" dist="38100" dir="2700000" algn="tl">
                    <a:srgbClr val="000000">
                      <a:alpha val="43137"/>
                    </a:srgbClr>
                  </a:outerShdw>
                </a:effectLst>
              </a:rPr>
              <a:t>('d',</a:t>
            </a:r>
            <a:r>
              <a:rPr lang="en-US" sz="4600" dirty="0" err="1">
                <a:effectLst>
                  <a:outerShdw blurRad="38100" dist="38100" dir="2700000" algn="tl">
                    <a:srgbClr val="000000">
                      <a:alpha val="43137"/>
                    </a:srgbClr>
                  </a:outerShdw>
                </a:effectLst>
              </a:rPr>
              <a:t>checkin_date,checkout_date</a:t>
            </a:r>
            <a:r>
              <a:rPr lang="en-US" sz="4600" dirty="0">
                <a:effectLst>
                  <a:outerShdw blurRad="38100" dist="38100" dir="2700000" algn="tl">
                    <a:srgbClr val="000000">
                      <a:alpha val="43137"/>
                    </a:srgbClr>
                  </a:outerShdw>
                </a:effectLst>
              </a:rPr>
              <a:t>)*</a:t>
            </a:r>
            <a:r>
              <a:rPr lang="en-US" sz="4600" dirty="0" err="1">
                <a:effectLst>
                  <a:outerShdw blurRad="38100" dist="38100" dir="2700000" algn="tl">
                    <a:srgbClr val="000000">
                      <a:alpha val="43137"/>
                    </a:srgbClr>
                  </a:outerShdw>
                </a:effectLst>
              </a:rPr>
              <a:t>RT.rate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Amount</a:t>
            </a:r>
          </a:p>
          <a:p>
            <a:pPr marL="0" indent="0">
              <a:lnSpc>
                <a:spcPct val="150000"/>
              </a:lnSpc>
              <a:buNone/>
            </a:pPr>
            <a:r>
              <a:rPr lang="en-US" sz="4600" b="1" dirty="0">
                <a:effectLst>
                  <a:outerShdw blurRad="38100" dist="38100" dir="2700000" algn="tl">
                    <a:srgbClr val="000000">
                      <a:alpha val="43137"/>
                    </a:srgbClr>
                  </a:outerShdw>
                </a:effectLst>
              </a:rPr>
              <a:t>FROM</a:t>
            </a:r>
            <a:r>
              <a:rPr lang="en-US" sz="4600" dirty="0">
                <a:effectLst>
                  <a:outerShdw blurRad="38100" dist="38100" dir="2700000" algn="tl">
                    <a:srgbClr val="000000">
                      <a:alpha val="43137"/>
                    </a:srgbClr>
                  </a:outerShdw>
                </a:effectLst>
              </a:rPr>
              <a:t> guest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G, reservation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R, room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RO, </a:t>
            </a:r>
            <a:r>
              <a:rPr lang="en-US" sz="4600" dirty="0" err="1">
                <a:effectLst>
                  <a:outerShdw blurRad="38100" dist="38100" dir="2700000" algn="tl">
                    <a:srgbClr val="000000">
                      <a:alpha val="43137"/>
                    </a:srgbClr>
                  </a:outerShdw>
                </a:effectLst>
              </a:rPr>
              <a:t>roomtype</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AS</a:t>
            </a:r>
            <a:r>
              <a:rPr lang="en-US" sz="4600" dirty="0">
                <a:effectLst>
                  <a:outerShdw blurRad="38100" dist="38100" dir="2700000" algn="tl">
                    <a:srgbClr val="000000">
                      <a:alpha val="43137"/>
                    </a:srgbClr>
                  </a:outerShdw>
                </a:effectLst>
              </a:rPr>
              <a:t> RT</a:t>
            </a:r>
          </a:p>
          <a:p>
            <a:pPr marL="0" indent="0">
              <a:lnSpc>
                <a:spcPct val="150000"/>
              </a:lnSpc>
              <a:buNone/>
            </a:pPr>
            <a:r>
              <a:rPr lang="en-US" sz="4600" b="1" dirty="0">
                <a:effectLst>
                  <a:outerShdw blurRad="38100" dist="38100" dir="2700000" algn="tl">
                    <a:srgbClr val="000000">
                      <a:alpha val="43137"/>
                    </a:srgbClr>
                  </a:outerShdw>
                </a:effectLst>
              </a:rPr>
              <a:t>WHERE</a:t>
            </a:r>
            <a:r>
              <a:rPr lang="en-US" sz="4600" dirty="0">
                <a:effectLst>
                  <a:outerShdw blurRad="38100" dist="38100" dir="2700000" algn="tl">
                    <a:srgbClr val="000000">
                      <a:alpha val="43137"/>
                    </a:srgbClr>
                  </a:outerShdw>
                </a:effectLst>
              </a:rPr>
              <a:t> </a:t>
            </a:r>
            <a:r>
              <a:rPr lang="en-US" sz="4600" dirty="0" err="1">
                <a:effectLst>
                  <a:outerShdw blurRad="38100" dist="38100" dir="2700000" algn="tl">
                    <a:srgbClr val="000000">
                      <a:alpha val="43137"/>
                    </a:srgbClr>
                  </a:outerShdw>
                </a:effectLst>
              </a:rPr>
              <a:t>G.guest_id</a:t>
            </a:r>
            <a:r>
              <a:rPr lang="en-US" sz="4600" dirty="0">
                <a:effectLst>
                  <a:outerShdw blurRad="38100" dist="38100" dir="2700000" algn="tl">
                    <a:srgbClr val="000000">
                      <a:alpha val="43137"/>
                    </a:srgbClr>
                  </a:outerShdw>
                </a:effectLst>
              </a:rPr>
              <a:t>=</a:t>
            </a:r>
            <a:r>
              <a:rPr lang="en-US" sz="4600" dirty="0" err="1">
                <a:effectLst>
                  <a:outerShdw blurRad="38100" dist="38100" dir="2700000" algn="tl">
                    <a:srgbClr val="000000">
                      <a:alpha val="43137"/>
                    </a:srgbClr>
                  </a:outerShdw>
                </a:effectLst>
              </a:rPr>
              <a:t>R.guest_id</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AND</a:t>
            </a:r>
            <a:endParaRPr lang="en-US" sz="4600" dirty="0">
              <a:effectLst>
                <a:outerShdw blurRad="38100" dist="38100" dir="2700000" algn="tl">
                  <a:srgbClr val="000000">
                    <a:alpha val="43137"/>
                  </a:srgbClr>
                </a:outerShdw>
              </a:effectLst>
            </a:endParaRPr>
          </a:p>
          <a:p>
            <a:pPr marL="0" indent="0">
              <a:lnSpc>
                <a:spcPct val="150000"/>
              </a:lnSpc>
              <a:buNone/>
            </a:pPr>
            <a:r>
              <a:rPr lang="en-US" sz="4600" dirty="0" err="1">
                <a:effectLst>
                  <a:outerShdw blurRad="38100" dist="38100" dir="2700000" algn="tl">
                    <a:srgbClr val="000000">
                      <a:alpha val="43137"/>
                    </a:srgbClr>
                  </a:outerShdw>
                </a:effectLst>
              </a:rPr>
              <a:t>R.room_no</a:t>
            </a:r>
            <a:r>
              <a:rPr lang="en-US" sz="4600" dirty="0">
                <a:effectLst>
                  <a:outerShdw blurRad="38100" dist="38100" dir="2700000" algn="tl">
                    <a:srgbClr val="000000">
                      <a:alpha val="43137"/>
                    </a:srgbClr>
                  </a:outerShdw>
                </a:effectLst>
              </a:rPr>
              <a:t>=</a:t>
            </a:r>
            <a:r>
              <a:rPr lang="en-US" sz="4600" dirty="0" err="1">
                <a:effectLst>
                  <a:outerShdw blurRad="38100" dist="38100" dir="2700000" algn="tl">
                    <a:srgbClr val="000000">
                      <a:alpha val="43137"/>
                    </a:srgbClr>
                  </a:outerShdw>
                </a:effectLst>
              </a:rPr>
              <a:t>RO.room_no</a:t>
            </a:r>
            <a:r>
              <a:rPr lang="en-US" sz="4600" dirty="0">
                <a:effectLst>
                  <a:outerShdw blurRad="38100" dist="38100" dir="2700000" algn="tl">
                    <a:srgbClr val="000000">
                      <a:alpha val="43137"/>
                    </a:srgbClr>
                  </a:outerShdw>
                </a:effectLst>
              </a:rPr>
              <a:t> </a:t>
            </a:r>
            <a:r>
              <a:rPr lang="en-US" sz="4600" b="1" dirty="0">
                <a:effectLst>
                  <a:outerShdw blurRad="38100" dist="38100" dir="2700000" algn="tl">
                    <a:srgbClr val="000000">
                      <a:alpha val="43137"/>
                    </a:srgbClr>
                  </a:outerShdw>
                </a:effectLst>
              </a:rPr>
              <a:t>AND</a:t>
            </a:r>
            <a:endParaRPr lang="en-US" sz="4600" dirty="0">
              <a:effectLst>
                <a:outerShdw blurRad="38100" dist="38100" dir="2700000" algn="tl">
                  <a:srgbClr val="000000">
                    <a:alpha val="43137"/>
                  </a:srgbClr>
                </a:outerShdw>
              </a:effectLst>
            </a:endParaRPr>
          </a:p>
          <a:p>
            <a:pPr marL="0" indent="0">
              <a:lnSpc>
                <a:spcPct val="150000"/>
              </a:lnSpc>
              <a:buNone/>
            </a:pPr>
            <a:r>
              <a:rPr lang="en-US" sz="4600" dirty="0" err="1">
                <a:effectLst>
                  <a:outerShdw blurRad="38100" dist="38100" dir="2700000" algn="tl">
                    <a:srgbClr val="000000">
                      <a:alpha val="43137"/>
                    </a:srgbClr>
                  </a:outerShdw>
                </a:effectLst>
              </a:rPr>
              <a:t>RO.roomtype_id</a:t>
            </a:r>
            <a:r>
              <a:rPr lang="en-US" sz="4600" dirty="0">
                <a:effectLst>
                  <a:outerShdw blurRad="38100" dist="38100" dir="2700000" algn="tl">
                    <a:srgbClr val="000000">
                      <a:alpha val="43137"/>
                    </a:srgbClr>
                  </a:outerShdw>
                </a:effectLst>
              </a:rPr>
              <a:t>=</a:t>
            </a:r>
            <a:r>
              <a:rPr lang="en-US" sz="4600" dirty="0" err="1">
                <a:effectLst>
                  <a:outerShdw blurRad="38100" dist="38100" dir="2700000" algn="tl">
                    <a:srgbClr val="000000">
                      <a:alpha val="43137"/>
                    </a:srgbClr>
                  </a:outerShdw>
                </a:effectLst>
              </a:rPr>
              <a:t>RT.roomtype_id</a:t>
            </a:r>
            <a:endParaRPr lang="en-US" sz="4600" dirty="0">
              <a:effectLst>
                <a:outerShdw blurRad="38100" dist="38100" dir="2700000" algn="tl">
                  <a:srgbClr val="000000">
                    <a:alpha val="43137"/>
                  </a:srgbClr>
                </a:outerShdw>
              </a:effectLst>
            </a:endParaRPr>
          </a:p>
          <a:p>
            <a:pPr marL="0" indent="0">
              <a:lnSpc>
                <a:spcPct val="150000"/>
              </a:lnSpc>
              <a:buNone/>
            </a:pPr>
            <a:r>
              <a:rPr lang="en-US" sz="4600" b="1" dirty="0">
                <a:effectLst>
                  <a:outerShdw blurRad="38100" dist="38100" dir="2700000" algn="tl">
                    <a:srgbClr val="000000">
                      <a:alpha val="43137"/>
                    </a:srgbClr>
                  </a:outerShdw>
                </a:effectLst>
              </a:rPr>
              <a:t>ORDER BY</a:t>
            </a:r>
            <a:r>
              <a:rPr lang="en-US" sz="4600" dirty="0">
                <a:effectLst>
                  <a:outerShdw blurRad="38100" dist="38100" dir="2700000" algn="tl">
                    <a:srgbClr val="000000">
                      <a:alpha val="43137"/>
                    </a:srgbClr>
                  </a:outerShdw>
                </a:effectLst>
              </a:rPr>
              <a:t> </a:t>
            </a:r>
            <a:r>
              <a:rPr lang="en-US" sz="4600" dirty="0" err="1">
                <a:effectLst>
                  <a:outerShdw blurRad="38100" dist="38100" dir="2700000" algn="tl">
                    <a:srgbClr val="000000">
                      <a:alpha val="43137"/>
                    </a:srgbClr>
                  </a:outerShdw>
                </a:effectLst>
              </a:rPr>
              <a:t>RT.roomtype</a:t>
            </a:r>
            <a:r>
              <a:rPr lang="en-US" sz="4600" dirty="0">
                <a:effectLst>
                  <a:outerShdw blurRad="38100" dist="38100" dir="2700000" algn="tl">
                    <a:srgbClr val="000000">
                      <a:alpha val="43137"/>
                    </a:srgbClr>
                  </a:outerShdw>
                </a:effectLst>
              </a:rPr>
              <a:t>;</a:t>
            </a:r>
          </a:p>
          <a:p>
            <a:pPr marL="0" indent="0">
              <a:lnSpc>
                <a:spcPct val="150000"/>
              </a:lnSpc>
              <a:buNone/>
            </a:pPr>
            <a:r>
              <a:rPr lang="en-US" sz="4600" dirty="0">
                <a:effectLst>
                  <a:outerShdw blurRad="38100" dist="38100" dir="2700000" algn="tl">
                    <a:srgbClr val="000000">
                      <a:alpha val="43137"/>
                    </a:srgbClr>
                  </a:outerShdw>
                </a:effectLst>
              </a:rPr>
              <a:t> </a:t>
            </a:r>
          </a:p>
          <a:p>
            <a:pPr marL="0" indent="0">
              <a:lnSpc>
                <a:spcPct val="150000"/>
              </a:lnSpc>
              <a:buNone/>
            </a:pPr>
            <a:r>
              <a:rPr lang="en-US" sz="4600" b="1" dirty="0">
                <a:effectLst>
                  <a:outerShdw blurRad="38100" dist="38100" dir="2700000" algn="tl">
                    <a:srgbClr val="000000">
                      <a:alpha val="43137"/>
                    </a:srgbClr>
                  </a:outerShdw>
                </a:effectLst>
              </a:rPr>
              <a:t>Type of commands used:</a:t>
            </a:r>
            <a:endParaRPr lang="en-US" sz="4600" dirty="0">
              <a:effectLst>
                <a:outerShdw blurRad="38100" dist="38100" dir="2700000" algn="tl">
                  <a:srgbClr val="000000">
                    <a:alpha val="43137"/>
                  </a:srgbClr>
                </a:outerShdw>
              </a:effectLst>
            </a:endParaRPr>
          </a:p>
          <a:p>
            <a:pPr marL="0" indent="0">
              <a:lnSpc>
                <a:spcPct val="150000"/>
              </a:lnSpc>
              <a:buNone/>
            </a:pPr>
            <a:r>
              <a:rPr lang="en-US" sz="4600" dirty="0">
                <a:effectLst>
                  <a:outerShdw blurRad="38100" dist="38100" dir="2700000" algn="tl">
                    <a:srgbClr val="000000">
                      <a:alpha val="43137"/>
                    </a:srgbClr>
                  </a:outerShdw>
                </a:effectLst>
              </a:rPr>
              <a:t>Join, Projection, Restriction, Aliases, Concatenation, Single-Row Function, Comparison Operator, Logical Operator, Sorting</a:t>
            </a:r>
          </a:p>
          <a:p>
            <a:pPr marL="0" indent="0">
              <a:buNone/>
            </a:pPr>
            <a:endParaRPr lang="en-US" dirty="0">
              <a:effectLst>
                <a:outerShdw blurRad="38100" dist="38100" dir="2700000" algn="tl">
                  <a:srgbClr val="000000">
                    <a:alpha val="43137"/>
                  </a:srgbClr>
                </a:outerShdw>
              </a:effectLst>
            </a:endParaRPr>
          </a:p>
        </p:txBody>
      </p:sp>
      <p:sp>
        <p:nvSpPr>
          <p:cNvPr id="4" name="Title 1"/>
          <p:cNvSpPr>
            <a:spLocks noGrp="1"/>
          </p:cNvSpPr>
          <p:nvPr>
            <p:ph type="title"/>
          </p:nvPr>
        </p:nvSpPr>
        <p:spPr>
          <a:xfrm>
            <a:off x="457200" y="320040"/>
            <a:ext cx="7239000" cy="1164744"/>
          </a:xfrm>
        </p:spPr>
        <p:txBody>
          <a:bodyPr>
            <a:normAutofit fontScale="90000"/>
          </a:bodyPr>
          <a:lstStyle/>
          <a:p>
            <a:r>
              <a:rPr lang="en-US" sz="3600" i="1" cap="none" dirty="0">
                <a:solidFill>
                  <a:schemeClr val="accent5"/>
                </a:solidFill>
                <a:effectLst>
                  <a:outerShdw blurRad="38100" dist="38100" dir="2700000" algn="tl">
                    <a:srgbClr val="000000">
                      <a:alpha val="43137"/>
                    </a:srgbClr>
                  </a:outerShdw>
                </a:effectLst>
              </a:rPr>
              <a:t>Query</a:t>
            </a:r>
            <a:r>
              <a:rPr lang="en-US" sz="4000" i="1" cap="none" dirty="0">
                <a:solidFill>
                  <a:schemeClr val="accent5"/>
                </a:solidFill>
                <a:effectLst>
                  <a:outerShdw blurRad="38100" dist="38100" dir="2700000" algn="tl">
                    <a:srgbClr val="000000">
                      <a:alpha val="43137"/>
                    </a:srgbClr>
                  </a:outerShdw>
                </a:effectLst>
              </a:rPr>
              <a:t> 5</a:t>
            </a:r>
            <a:r>
              <a:rPr lang="en-US" i="1" cap="none" dirty="0">
                <a:solidFill>
                  <a:schemeClr val="accent5"/>
                </a:solidFill>
                <a:effectLst>
                  <a:outerShdw blurRad="38100" dist="38100" dir="2700000" algn="tl">
                    <a:srgbClr val="000000">
                      <a:alpha val="43137"/>
                    </a:srgbClr>
                  </a:outerShdw>
                </a:effectLst>
              </a:rPr>
              <a:t/>
            </a:r>
            <a:br>
              <a:rPr lang="en-US" i="1" cap="none" dirty="0">
                <a:solidFill>
                  <a:schemeClr val="accent5"/>
                </a:solidFill>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2400" cap="none" dirty="0" smtClean="0">
                <a:effectLst>
                  <a:outerShdw blurRad="38100" dist="38100" dir="2700000" algn="tl">
                    <a:srgbClr val="000000">
                      <a:alpha val="43137"/>
                    </a:srgbClr>
                  </a:outerShdw>
                </a:effectLst>
              </a:rPr>
              <a:t>Reservation And Charges Details</a:t>
            </a:r>
            <a:endParaRPr lang="en-US" sz="42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63863848"/>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3">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p:cTn id="22"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3">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3">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p:cTn id="3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3">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44" dur="500"/>
                                        <p:tgtEl>
                                          <p:spTgt spid="3">
                                            <p:txEl>
                                              <p:pRg st="6" end="6"/>
                                            </p:txEl>
                                          </p:spTgt>
                                        </p:tgtEl>
                                      </p:cBhvr>
                                    </p:animEffect>
                                  </p:childTnLst>
                                </p:cTn>
                              </p:par>
                              <p:par>
                                <p:cTn id="45" presetID="53" presetClass="entr" presetSubtype="16"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p:cTn id="47"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8"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49" dur="500"/>
                                        <p:tgtEl>
                                          <p:spTgt spid="3">
                                            <p:txEl>
                                              <p:pRg st="7" end="7"/>
                                            </p:txEl>
                                          </p:spTgt>
                                        </p:tgtEl>
                                      </p:cBhvr>
                                    </p:animEffect>
                                  </p:childTnLst>
                                </p:cTn>
                              </p:par>
                              <p:par>
                                <p:cTn id="50" presetID="53" presetClass="entr" presetSubtype="16" fill="hold" nodeType="with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p:cTn id="52"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32856"/>
            <a:ext cx="7239000" cy="4322880"/>
          </a:xfrm>
        </p:spPr>
        <p:txBody>
          <a:bodyPr>
            <a:normAutofit lnSpcReduction="10000"/>
          </a:bodyPr>
          <a:lstStyle/>
          <a:p>
            <a:pPr marL="0" indent="0">
              <a:lnSpc>
                <a:spcPct val="150000"/>
              </a:lnSpc>
              <a:buNone/>
            </a:pPr>
            <a:r>
              <a:rPr lang="en-US" sz="2000" b="1" dirty="0">
                <a:effectLst>
                  <a:outerShdw blurRad="38100" dist="38100" dir="2700000" algn="tl">
                    <a:srgbClr val="000000">
                      <a:alpha val="43137"/>
                    </a:srgbClr>
                  </a:outerShdw>
                </a:effectLst>
              </a:rPr>
              <a:t>SELECT</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guest_id</a:t>
            </a: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AS</a:t>
            </a:r>
            <a:r>
              <a:rPr lang="en-US" sz="2000" dirty="0">
                <a:effectLst>
                  <a:outerShdw blurRad="38100" dist="38100" dir="2700000" algn="tl">
                    <a:srgbClr val="000000">
                      <a:alpha val="43137"/>
                    </a:srgbClr>
                  </a:outerShdw>
                </a:effectLst>
              </a:rPr>
              <a:t> [Guest ID], </a:t>
            </a:r>
            <a:r>
              <a:rPr lang="en-US" sz="2000" dirty="0" err="1">
                <a:effectLst>
                  <a:outerShdw blurRad="38100" dist="38100" dir="2700000" algn="tl">
                    <a:srgbClr val="000000">
                      <a:alpha val="43137"/>
                    </a:srgbClr>
                  </a:outerShdw>
                </a:effectLst>
              </a:rPr>
              <a:t>first_name</a:t>
            </a:r>
            <a:r>
              <a:rPr lang="en-US" sz="2000" dirty="0">
                <a:effectLst>
                  <a:outerShdw blurRad="38100" dist="38100" dir="2700000" algn="tl">
                    <a:srgbClr val="000000">
                      <a:alpha val="43137"/>
                    </a:srgbClr>
                  </a:outerShdw>
                </a:effectLst>
              </a:rPr>
              <a:t> &amp; ' ' &amp; </a:t>
            </a:r>
            <a:r>
              <a:rPr lang="en-US" sz="2000" dirty="0" err="1">
                <a:effectLst>
                  <a:outerShdw blurRad="38100" dist="38100" dir="2700000" algn="tl">
                    <a:srgbClr val="000000">
                      <a:alpha val="43137"/>
                    </a:srgbClr>
                  </a:outerShdw>
                </a:effectLst>
              </a:rPr>
              <a:t>last_name</a:t>
            </a: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AS</a:t>
            </a:r>
            <a:r>
              <a:rPr lang="en-US" sz="2000" dirty="0">
                <a:effectLst>
                  <a:outerShdw blurRad="38100" dist="38100" dir="2700000" algn="tl">
                    <a:srgbClr val="000000">
                      <a:alpha val="43137"/>
                    </a:srgbClr>
                  </a:outerShdw>
                </a:effectLst>
              </a:rPr>
              <a:t> [Full Name], gender, nationality, passport, contact</a:t>
            </a:r>
          </a:p>
          <a:p>
            <a:pPr marL="0" indent="0">
              <a:lnSpc>
                <a:spcPct val="150000"/>
              </a:lnSpc>
              <a:buNone/>
            </a:pPr>
            <a:r>
              <a:rPr lang="en-US" sz="2000" b="1" dirty="0">
                <a:effectLst>
                  <a:outerShdw blurRad="38100" dist="38100" dir="2700000" algn="tl">
                    <a:srgbClr val="000000">
                      <a:alpha val="43137"/>
                    </a:srgbClr>
                  </a:outerShdw>
                </a:effectLst>
              </a:rPr>
              <a:t>FROM</a:t>
            </a:r>
            <a:r>
              <a:rPr lang="en-US" sz="2000" dirty="0">
                <a:effectLst>
                  <a:outerShdw blurRad="38100" dist="38100" dir="2700000" algn="tl">
                    <a:srgbClr val="000000">
                      <a:alpha val="43137"/>
                    </a:srgbClr>
                  </a:outerShdw>
                </a:effectLst>
              </a:rPr>
              <a:t> guest</a:t>
            </a:r>
          </a:p>
          <a:p>
            <a:pPr marL="0" indent="0">
              <a:lnSpc>
                <a:spcPct val="150000"/>
              </a:lnSpc>
              <a:buNone/>
            </a:pPr>
            <a:r>
              <a:rPr lang="en-US" sz="2000" b="1" dirty="0">
                <a:effectLst>
                  <a:outerShdw blurRad="38100" dist="38100" dir="2700000" algn="tl">
                    <a:srgbClr val="000000">
                      <a:alpha val="43137"/>
                    </a:srgbClr>
                  </a:outerShdw>
                </a:effectLst>
              </a:rPr>
              <a:t>WHERE</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last_name</a:t>
            </a: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LIKE</a:t>
            </a:r>
            <a:r>
              <a:rPr lang="en-US" sz="2000" dirty="0">
                <a:effectLst>
                  <a:outerShdw blurRad="38100" dist="38100" dir="2700000" algn="tl">
                    <a:srgbClr val="000000">
                      <a:alpha val="43137"/>
                    </a:srgbClr>
                  </a:outerShdw>
                </a:effectLst>
              </a:rPr>
              <a:t> 'T*' </a:t>
            </a:r>
            <a:r>
              <a:rPr lang="en-US" sz="2000" b="1" dirty="0">
                <a:effectLst>
                  <a:outerShdw blurRad="38100" dist="38100" dir="2700000" algn="tl">
                    <a:srgbClr val="000000">
                      <a:alpha val="43137"/>
                    </a:srgbClr>
                  </a:outerShdw>
                </a:effectLst>
              </a:rPr>
              <a:t>AND</a:t>
            </a:r>
            <a:r>
              <a:rPr lang="en-US" sz="2000" dirty="0">
                <a:effectLst>
                  <a:outerShdw blurRad="38100" dist="38100" dir="2700000" algn="tl">
                    <a:srgbClr val="000000">
                      <a:alpha val="43137"/>
                    </a:srgbClr>
                  </a:outerShdw>
                </a:effectLst>
              </a:rPr>
              <a:t> gender='M') </a:t>
            </a:r>
            <a:r>
              <a:rPr lang="en-US" sz="2000" b="1" dirty="0">
                <a:effectLst>
                  <a:outerShdw blurRad="38100" dist="38100" dir="2700000" algn="tl">
                    <a:srgbClr val="000000">
                      <a:alpha val="43137"/>
                    </a:srgbClr>
                  </a:outerShdw>
                </a:effectLst>
              </a:rPr>
              <a:t>OR</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first_name</a:t>
            </a: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LIKE</a:t>
            </a:r>
            <a:r>
              <a:rPr lang="en-US" sz="2000" dirty="0">
                <a:effectLst>
                  <a:outerShdw blurRad="38100" dist="38100" dir="2700000" algn="tl">
                    <a:srgbClr val="000000">
                      <a:alpha val="43137"/>
                    </a:srgbClr>
                  </a:outerShdw>
                </a:effectLst>
              </a:rPr>
              <a:t> '</a:t>
            </a:r>
            <a:r>
              <a:rPr lang="en-US" sz="2000" dirty="0" err="1">
                <a:effectLst>
                  <a:outerShdw blurRad="38100" dist="38100" dir="2700000" algn="tl">
                    <a:srgbClr val="000000">
                      <a:alpha val="43137"/>
                    </a:srgbClr>
                  </a:outerShdw>
                </a:effectLst>
              </a:rPr>
              <a:t>Ca</a:t>
            </a:r>
            <a:r>
              <a:rPr lang="en-US" sz="2000" dirty="0">
                <a:effectLst>
                  <a:outerShdw blurRad="38100" dist="38100" dir="2700000" algn="tl">
                    <a:srgbClr val="000000">
                      <a:alpha val="43137"/>
                    </a:srgbClr>
                  </a:outerShdw>
                </a:effectLst>
              </a:rPr>
              <a:t>*' </a:t>
            </a:r>
            <a:r>
              <a:rPr lang="en-US" sz="2000" b="1" dirty="0">
                <a:effectLst>
                  <a:outerShdw blurRad="38100" dist="38100" dir="2700000" algn="tl">
                    <a:srgbClr val="000000">
                      <a:alpha val="43137"/>
                    </a:srgbClr>
                  </a:outerShdw>
                </a:effectLst>
              </a:rPr>
              <a:t>AND</a:t>
            </a:r>
            <a:r>
              <a:rPr lang="en-US" sz="2000" dirty="0">
                <a:effectLst>
                  <a:outerShdw blurRad="38100" dist="38100" dir="2700000" algn="tl">
                    <a:srgbClr val="000000">
                      <a:alpha val="43137"/>
                    </a:srgbClr>
                  </a:outerShdw>
                </a:effectLst>
              </a:rPr>
              <a:t> gender='F';</a:t>
            </a:r>
          </a:p>
          <a:p>
            <a:pPr marL="0" indent="0">
              <a:lnSpc>
                <a:spcPct val="150000"/>
              </a:lnSpc>
              <a:buNone/>
            </a:pPr>
            <a:r>
              <a:rPr lang="en-US" sz="2000" dirty="0" smtClean="0">
                <a:effectLst>
                  <a:outerShdw blurRad="38100" dist="38100" dir="2700000" algn="tl">
                    <a:srgbClr val="000000">
                      <a:alpha val="43137"/>
                    </a:srgbClr>
                  </a:outerShdw>
                </a:effectLst>
              </a:rPr>
              <a:t> </a:t>
            </a:r>
          </a:p>
          <a:p>
            <a:pPr marL="0" indent="0">
              <a:lnSpc>
                <a:spcPct val="150000"/>
              </a:lnSpc>
              <a:buNone/>
            </a:pPr>
            <a:r>
              <a:rPr lang="en-US" sz="2000" b="1" dirty="0" smtClean="0">
                <a:effectLst>
                  <a:outerShdw blurRad="38100" dist="38100" dir="2700000" algn="tl">
                    <a:srgbClr val="000000">
                      <a:alpha val="43137"/>
                    </a:srgbClr>
                  </a:outerShdw>
                </a:effectLst>
              </a:rPr>
              <a:t>Type </a:t>
            </a:r>
            <a:r>
              <a:rPr lang="en-US" sz="2000" b="1" dirty="0">
                <a:effectLst>
                  <a:outerShdw blurRad="38100" dist="38100" dir="2700000" algn="tl">
                    <a:srgbClr val="000000">
                      <a:alpha val="43137"/>
                    </a:srgbClr>
                  </a:outerShdw>
                </a:effectLst>
              </a:rPr>
              <a:t>of commands used:</a:t>
            </a:r>
            <a:endParaRPr lang="en-US" sz="2000" dirty="0">
              <a:effectLst>
                <a:outerShdw blurRad="38100" dist="38100" dir="2700000" algn="tl">
                  <a:srgbClr val="000000">
                    <a:alpha val="43137"/>
                  </a:srgbClr>
                </a:outerShdw>
              </a:effectLst>
            </a:endParaRPr>
          </a:p>
          <a:p>
            <a:pPr marL="0" indent="0">
              <a:lnSpc>
                <a:spcPct val="150000"/>
              </a:lnSpc>
              <a:buNone/>
            </a:pPr>
            <a:r>
              <a:rPr lang="en-US" sz="2000" dirty="0">
                <a:effectLst>
                  <a:outerShdw blurRad="38100" dist="38100" dir="2700000" algn="tl">
                    <a:srgbClr val="000000">
                      <a:alpha val="43137"/>
                    </a:srgbClr>
                  </a:outerShdw>
                </a:effectLst>
              </a:rPr>
              <a:t>Projection, Restriction, Aliases, Concatenation, Comparison Operator, Logical Operator</a:t>
            </a:r>
          </a:p>
        </p:txBody>
      </p:sp>
      <p:sp>
        <p:nvSpPr>
          <p:cNvPr id="4" name="Title 1"/>
          <p:cNvSpPr>
            <a:spLocks noGrp="1"/>
          </p:cNvSpPr>
          <p:nvPr>
            <p:ph type="title"/>
          </p:nvPr>
        </p:nvSpPr>
        <p:spPr>
          <a:xfrm>
            <a:off x="457200" y="320040"/>
            <a:ext cx="7239000" cy="1596792"/>
          </a:xfrm>
        </p:spPr>
        <p:txBody>
          <a:bodyPr>
            <a:normAutofit fontScale="90000"/>
          </a:bodyPr>
          <a:lstStyle/>
          <a:p>
            <a:r>
              <a:rPr lang="en-US" i="1" cap="none" dirty="0">
                <a:solidFill>
                  <a:schemeClr val="accent5"/>
                </a:solidFill>
                <a:effectLst>
                  <a:outerShdw blurRad="38100" dist="38100" dir="2700000" algn="tl">
                    <a:srgbClr val="000000">
                      <a:alpha val="43137"/>
                    </a:srgbClr>
                  </a:outerShdw>
                </a:effectLst>
              </a:rPr>
              <a:t>Query</a:t>
            </a:r>
            <a:r>
              <a:rPr lang="en-US" sz="4200" i="1" cap="none" dirty="0">
                <a:solidFill>
                  <a:schemeClr val="accent5"/>
                </a:solidFill>
                <a:effectLst>
                  <a:outerShdw blurRad="38100" dist="38100" dir="2700000" algn="tl">
                    <a:srgbClr val="000000">
                      <a:alpha val="43137"/>
                    </a:srgbClr>
                  </a:outerShdw>
                </a:effectLst>
              </a:rPr>
              <a:t> </a:t>
            </a:r>
            <a:r>
              <a:rPr lang="en-US" sz="4200" i="1" cap="none" dirty="0" smtClean="0">
                <a:solidFill>
                  <a:schemeClr val="accent5"/>
                </a:solidFill>
                <a:effectLst>
                  <a:outerShdw blurRad="38100" dist="38100" dir="2700000" algn="tl">
                    <a:srgbClr val="000000">
                      <a:alpha val="43137"/>
                    </a:srgbClr>
                  </a:outerShdw>
                </a:effectLst>
              </a:rPr>
              <a:t>6</a:t>
            </a:r>
            <a:r>
              <a:rPr lang="en-US" i="1" cap="none" dirty="0">
                <a:solidFill>
                  <a:schemeClr val="accent5"/>
                </a:solidFill>
                <a:effectLst>
                  <a:outerShdw blurRad="38100" dist="38100" dir="2700000" algn="tl">
                    <a:srgbClr val="000000">
                      <a:alpha val="43137"/>
                    </a:srgbClr>
                  </a:outerShdw>
                </a:effectLst>
              </a:rPr>
              <a:t/>
            </a:r>
            <a:br>
              <a:rPr lang="en-US" i="1" cap="none" dirty="0">
                <a:solidFill>
                  <a:schemeClr val="accent5"/>
                </a:solidFill>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3600" cap="none" dirty="0" smtClean="0">
                <a:effectLst>
                  <a:outerShdw blurRad="38100" dist="38100" dir="2700000" algn="tl">
                    <a:srgbClr val="000000">
                      <a:alpha val="43137"/>
                    </a:srgbClr>
                  </a:outerShdw>
                </a:effectLst>
              </a:rPr>
              <a:t>Search Names With Initial Letters</a:t>
            </a:r>
            <a:endParaRPr lang="en-US" sz="60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41753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0808"/>
            <a:ext cx="7239000" cy="4896544"/>
          </a:xfrm>
        </p:spPr>
        <p:txBody>
          <a:bodyPr>
            <a:noAutofit/>
          </a:bodyPr>
          <a:lstStyle/>
          <a:p>
            <a:pPr marL="0" indent="0">
              <a:lnSpc>
                <a:spcPct val="170000"/>
              </a:lnSpc>
              <a:buNone/>
            </a:pPr>
            <a:r>
              <a:rPr lang="en-US" sz="1300" b="1" dirty="0">
                <a:effectLst>
                  <a:outerShdw blurRad="38100" dist="38100" dir="2700000" algn="tl">
                    <a:srgbClr val="000000">
                      <a:alpha val="43137"/>
                    </a:srgbClr>
                  </a:outerShdw>
                </a:effectLst>
              </a:rPr>
              <a:t>SELECT</a:t>
            </a:r>
            <a:r>
              <a:rPr lang="en-US" sz="1300" dirty="0">
                <a:effectLst>
                  <a:outerShdw blurRad="38100" dist="38100" dir="2700000" algn="tl">
                    <a:srgbClr val="000000">
                      <a:alpha val="43137"/>
                    </a:srgbClr>
                  </a:outerShdw>
                </a:effectLst>
              </a:rPr>
              <a:t> </a:t>
            </a:r>
            <a:r>
              <a:rPr lang="en-US" sz="1300" dirty="0" err="1">
                <a:effectLst>
                  <a:outerShdw blurRad="38100" dist="38100" dir="2700000" algn="tl">
                    <a:srgbClr val="000000">
                      <a:alpha val="43137"/>
                    </a:srgbClr>
                  </a:outerShdw>
                </a:effectLst>
              </a:rPr>
              <a:t>guest_id</a:t>
            </a:r>
            <a:r>
              <a:rPr lang="en-US" sz="1300" dirty="0">
                <a:effectLst>
                  <a:outerShdw blurRad="38100" dist="38100" dir="2700000" algn="tl">
                    <a:srgbClr val="000000">
                      <a:alpha val="43137"/>
                    </a:srgbClr>
                  </a:outerShdw>
                </a:effectLst>
              </a:rPr>
              <a:t> </a:t>
            </a:r>
            <a:r>
              <a:rPr lang="en-US" sz="1300" b="1" dirty="0">
                <a:effectLst>
                  <a:outerShdw blurRad="38100" dist="38100" dir="2700000" algn="tl">
                    <a:srgbClr val="000000">
                      <a:alpha val="43137"/>
                    </a:srgbClr>
                  </a:outerShdw>
                </a:effectLst>
              </a:rPr>
              <a:t>AS</a:t>
            </a:r>
            <a:r>
              <a:rPr lang="en-US" sz="1300" dirty="0">
                <a:effectLst>
                  <a:outerShdw blurRad="38100" dist="38100" dir="2700000" algn="tl">
                    <a:srgbClr val="000000">
                      <a:alpha val="43137"/>
                    </a:srgbClr>
                  </a:outerShdw>
                </a:effectLst>
              </a:rPr>
              <a:t> [Guest ID], </a:t>
            </a:r>
            <a:r>
              <a:rPr lang="en-US" sz="1300" dirty="0" err="1">
                <a:effectLst>
                  <a:outerShdw blurRad="38100" dist="38100" dir="2700000" algn="tl">
                    <a:srgbClr val="000000">
                      <a:alpha val="43137"/>
                    </a:srgbClr>
                  </a:outerShdw>
                </a:effectLst>
              </a:rPr>
              <a:t>first_name</a:t>
            </a:r>
            <a:r>
              <a:rPr lang="en-US" sz="1300" dirty="0">
                <a:effectLst>
                  <a:outerShdw blurRad="38100" dist="38100" dir="2700000" algn="tl">
                    <a:srgbClr val="000000">
                      <a:alpha val="43137"/>
                    </a:srgbClr>
                  </a:outerShdw>
                </a:effectLst>
              </a:rPr>
              <a:t> &amp; ' ' &amp; </a:t>
            </a:r>
            <a:r>
              <a:rPr lang="en-US" sz="1300" dirty="0" err="1">
                <a:effectLst>
                  <a:outerShdw blurRad="38100" dist="38100" dir="2700000" algn="tl">
                    <a:srgbClr val="000000">
                      <a:alpha val="43137"/>
                    </a:srgbClr>
                  </a:outerShdw>
                </a:effectLst>
              </a:rPr>
              <a:t>last_name</a:t>
            </a:r>
            <a:r>
              <a:rPr lang="en-US" sz="1300" dirty="0">
                <a:effectLst>
                  <a:outerShdw blurRad="38100" dist="38100" dir="2700000" algn="tl">
                    <a:srgbClr val="000000">
                      <a:alpha val="43137"/>
                    </a:srgbClr>
                  </a:outerShdw>
                </a:effectLst>
              </a:rPr>
              <a:t> </a:t>
            </a:r>
            <a:r>
              <a:rPr lang="en-US" sz="1300" b="1" dirty="0">
                <a:effectLst>
                  <a:outerShdw blurRad="38100" dist="38100" dir="2700000" algn="tl">
                    <a:srgbClr val="000000">
                      <a:alpha val="43137"/>
                    </a:srgbClr>
                  </a:outerShdw>
                </a:effectLst>
              </a:rPr>
              <a:t>AS</a:t>
            </a:r>
            <a:r>
              <a:rPr lang="en-US" sz="1300" dirty="0">
                <a:effectLst>
                  <a:outerShdw blurRad="38100" dist="38100" dir="2700000" algn="tl">
                    <a:srgbClr val="000000">
                      <a:alpha val="43137"/>
                    </a:srgbClr>
                  </a:outerShdw>
                </a:effectLst>
              </a:rPr>
              <a:t> [Full Name], gender, passport, dob, nationality</a:t>
            </a:r>
          </a:p>
          <a:p>
            <a:pPr marL="0" indent="0">
              <a:lnSpc>
                <a:spcPct val="170000"/>
              </a:lnSpc>
              <a:buNone/>
            </a:pPr>
            <a:r>
              <a:rPr lang="en-US" sz="1300" b="1" dirty="0">
                <a:effectLst>
                  <a:outerShdw blurRad="38100" dist="38100" dir="2700000" algn="tl">
                    <a:srgbClr val="000000">
                      <a:alpha val="43137"/>
                    </a:srgbClr>
                  </a:outerShdw>
                </a:effectLst>
              </a:rPr>
              <a:t>FROM</a:t>
            </a:r>
            <a:r>
              <a:rPr lang="en-US" sz="1300" dirty="0">
                <a:effectLst>
                  <a:outerShdw blurRad="38100" dist="38100" dir="2700000" algn="tl">
                    <a:srgbClr val="000000">
                      <a:alpha val="43137"/>
                    </a:srgbClr>
                  </a:outerShdw>
                </a:effectLst>
              </a:rPr>
              <a:t> guest</a:t>
            </a:r>
          </a:p>
          <a:p>
            <a:pPr marL="0" indent="0">
              <a:lnSpc>
                <a:spcPct val="170000"/>
              </a:lnSpc>
              <a:buNone/>
            </a:pPr>
            <a:r>
              <a:rPr lang="en-US" sz="1300" b="1" dirty="0">
                <a:effectLst>
                  <a:outerShdw blurRad="38100" dist="38100" dir="2700000" algn="tl">
                    <a:srgbClr val="000000">
                      <a:alpha val="43137"/>
                    </a:srgbClr>
                  </a:outerShdw>
                </a:effectLst>
              </a:rPr>
              <a:t>WHERE</a:t>
            </a:r>
            <a:r>
              <a:rPr lang="en-US" sz="1300" dirty="0">
                <a:effectLst>
                  <a:outerShdw blurRad="38100" dist="38100" dir="2700000" algn="tl">
                    <a:srgbClr val="000000">
                      <a:alpha val="43137"/>
                    </a:srgbClr>
                  </a:outerShdw>
                </a:effectLst>
              </a:rPr>
              <a:t> </a:t>
            </a:r>
            <a:r>
              <a:rPr lang="en-US" sz="1300" dirty="0" err="1">
                <a:effectLst>
                  <a:outerShdw blurRad="38100" dist="38100" dir="2700000" algn="tl">
                    <a:srgbClr val="000000">
                      <a:alpha val="43137"/>
                    </a:srgbClr>
                  </a:outerShdw>
                </a:effectLst>
              </a:rPr>
              <a:t>guest_id</a:t>
            </a:r>
            <a:r>
              <a:rPr lang="en-US" sz="1300" dirty="0">
                <a:effectLst>
                  <a:outerShdw blurRad="38100" dist="38100" dir="2700000" algn="tl">
                    <a:srgbClr val="000000">
                      <a:alpha val="43137"/>
                    </a:srgbClr>
                  </a:outerShdw>
                </a:effectLst>
              </a:rPr>
              <a:t> </a:t>
            </a:r>
            <a:r>
              <a:rPr lang="en-US" sz="1300" b="1" dirty="0">
                <a:effectLst>
                  <a:outerShdw blurRad="38100" dist="38100" dir="2700000" algn="tl">
                    <a:srgbClr val="000000">
                      <a:alpha val="43137"/>
                    </a:srgbClr>
                  </a:outerShdw>
                </a:effectLst>
              </a:rPr>
              <a:t>IN</a:t>
            </a:r>
            <a:endParaRPr lang="en-US" sz="1300" dirty="0">
              <a:effectLst>
                <a:outerShdw blurRad="38100" dist="38100" dir="2700000" algn="tl">
                  <a:srgbClr val="000000">
                    <a:alpha val="43137"/>
                  </a:srgbClr>
                </a:outerShdw>
              </a:effectLst>
            </a:endParaRPr>
          </a:p>
          <a:p>
            <a:pPr marL="0" indent="0">
              <a:lnSpc>
                <a:spcPct val="170000"/>
              </a:lnSpc>
              <a:buNone/>
            </a:pPr>
            <a:r>
              <a:rPr lang="en-US" sz="1300" dirty="0">
                <a:effectLst>
                  <a:outerShdw blurRad="38100" dist="38100" dir="2700000" algn="tl">
                    <a:srgbClr val="000000">
                      <a:alpha val="43137"/>
                    </a:srgbClr>
                  </a:outerShdw>
                </a:effectLst>
              </a:rPr>
              <a:t>(</a:t>
            </a:r>
            <a:r>
              <a:rPr lang="en-US" sz="1300" b="1" dirty="0">
                <a:effectLst>
                  <a:outerShdw blurRad="38100" dist="38100" dir="2700000" algn="tl">
                    <a:srgbClr val="000000">
                      <a:alpha val="43137"/>
                    </a:srgbClr>
                  </a:outerShdw>
                </a:effectLst>
              </a:rPr>
              <a:t>SELECT</a:t>
            </a:r>
            <a:r>
              <a:rPr lang="en-US" sz="1300" dirty="0">
                <a:effectLst>
                  <a:outerShdw blurRad="38100" dist="38100" dir="2700000" algn="tl">
                    <a:srgbClr val="000000">
                      <a:alpha val="43137"/>
                    </a:srgbClr>
                  </a:outerShdw>
                </a:effectLst>
              </a:rPr>
              <a:t> </a:t>
            </a:r>
            <a:r>
              <a:rPr lang="en-US" sz="1300" dirty="0" err="1">
                <a:effectLst>
                  <a:outerShdw blurRad="38100" dist="38100" dir="2700000" algn="tl">
                    <a:srgbClr val="000000">
                      <a:alpha val="43137"/>
                    </a:srgbClr>
                  </a:outerShdw>
                </a:effectLst>
              </a:rPr>
              <a:t>guest_id</a:t>
            </a:r>
            <a:endParaRPr lang="en-US" sz="1300" dirty="0">
              <a:effectLst>
                <a:outerShdw blurRad="38100" dist="38100" dir="2700000" algn="tl">
                  <a:srgbClr val="000000">
                    <a:alpha val="43137"/>
                  </a:srgbClr>
                </a:outerShdw>
              </a:effectLst>
            </a:endParaRPr>
          </a:p>
          <a:p>
            <a:pPr marL="0" indent="0">
              <a:lnSpc>
                <a:spcPct val="170000"/>
              </a:lnSpc>
              <a:buNone/>
            </a:pPr>
            <a:r>
              <a:rPr lang="en-US" sz="1300" b="1" dirty="0">
                <a:effectLst>
                  <a:outerShdw blurRad="38100" dist="38100" dir="2700000" algn="tl">
                    <a:srgbClr val="000000">
                      <a:alpha val="43137"/>
                    </a:srgbClr>
                  </a:outerShdw>
                </a:effectLst>
              </a:rPr>
              <a:t>FROM</a:t>
            </a:r>
            <a:r>
              <a:rPr lang="en-US" sz="1300" dirty="0">
                <a:effectLst>
                  <a:outerShdw blurRad="38100" dist="38100" dir="2700000" algn="tl">
                    <a:srgbClr val="000000">
                      <a:alpha val="43137"/>
                    </a:srgbClr>
                  </a:outerShdw>
                </a:effectLst>
              </a:rPr>
              <a:t> reservation</a:t>
            </a:r>
          </a:p>
          <a:p>
            <a:pPr marL="0" indent="0">
              <a:lnSpc>
                <a:spcPct val="170000"/>
              </a:lnSpc>
              <a:buNone/>
            </a:pPr>
            <a:r>
              <a:rPr lang="en-US" sz="1300" b="1" dirty="0">
                <a:effectLst>
                  <a:outerShdw blurRad="38100" dist="38100" dir="2700000" algn="tl">
                    <a:srgbClr val="000000">
                      <a:alpha val="43137"/>
                    </a:srgbClr>
                  </a:outerShdw>
                </a:effectLst>
              </a:rPr>
              <a:t>WHERE</a:t>
            </a:r>
            <a:r>
              <a:rPr lang="en-US" sz="1300" dirty="0">
                <a:effectLst>
                  <a:outerShdw blurRad="38100" dist="38100" dir="2700000" algn="tl">
                    <a:srgbClr val="000000">
                      <a:alpha val="43137"/>
                    </a:srgbClr>
                  </a:outerShdw>
                </a:effectLst>
              </a:rPr>
              <a:t> (</a:t>
            </a:r>
            <a:r>
              <a:rPr lang="en-US" sz="1300" dirty="0" err="1">
                <a:effectLst>
                  <a:outerShdw blurRad="38100" dist="38100" dir="2700000" algn="tl">
                    <a:srgbClr val="000000">
                      <a:alpha val="43137"/>
                    </a:srgbClr>
                  </a:outerShdw>
                </a:effectLst>
              </a:rPr>
              <a:t>checkin_date</a:t>
            </a:r>
            <a:r>
              <a:rPr lang="en-US" sz="1300" dirty="0">
                <a:effectLst>
                  <a:outerShdw blurRad="38100" dist="38100" dir="2700000" algn="tl">
                    <a:srgbClr val="000000">
                      <a:alpha val="43137"/>
                    </a:srgbClr>
                  </a:outerShdw>
                </a:effectLst>
              </a:rPr>
              <a:t> </a:t>
            </a:r>
            <a:r>
              <a:rPr lang="en-US" sz="1300" b="1" dirty="0">
                <a:effectLst>
                  <a:outerShdw blurRad="38100" dist="38100" dir="2700000" algn="tl">
                    <a:srgbClr val="000000">
                      <a:alpha val="43137"/>
                    </a:srgbClr>
                  </a:outerShdw>
                </a:effectLst>
              </a:rPr>
              <a:t>BETWEEN</a:t>
            </a:r>
            <a:r>
              <a:rPr lang="en-US" sz="1300" dirty="0">
                <a:effectLst>
                  <a:outerShdw blurRad="38100" dist="38100" dir="2700000" algn="tl">
                    <a:srgbClr val="000000">
                      <a:alpha val="43137"/>
                    </a:srgbClr>
                  </a:outerShdw>
                </a:effectLst>
              </a:rPr>
              <a:t> #01-Nov-2014# </a:t>
            </a:r>
            <a:r>
              <a:rPr lang="en-US" sz="1300" b="1" dirty="0">
                <a:effectLst>
                  <a:outerShdw blurRad="38100" dist="38100" dir="2700000" algn="tl">
                    <a:srgbClr val="000000">
                      <a:alpha val="43137"/>
                    </a:srgbClr>
                  </a:outerShdw>
                </a:effectLst>
              </a:rPr>
              <a:t>AND</a:t>
            </a:r>
            <a:r>
              <a:rPr lang="en-US" sz="1300" dirty="0">
                <a:effectLst>
                  <a:outerShdw blurRad="38100" dist="38100" dir="2700000" algn="tl">
                    <a:srgbClr val="000000">
                      <a:alpha val="43137"/>
                    </a:srgbClr>
                  </a:outerShdw>
                </a:effectLst>
              </a:rPr>
              <a:t> #31-Dec-2014#) </a:t>
            </a:r>
            <a:r>
              <a:rPr lang="en-US" sz="1300" b="1" dirty="0">
                <a:effectLst>
                  <a:outerShdw blurRad="38100" dist="38100" dir="2700000" algn="tl">
                    <a:srgbClr val="000000">
                      <a:alpha val="43137"/>
                    </a:srgbClr>
                  </a:outerShdw>
                </a:effectLst>
              </a:rPr>
              <a:t>AND</a:t>
            </a:r>
            <a:r>
              <a:rPr lang="en-US" sz="1300" dirty="0">
                <a:effectLst>
                  <a:outerShdw blurRad="38100" dist="38100" dir="2700000" algn="tl">
                    <a:srgbClr val="000000">
                      <a:alpha val="43137"/>
                    </a:srgbClr>
                  </a:outerShdw>
                </a:effectLst>
              </a:rPr>
              <a:t> gender='M')</a:t>
            </a:r>
          </a:p>
          <a:p>
            <a:pPr marL="0" indent="0">
              <a:lnSpc>
                <a:spcPct val="170000"/>
              </a:lnSpc>
              <a:buNone/>
            </a:pPr>
            <a:r>
              <a:rPr lang="en-US" sz="1300" b="1" dirty="0">
                <a:effectLst>
                  <a:outerShdw blurRad="38100" dist="38100" dir="2700000" algn="tl">
                    <a:srgbClr val="000000">
                      <a:alpha val="43137"/>
                    </a:srgbClr>
                  </a:outerShdw>
                </a:effectLst>
              </a:rPr>
              <a:t>ORDER BY</a:t>
            </a:r>
            <a:r>
              <a:rPr lang="en-US" sz="1300" dirty="0">
                <a:effectLst>
                  <a:outerShdw blurRad="38100" dist="38100" dir="2700000" algn="tl">
                    <a:srgbClr val="000000">
                      <a:alpha val="43137"/>
                    </a:srgbClr>
                  </a:outerShdw>
                </a:effectLst>
              </a:rPr>
              <a:t> </a:t>
            </a:r>
            <a:r>
              <a:rPr lang="en-US" sz="1300" dirty="0" err="1">
                <a:effectLst>
                  <a:outerShdw blurRad="38100" dist="38100" dir="2700000" algn="tl">
                    <a:srgbClr val="000000">
                      <a:alpha val="43137"/>
                    </a:srgbClr>
                  </a:outerShdw>
                </a:effectLst>
              </a:rPr>
              <a:t>guest_id</a:t>
            </a:r>
            <a:r>
              <a:rPr lang="en-US" sz="1300" dirty="0">
                <a:effectLst>
                  <a:outerShdw blurRad="38100" dist="38100" dir="2700000" algn="tl">
                    <a:srgbClr val="000000">
                      <a:alpha val="43137"/>
                    </a:srgbClr>
                  </a:outerShdw>
                </a:effectLst>
              </a:rPr>
              <a:t>;</a:t>
            </a:r>
          </a:p>
          <a:p>
            <a:pPr marL="0" indent="0">
              <a:lnSpc>
                <a:spcPct val="170000"/>
              </a:lnSpc>
              <a:buNone/>
            </a:pPr>
            <a:r>
              <a:rPr lang="en-US" sz="1300" dirty="0">
                <a:effectLst>
                  <a:outerShdw blurRad="38100" dist="38100" dir="2700000" algn="tl">
                    <a:srgbClr val="000000">
                      <a:alpha val="43137"/>
                    </a:srgbClr>
                  </a:outerShdw>
                </a:effectLst>
              </a:rPr>
              <a:t> </a:t>
            </a:r>
          </a:p>
          <a:p>
            <a:pPr marL="0" indent="0">
              <a:lnSpc>
                <a:spcPct val="170000"/>
              </a:lnSpc>
              <a:buNone/>
            </a:pPr>
            <a:r>
              <a:rPr lang="en-US" sz="1300" b="1" dirty="0">
                <a:effectLst>
                  <a:outerShdw blurRad="38100" dist="38100" dir="2700000" algn="tl">
                    <a:srgbClr val="000000">
                      <a:alpha val="43137"/>
                    </a:srgbClr>
                  </a:outerShdw>
                </a:effectLst>
              </a:rPr>
              <a:t>Type of commands used:</a:t>
            </a:r>
            <a:endParaRPr lang="en-US" sz="1300" dirty="0">
              <a:effectLst>
                <a:outerShdw blurRad="38100" dist="38100" dir="2700000" algn="tl">
                  <a:srgbClr val="000000">
                    <a:alpha val="43137"/>
                  </a:srgbClr>
                </a:outerShdw>
              </a:effectLst>
            </a:endParaRPr>
          </a:p>
          <a:p>
            <a:pPr marL="0" indent="0">
              <a:lnSpc>
                <a:spcPct val="170000"/>
              </a:lnSpc>
              <a:buNone/>
            </a:pPr>
            <a:r>
              <a:rPr lang="en-US" sz="1300" dirty="0">
                <a:effectLst>
                  <a:outerShdw blurRad="38100" dist="38100" dir="2700000" algn="tl">
                    <a:srgbClr val="000000">
                      <a:alpha val="43137"/>
                    </a:srgbClr>
                  </a:outerShdw>
                </a:effectLst>
              </a:rPr>
              <a:t>Aliases, Restriction, Projection, </a:t>
            </a:r>
            <a:r>
              <a:rPr lang="en-US" sz="1300" dirty="0" err="1">
                <a:effectLst>
                  <a:outerShdw blurRad="38100" dist="38100" dir="2700000" algn="tl">
                    <a:srgbClr val="000000">
                      <a:alpha val="43137"/>
                    </a:srgbClr>
                  </a:outerShdw>
                </a:effectLst>
              </a:rPr>
              <a:t>Concantenation</a:t>
            </a:r>
            <a:r>
              <a:rPr lang="en-US" sz="1300" dirty="0">
                <a:effectLst>
                  <a:outerShdw blurRad="38100" dist="38100" dir="2700000" algn="tl">
                    <a:srgbClr val="000000">
                      <a:alpha val="43137"/>
                    </a:srgbClr>
                  </a:outerShdw>
                </a:effectLst>
              </a:rPr>
              <a:t>, Comparison Operator, </a:t>
            </a:r>
            <a:r>
              <a:rPr lang="en-US" sz="1300" dirty="0" err="1">
                <a:effectLst>
                  <a:outerShdw blurRad="38100" dist="38100" dir="2700000" algn="tl">
                    <a:srgbClr val="000000">
                      <a:alpha val="43137"/>
                    </a:srgbClr>
                  </a:outerShdw>
                </a:effectLst>
              </a:rPr>
              <a:t>Subquery</a:t>
            </a:r>
            <a:r>
              <a:rPr lang="en-US" sz="1300" dirty="0">
                <a:effectLst>
                  <a:outerShdw blurRad="38100" dist="38100" dir="2700000" algn="tl">
                    <a:srgbClr val="000000">
                      <a:alpha val="43137"/>
                    </a:srgbClr>
                  </a:outerShdw>
                </a:effectLst>
              </a:rPr>
              <a:t>, Logical Operator, Sorting</a:t>
            </a:r>
          </a:p>
        </p:txBody>
      </p:sp>
      <p:sp>
        <p:nvSpPr>
          <p:cNvPr id="4" name="Title 1"/>
          <p:cNvSpPr>
            <a:spLocks noGrp="1"/>
          </p:cNvSpPr>
          <p:nvPr>
            <p:ph type="title"/>
          </p:nvPr>
        </p:nvSpPr>
        <p:spPr>
          <a:xfrm>
            <a:off x="467544" y="476672"/>
            <a:ext cx="7239000" cy="1020728"/>
          </a:xfrm>
        </p:spPr>
        <p:txBody>
          <a:bodyPr>
            <a:normAutofit fontScale="90000"/>
          </a:bodyPr>
          <a:lstStyle/>
          <a:p>
            <a:r>
              <a:rPr lang="en-US" sz="3600" i="1" cap="none" dirty="0">
                <a:solidFill>
                  <a:schemeClr val="accent5"/>
                </a:solidFill>
                <a:effectLst>
                  <a:outerShdw blurRad="38100" dist="38100" dir="2700000" algn="tl">
                    <a:srgbClr val="000000">
                      <a:alpha val="43137"/>
                    </a:srgbClr>
                  </a:outerShdw>
                </a:effectLst>
              </a:rPr>
              <a:t>Query</a:t>
            </a:r>
            <a:r>
              <a:rPr lang="en-US" sz="4000" i="1" cap="none" dirty="0">
                <a:solidFill>
                  <a:schemeClr val="accent5"/>
                </a:solidFill>
                <a:effectLst>
                  <a:outerShdw blurRad="38100" dist="38100" dir="2700000" algn="tl">
                    <a:srgbClr val="000000">
                      <a:alpha val="43137"/>
                    </a:srgbClr>
                  </a:outerShdw>
                </a:effectLst>
              </a:rPr>
              <a:t> </a:t>
            </a:r>
            <a:r>
              <a:rPr lang="en-US" sz="4000" i="1" cap="none" dirty="0" smtClean="0">
                <a:solidFill>
                  <a:schemeClr val="accent5"/>
                </a:solidFill>
                <a:effectLst>
                  <a:outerShdw blurRad="38100" dist="38100" dir="2700000" algn="tl">
                    <a:srgbClr val="000000">
                      <a:alpha val="43137"/>
                    </a:srgbClr>
                  </a:outerShdw>
                </a:effectLst>
              </a:rPr>
              <a:t>7</a:t>
            </a:r>
            <a:r>
              <a:rPr lang="en-US" i="1" cap="none" dirty="0">
                <a:solidFill>
                  <a:schemeClr val="accent5"/>
                </a:solidFill>
                <a:effectLst>
                  <a:outerShdw blurRad="38100" dist="38100" dir="2700000" algn="tl">
                    <a:srgbClr val="000000">
                      <a:alpha val="43137"/>
                    </a:srgbClr>
                  </a:outerShdw>
                </a:effectLst>
              </a:rPr>
              <a:t/>
            </a:r>
            <a:br>
              <a:rPr lang="en-US" i="1" cap="none" dirty="0">
                <a:solidFill>
                  <a:schemeClr val="accent5"/>
                </a:solidFill>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2400" cap="none" dirty="0" smtClean="0">
                <a:effectLst>
                  <a:outerShdw blurRad="38100" dist="38100" dir="2700000" algn="tl">
                    <a:srgbClr val="000000">
                      <a:alpha val="43137"/>
                    </a:srgbClr>
                  </a:outerShdw>
                </a:effectLst>
              </a:rPr>
              <a:t>List Of Male Guest Details In Nov </a:t>
            </a:r>
            <a:r>
              <a:rPr lang="en-US" sz="2400" cap="none" smtClean="0">
                <a:effectLst>
                  <a:outerShdw blurRad="38100" dist="38100" dir="2700000" algn="tl">
                    <a:srgbClr val="000000">
                      <a:alpha val="43137"/>
                    </a:srgbClr>
                  </a:outerShdw>
                </a:effectLst>
              </a:rPr>
              <a:t>And </a:t>
            </a:r>
            <a:r>
              <a:rPr lang="en-US" sz="2400" cap="none" smtClean="0">
                <a:effectLst>
                  <a:outerShdw blurRad="38100" dist="38100" dir="2700000" algn="tl">
                    <a:srgbClr val="000000">
                      <a:alpha val="43137"/>
                    </a:srgbClr>
                  </a:outerShdw>
                </a:effectLst>
              </a:rPr>
              <a:t>Dec 2014</a:t>
            </a:r>
            <a:endParaRPr lang="en-US" sz="24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8610818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effectLst>
                  <a:outerShdw blurRad="38100" dist="38100" dir="2700000" algn="tl">
                    <a:srgbClr val="000000">
                      <a:alpha val="43137"/>
                    </a:srgbClr>
                  </a:outerShdw>
                </a:effectLst>
              </a:rPr>
              <a:t>Conclusion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700808"/>
            <a:ext cx="7239000" cy="4754928"/>
          </a:xfrm>
        </p:spPr>
        <p:txBody>
          <a:bodyPr>
            <a:normAutofit/>
          </a:bodyPr>
          <a:lstStyle/>
          <a:p>
            <a:pPr marL="0" indent="0" algn="just">
              <a:lnSpc>
                <a:spcPct val="150000"/>
              </a:lnSpc>
              <a:buNone/>
            </a:pPr>
            <a:r>
              <a:rPr lang="en-US" sz="2000" dirty="0">
                <a:effectLst>
                  <a:outerShdw blurRad="38100" dist="38100" dir="2700000" algn="tl">
                    <a:srgbClr val="000000">
                      <a:alpha val="43137"/>
                    </a:srgbClr>
                  </a:outerShdw>
                </a:effectLst>
              </a:rPr>
              <a:t>This newly developed database system will ensure that all the reservation problems that the hotel is currently encountered. The security system of the database and many other features like data integrity, data validation check are included in the database system. And, finally, the main purpose, using the very effective SQL statements, users can easily extract the record that they need and to print out specific reports or data queries.</a:t>
            </a:r>
          </a:p>
        </p:txBody>
      </p:sp>
    </p:spTree>
    <p:extLst>
      <p:ext uri="{BB962C8B-B14F-4D97-AF65-F5344CB8AC3E}">
        <p14:creationId xmlns:p14="http://schemas.microsoft.com/office/powerpoint/2010/main" val="393855458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Hotel’s </a:t>
            </a:r>
            <a:r>
              <a:rPr lang="en-US" dirty="0">
                <a:effectLst>
                  <a:outerShdw blurRad="38100" dist="38100" dir="2700000" algn="tl">
                    <a:srgbClr val="000000">
                      <a:alpha val="43137"/>
                    </a:srgbClr>
                  </a:outerShdw>
                </a:effectLst>
              </a:rPr>
              <a:t>Profile</a:t>
            </a:r>
          </a:p>
        </p:txBody>
      </p:sp>
      <p:sp>
        <p:nvSpPr>
          <p:cNvPr id="3" name="Content Placeholder 2"/>
          <p:cNvSpPr>
            <a:spLocks noGrp="1"/>
          </p:cNvSpPr>
          <p:nvPr>
            <p:ph idx="1"/>
          </p:nvPr>
        </p:nvSpPr>
        <p:spPr/>
        <p:txBody>
          <a:bodyPr>
            <a:noAutofit/>
          </a:bodyPr>
          <a:lstStyle/>
          <a:p>
            <a:pPr marL="0" indent="0" algn="just">
              <a:buNone/>
            </a:pPr>
            <a:r>
              <a:rPr lang="en-US" sz="2000" i="1" dirty="0">
                <a:effectLst>
                  <a:outerShdw blurRad="38100" dist="38100" dir="2700000" algn="tl">
                    <a:srgbClr val="000000">
                      <a:alpha val="43137"/>
                    </a:srgbClr>
                  </a:outerShdw>
                </a:effectLst>
              </a:rPr>
              <a:t>Tropical Palace Hotel is a small hotel which is located in Mandalay, Myanmar. Mandalay is the second largest city of Myanmar and also a historical city including the grand palace and many historical sites. In the peak seasons, many tourists come to visit this place and this Tropical Palace Hotel becomes a very crowded place. It is a 2-story building which includes 10 rooms in each story. It has various types of rooms including Single, Double, Family and Deluxe rooms. The room numbers have 3 digits, the first digit represents as floor number and it ranges from 101-110, 201-210. Each story has 2 family rooms and 2 deluxe rooms and the others are 3 single rooms and 3 double rooms. Because of its good services and hospitality of staffs, the hotel’s reputation is growing high and more guests are coming.</a:t>
            </a:r>
          </a:p>
        </p:txBody>
      </p:sp>
    </p:spTree>
    <p:extLst>
      <p:ext uri="{BB962C8B-B14F-4D97-AF65-F5344CB8AC3E}">
        <p14:creationId xmlns:p14="http://schemas.microsoft.com/office/powerpoint/2010/main" val="170599757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Database Description</a:t>
            </a:r>
          </a:p>
        </p:txBody>
      </p:sp>
      <p:sp>
        <p:nvSpPr>
          <p:cNvPr id="3" name="Content Placeholder 2"/>
          <p:cNvSpPr>
            <a:spLocks noGrp="1"/>
          </p:cNvSpPr>
          <p:nvPr>
            <p:ph idx="1"/>
          </p:nvPr>
        </p:nvSpPr>
        <p:spPr/>
        <p:txBody>
          <a:bodyPr>
            <a:noAutofit/>
          </a:bodyPr>
          <a:lstStyle/>
          <a:p>
            <a:pPr marL="0" indent="0" algn="just">
              <a:buNone/>
            </a:pPr>
            <a:r>
              <a:rPr lang="en-US" sz="1600" dirty="0">
                <a:effectLst>
                  <a:outerShdw blurRad="38100" dist="38100" dir="2700000" algn="tl">
                    <a:srgbClr val="000000">
                      <a:alpha val="43137"/>
                    </a:srgbClr>
                  </a:outerShdw>
                </a:effectLst>
              </a:rPr>
              <a:t>When a guest comes to make a reservation in the hotel, the staff will check which rooms are available or vacant in the ‘room table’ and the staff should also need to check the ‘</a:t>
            </a:r>
            <a:r>
              <a:rPr lang="en-US" sz="1600" dirty="0" err="1">
                <a:effectLst>
                  <a:outerShdw blurRad="38100" dist="38100" dir="2700000" algn="tl">
                    <a:srgbClr val="000000">
                      <a:alpha val="43137"/>
                    </a:srgbClr>
                  </a:outerShdw>
                </a:effectLst>
              </a:rPr>
              <a:t>roomtype</a:t>
            </a:r>
            <a:r>
              <a:rPr lang="en-US" sz="1600" dirty="0">
                <a:effectLst>
                  <a:outerShdw blurRad="38100" dist="38100" dir="2700000" algn="tl">
                    <a:srgbClr val="000000">
                      <a:alpha val="43137"/>
                    </a:srgbClr>
                  </a:outerShdw>
                </a:effectLst>
              </a:rPr>
              <a:t> table’ at the same time, whether the number of guests allowed in the specific room types are exceeded or not and the staff also need to check whether the guest wants smoking or non-smoking room. If the room that the guest requested is vacant and the number of guests is not exceeded, then he must register his detailed information first which is stored in the ‘guest table’. After registering, the staff can make a reservation for this guest in the ‘reservation table’ and the amount can be charged according to ‘rate’ in the ‘</a:t>
            </a:r>
            <a:r>
              <a:rPr lang="en-US" sz="1600" dirty="0" err="1">
                <a:effectLst>
                  <a:outerShdw blurRad="38100" dist="38100" dir="2700000" algn="tl">
                    <a:srgbClr val="000000">
                      <a:alpha val="43137"/>
                    </a:srgbClr>
                  </a:outerShdw>
                </a:effectLst>
              </a:rPr>
              <a:t>roomtype</a:t>
            </a:r>
            <a:r>
              <a:rPr lang="en-US" sz="1600" dirty="0">
                <a:effectLst>
                  <a:outerShdw blurRad="38100" dist="38100" dir="2700000" algn="tl">
                    <a:srgbClr val="000000">
                      <a:alpha val="43137"/>
                    </a:srgbClr>
                  </a:outerShdw>
                </a:effectLst>
              </a:rPr>
              <a:t> table’ and number of days the guest stayed.</a:t>
            </a:r>
          </a:p>
          <a:p>
            <a:pPr marL="0" indent="0" algn="just">
              <a:buNone/>
            </a:pPr>
            <a:r>
              <a:rPr lang="en-US" sz="1600" dirty="0">
                <a:effectLst>
                  <a:outerShdw blurRad="38100" dist="38100" dir="2700000" algn="tl">
                    <a:srgbClr val="000000">
                      <a:alpha val="43137"/>
                    </a:srgbClr>
                  </a:outerShdw>
                </a:effectLst>
              </a:rPr>
              <a:t>Therefore, due to the importance of maintaining a complete set of information and records, the following tables are created for the above tasks.</a:t>
            </a:r>
          </a:p>
          <a:p>
            <a:pPr marL="0" indent="0" algn="just">
              <a:buNone/>
            </a:pPr>
            <a:r>
              <a:rPr lang="en-US" sz="1600" dirty="0">
                <a:effectLst>
                  <a:outerShdw blurRad="38100" dist="38100" dir="2700000" algn="tl">
                    <a:srgbClr val="000000">
                      <a:alpha val="43137"/>
                    </a:srgbClr>
                  </a:outerShdw>
                </a:effectLst>
              </a:rPr>
              <a:t>1. Guest Table</a:t>
            </a:r>
          </a:p>
          <a:p>
            <a:pPr marL="0" indent="0" algn="just">
              <a:buNone/>
            </a:pPr>
            <a:r>
              <a:rPr lang="en-US" sz="1600" dirty="0">
                <a:effectLst>
                  <a:outerShdw blurRad="38100" dist="38100" dir="2700000" algn="tl">
                    <a:srgbClr val="000000">
                      <a:alpha val="43137"/>
                    </a:srgbClr>
                  </a:outerShdw>
                </a:effectLst>
              </a:rPr>
              <a:t>2. Room Table</a:t>
            </a:r>
          </a:p>
          <a:p>
            <a:pPr marL="0" indent="0" algn="just">
              <a:buNone/>
            </a:pPr>
            <a:r>
              <a:rPr lang="en-US" sz="1600" dirty="0">
                <a:effectLst>
                  <a:outerShdw blurRad="38100" dist="38100" dir="2700000" algn="tl">
                    <a:srgbClr val="000000">
                      <a:alpha val="43137"/>
                    </a:srgbClr>
                  </a:outerShdw>
                </a:effectLst>
              </a:rPr>
              <a:t>3. Room Type Table</a:t>
            </a:r>
          </a:p>
          <a:p>
            <a:pPr marL="0" indent="0" algn="just">
              <a:buNone/>
            </a:pPr>
            <a:r>
              <a:rPr lang="en-US" sz="1600" dirty="0">
                <a:effectLst>
                  <a:outerShdw blurRad="38100" dist="38100" dir="2700000" algn="tl">
                    <a:srgbClr val="000000">
                      <a:alpha val="43137"/>
                    </a:srgbClr>
                  </a:outerShdw>
                </a:effectLst>
              </a:rPr>
              <a:t>4. Reservation Table</a:t>
            </a:r>
          </a:p>
        </p:txBody>
      </p:sp>
    </p:spTree>
    <p:extLst>
      <p:ext uri="{BB962C8B-B14F-4D97-AF65-F5344CB8AC3E}">
        <p14:creationId xmlns:p14="http://schemas.microsoft.com/office/powerpoint/2010/main" val="33776086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7239000" cy="372656"/>
          </a:xfrm>
        </p:spPr>
        <p:txBody>
          <a:bodyPr>
            <a:normAutofit fontScale="90000"/>
          </a:bodyPr>
          <a:lstStyle/>
          <a:p>
            <a:r>
              <a:rPr lang="en-US" sz="3600" dirty="0" smtClean="0"/>
              <a:t>Table descriptions</a:t>
            </a:r>
            <a:endParaRPr lang="en-US" dirty="0"/>
          </a:p>
        </p:txBody>
      </p:sp>
      <p:sp>
        <p:nvSpPr>
          <p:cNvPr id="3" name="Content Placeholder 2"/>
          <p:cNvSpPr>
            <a:spLocks noGrp="1"/>
          </p:cNvSpPr>
          <p:nvPr>
            <p:ph idx="1"/>
          </p:nvPr>
        </p:nvSpPr>
        <p:spPr>
          <a:xfrm>
            <a:off x="457200" y="836712"/>
            <a:ext cx="7239000" cy="5619024"/>
          </a:xfrm>
        </p:spPr>
        <p:txBody>
          <a:bodyPr>
            <a:normAutofit fontScale="92500" lnSpcReduction="10000"/>
          </a:bodyPr>
          <a:lstStyle/>
          <a:p>
            <a:pPr marL="0" indent="0" algn="just">
              <a:buNone/>
            </a:pPr>
            <a:r>
              <a:rPr lang="en-US" sz="1400" b="1" u="sng" dirty="0">
                <a:effectLst>
                  <a:outerShdw blurRad="38100" dist="38100" dir="2700000" algn="tl">
                    <a:srgbClr val="000000">
                      <a:alpha val="43137"/>
                    </a:srgbClr>
                  </a:outerShdw>
                </a:effectLst>
              </a:rPr>
              <a:t>1. Guest Table</a:t>
            </a:r>
            <a:endParaRPr lang="en-US" sz="1400" b="1" dirty="0">
              <a:effectLst>
                <a:outerShdw blurRad="38100" dist="38100" dir="2700000" algn="tl">
                  <a:srgbClr val="000000">
                    <a:alpha val="43137"/>
                  </a:srgbClr>
                </a:outerShdw>
              </a:effectLst>
            </a:endParaRPr>
          </a:p>
          <a:p>
            <a:pPr marL="0" indent="0" algn="just">
              <a:buNone/>
            </a:pPr>
            <a:r>
              <a:rPr lang="en-US" sz="1400" dirty="0">
                <a:effectLst>
                  <a:outerShdw blurRad="38100" dist="38100" dir="2700000" algn="tl">
                    <a:srgbClr val="000000">
                      <a:alpha val="43137"/>
                    </a:srgbClr>
                  </a:outerShdw>
                </a:effectLst>
              </a:rPr>
              <a:t>‘guest table’ is about the details of all guests who are registered with us.</a:t>
            </a:r>
          </a:p>
          <a:p>
            <a:pPr marL="0" indent="0" algn="just">
              <a:buNone/>
            </a:pPr>
            <a:r>
              <a:rPr lang="en-US" sz="1400" dirty="0">
                <a:effectLst>
                  <a:outerShdw blurRad="38100" dist="38100" dir="2700000" algn="tl">
                    <a:srgbClr val="000000">
                      <a:alpha val="43137"/>
                    </a:srgbClr>
                  </a:outerShdw>
                </a:effectLst>
              </a:rPr>
              <a:t>'</a:t>
            </a:r>
            <a:r>
              <a:rPr lang="en-US" sz="1400" dirty="0" err="1">
                <a:effectLst>
                  <a:outerShdw blurRad="38100" dist="38100" dir="2700000" algn="tl">
                    <a:srgbClr val="000000">
                      <a:alpha val="43137"/>
                    </a:srgbClr>
                  </a:outerShdw>
                </a:effectLst>
              </a:rPr>
              <a:t>guest_id</a:t>
            </a:r>
            <a:r>
              <a:rPr lang="en-US" sz="1400" dirty="0">
                <a:effectLst>
                  <a:outerShdw blurRad="38100" dist="38100" dir="2700000" algn="tl">
                    <a:srgbClr val="000000">
                      <a:alpha val="43137"/>
                    </a:srgbClr>
                  </a:outerShdw>
                </a:effectLst>
              </a:rPr>
              <a:t>', starts with 'G' followed by 3 digits, is the primary key that uniquely identifies each guest</a:t>
            </a:r>
            <a:r>
              <a:rPr lang="en-US" sz="1400" dirty="0" smtClean="0">
                <a:effectLst>
                  <a:outerShdw blurRad="38100" dist="38100" dir="2700000" algn="tl">
                    <a:srgbClr val="000000">
                      <a:alpha val="43137"/>
                    </a:srgbClr>
                  </a:outerShdw>
                </a:effectLst>
              </a:rPr>
              <a:t>.</a:t>
            </a:r>
          </a:p>
          <a:p>
            <a:pPr marL="0" indent="0" algn="just">
              <a:buNone/>
            </a:pPr>
            <a:r>
              <a:rPr lang="en-US" sz="1400" dirty="0" smtClean="0">
                <a:effectLst>
                  <a:outerShdw blurRad="38100" dist="38100" dir="2700000" algn="tl">
                    <a:srgbClr val="000000">
                      <a:alpha val="43137"/>
                    </a:srgbClr>
                  </a:outerShdw>
                </a:effectLst>
              </a:rPr>
              <a:t>'</a:t>
            </a:r>
            <a:r>
              <a:rPr lang="en-US" sz="1400" dirty="0" err="1" smtClean="0">
                <a:effectLst>
                  <a:outerShdw blurRad="38100" dist="38100" dir="2700000" algn="tl">
                    <a:srgbClr val="000000">
                      <a:alpha val="43137"/>
                    </a:srgbClr>
                  </a:outerShdw>
                </a:effectLst>
              </a:rPr>
              <a:t>first_name</a:t>
            </a:r>
            <a:r>
              <a:rPr lang="en-US" sz="1400" dirty="0" smtClean="0">
                <a:effectLst>
                  <a:outerShdw blurRad="38100" dist="38100" dir="2700000" algn="tl">
                    <a:srgbClr val="000000">
                      <a:alpha val="43137"/>
                    </a:srgbClr>
                  </a:outerShdw>
                </a:effectLst>
              </a:rPr>
              <a:t>' is the first name of the guest.</a:t>
            </a:r>
          </a:p>
          <a:p>
            <a:pPr marL="0" indent="0" algn="just">
              <a:buNone/>
            </a:pPr>
            <a:r>
              <a:rPr lang="en-US" sz="1400" dirty="0" smtClean="0">
                <a:effectLst>
                  <a:outerShdw blurRad="38100" dist="38100" dir="2700000" algn="tl">
                    <a:srgbClr val="000000">
                      <a:alpha val="43137"/>
                    </a:srgbClr>
                  </a:outerShdw>
                </a:effectLst>
              </a:rPr>
              <a:t>'</a:t>
            </a:r>
            <a:r>
              <a:rPr lang="en-US" sz="1400" dirty="0" err="1" smtClean="0">
                <a:effectLst>
                  <a:outerShdw blurRad="38100" dist="38100" dir="2700000" algn="tl">
                    <a:srgbClr val="000000">
                      <a:alpha val="43137"/>
                    </a:srgbClr>
                  </a:outerShdw>
                </a:effectLst>
              </a:rPr>
              <a:t>last_name</a:t>
            </a:r>
            <a:r>
              <a:rPr lang="en-US" sz="1400" dirty="0">
                <a:effectLst>
                  <a:outerShdw blurRad="38100" dist="38100" dir="2700000" algn="tl">
                    <a:srgbClr val="000000">
                      <a:alpha val="43137"/>
                    </a:srgbClr>
                  </a:outerShdw>
                </a:effectLst>
              </a:rPr>
              <a:t>' is the last name of the guest.</a:t>
            </a:r>
          </a:p>
          <a:p>
            <a:pPr marL="0" indent="0" algn="just">
              <a:buNone/>
            </a:pPr>
            <a:r>
              <a:rPr lang="en-US" sz="1400" dirty="0">
                <a:effectLst>
                  <a:outerShdw blurRad="38100" dist="38100" dir="2700000" algn="tl">
                    <a:srgbClr val="000000">
                      <a:alpha val="43137"/>
                    </a:srgbClr>
                  </a:outerShdw>
                </a:effectLst>
              </a:rPr>
              <a:t>'gender' is the gender of the guest.</a:t>
            </a:r>
          </a:p>
          <a:p>
            <a:pPr marL="0" indent="0" algn="just">
              <a:buNone/>
            </a:pPr>
            <a:r>
              <a:rPr lang="en-US" sz="1400" dirty="0">
                <a:effectLst>
                  <a:outerShdw blurRad="38100" dist="38100" dir="2700000" algn="tl">
                    <a:srgbClr val="000000">
                      <a:alpha val="43137"/>
                    </a:srgbClr>
                  </a:outerShdw>
                </a:effectLst>
              </a:rPr>
              <a:t>'passport' is the passport number of the guest.</a:t>
            </a:r>
          </a:p>
          <a:p>
            <a:pPr marL="0" indent="0" algn="just">
              <a:buNone/>
            </a:pPr>
            <a:r>
              <a:rPr lang="en-US" sz="1400" dirty="0">
                <a:effectLst>
                  <a:outerShdw blurRad="38100" dist="38100" dir="2700000" algn="tl">
                    <a:srgbClr val="000000">
                      <a:alpha val="43137"/>
                    </a:srgbClr>
                  </a:outerShdw>
                </a:effectLst>
              </a:rPr>
              <a:t>'dob' is the date of birth of the guest.</a:t>
            </a:r>
          </a:p>
          <a:p>
            <a:pPr marL="0" indent="0" algn="just">
              <a:buNone/>
            </a:pPr>
            <a:r>
              <a:rPr lang="en-US" sz="1400" dirty="0">
                <a:effectLst>
                  <a:outerShdw blurRad="38100" dist="38100" dir="2700000" algn="tl">
                    <a:srgbClr val="000000">
                      <a:alpha val="43137"/>
                    </a:srgbClr>
                  </a:outerShdw>
                </a:effectLst>
              </a:rPr>
              <a:t>'address' is the address of the guest.</a:t>
            </a:r>
          </a:p>
          <a:p>
            <a:pPr marL="0" indent="0" algn="just">
              <a:buNone/>
            </a:pPr>
            <a:r>
              <a:rPr lang="en-US" sz="1400" dirty="0">
                <a:effectLst>
                  <a:outerShdw blurRad="38100" dist="38100" dir="2700000" algn="tl">
                    <a:srgbClr val="000000">
                      <a:alpha val="43137"/>
                    </a:srgbClr>
                  </a:outerShdw>
                </a:effectLst>
              </a:rPr>
              <a:t>'contact' is the contact number of the guest.</a:t>
            </a:r>
          </a:p>
          <a:p>
            <a:pPr marL="0" indent="0" algn="just">
              <a:buNone/>
            </a:pPr>
            <a:r>
              <a:rPr lang="en-US" sz="1400" dirty="0">
                <a:effectLst>
                  <a:outerShdw blurRad="38100" dist="38100" dir="2700000" algn="tl">
                    <a:srgbClr val="000000">
                      <a:alpha val="43137"/>
                    </a:srgbClr>
                  </a:outerShdw>
                </a:effectLst>
              </a:rPr>
              <a:t>'nationality' is the nationality of the guest</a:t>
            </a:r>
            <a:r>
              <a:rPr lang="en-US" sz="1400" dirty="0" smtClean="0">
                <a:effectLst>
                  <a:outerShdw blurRad="38100" dist="38100" dir="2700000" algn="tl">
                    <a:srgbClr val="000000">
                      <a:alpha val="43137"/>
                    </a:srgbClr>
                  </a:outerShdw>
                </a:effectLst>
              </a:rPr>
              <a:t>.</a:t>
            </a:r>
          </a:p>
          <a:p>
            <a:pPr marL="0" indent="0" algn="just">
              <a:buNone/>
            </a:pPr>
            <a:endParaRPr lang="en-US" sz="1400" dirty="0" smtClean="0">
              <a:effectLst>
                <a:outerShdw blurRad="38100" dist="38100" dir="2700000" algn="tl">
                  <a:srgbClr val="000000">
                    <a:alpha val="43137"/>
                  </a:srgbClr>
                </a:outerShdw>
              </a:effectLst>
            </a:endParaRPr>
          </a:p>
          <a:p>
            <a:pPr marL="0" indent="0" algn="just">
              <a:buNone/>
            </a:pPr>
            <a:r>
              <a:rPr lang="en-US" sz="1400" b="1" u="sng" dirty="0">
                <a:effectLst>
                  <a:outerShdw blurRad="38100" dist="38100" dir="2700000" algn="tl">
                    <a:srgbClr val="000000">
                      <a:alpha val="43137"/>
                    </a:srgbClr>
                  </a:outerShdw>
                </a:effectLst>
              </a:rPr>
              <a:t>2. Room Table</a:t>
            </a:r>
            <a:endParaRPr lang="en-US" sz="1400" b="1" dirty="0">
              <a:effectLst>
                <a:outerShdw blurRad="38100" dist="38100" dir="2700000" algn="tl">
                  <a:srgbClr val="000000">
                    <a:alpha val="43137"/>
                  </a:srgbClr>
                </a:outerShdw>
              </a:effectLst>
            </a:endParaRPr>
          </a:p>
          <a:p>
            <a:pPr marL="0" indent="0" algn="just">
              <a:buNone/>
            </a:pPr>
            <a:r>
              <a:rPr lang="en-US" sz="1400" dirty="0">
                <a:effectLst>
                  <a:outerShdw blurRad="38100" dist="38100" dir="2700000" algn="tl">
                    <a:srgbClr val="000000">
                      <a:alpha val="43137"/>
                    </a:srgbClr>
                  </a:outerShdw>
                </a:effectLst>
              </a:rPr>
              <a:t>‘room table’ is about all the rooms in the hotel. There are 10 rooms in the first story, from 101 to </a:t>
            </a:r>
            <a:r>
              <a:rPr lang="en-US" sz="1400" dirty="0" smtClean="0">
                <a:effectLst>
                  <a:outerShdw blurRad="38100" dist="38100" dir="2700000" algn="tl">
                    <a:srgbClr val="000000">
                      <a:alpha val="43137"/>
                    </a:srgbClr>
                  </a:outerShdw>
                </a:effectLst>
              </a:rPr>
              <a:t>110, and </a:t>
            </a:r>
            <a:r>
              <a:rPr lang="en-US" sz="1400" dirty="0">
                <a:effectLst>
                  <a:outerShdw blurRad="38100" dist="38100" dir="2700000" algn="tl">
                    <a:srgbClr val="000000">
                      <a:alpha val="43137"/>
                    </a:srgbClr>
                  </a:outerShdw>
                </a:effectLst>
              </a:rPr>
              <a:t>another 10 rooms in the second story, from 201 to 210. This table is linked to ‘</a:t>
            </a:r>
            <a:r>
              <a:rPr lang="en-US" sz="1400" dirty="0" err="1">
                <a:effectLst>
                  <a:outerShdw blurRad="38100" dist="38100" dir="2700000" algn="tl">
                    <a:srgbClr val="000000">
                      <a:alpha val="43137"/>
                    </a:srgbClr>
                  </a:outerShdw>
                </a:effectLst>
              </a:rPr>
              <a:t>roomtype</a:t>
            </a:r>
            <a:r>
              <a:rPr lang="en-US" sz="1400" dirty="0">
                <a:effectLst>
                  <a:outerShdw blurRad="38100" dist="38100" dir="2700000" algn="tl">
                    <a:srgbClr val="000000">
                      <a:alpha val="43137"/>
                    </a:srgbClr>
                  </a:outerShdw>
                </a:effectLst>
              </a:rPr>
              <a:t> table’.</a:t>
            </a:r>
          </a:p>
          <a:p>
            <a:pPr marL="0" indent="0" algn="just">
              <a:buNone/>
            </a:pPr>
            <a:r>
              <a:rPr lang="en-US" sz="1400" dirty="0">
                <a:effectLst>
                  <a:outerShdw blurRad="38100" dist="38100" dir="2700000" algn="tl">
                    <a:srgbClr val="000000">
                      <a:alpha val="43137"/>
                    </a:srgbClr>
                  </a:outerShdw>
                </a:effectLst>
              </a:rPr>
              <a:t>‘</a:t>
            </a:r>
            <a:r>
              <a:rPr lang="en-US" sz="1400" dirty="0" err="1">
                <a:effectLst>
                  <a:outerShdw blurRad="38100" dist="38100" dir="2700000" algn="tl">
                    <a:srgbClr val="000000">
                      <a:alpha val="43137"/>
                    </a:srgbClr>
                  </a:outerShdw>
                </a:effectLst>
              </a:rPr>
              <a:t>room_no</a:t>
            </a:r>
            <a:r>
              <a:rPr lang="en-US" sz="1400" dirty="0">
                <a:effectLst>
                  <a:outerShdw blurRad="38100" dist="38100" dir="2700000" algn="tl">
                    <a:srgbClr val="000000">
                      <a:alpha val="43137"/>
                    </a:srgbClr>
                  </a:outerShdw>
                </a:effectLst>
              </a:rPr>
              <a:t>’ is the primary key that uniquely identifies each room.</a:t>
            </a:r>
          </a:p>
          <a:p>
            <a:pPr marL="0" indent="0" algn="just">
              <a:buNone/>
            </a:pPr>
            <a:r>
              <a:rPr lang="en-US" sz="1400" dirty="0">
                <a:effectLst>
                  <a:outerShdw blurRad="38100" dist="38100" dir="2700000" algn="tl">
                    <a:srgbClr val="000000">
                      <a:alpha val="43137"/>
                    </a:srgbClr>
                  </a:outerShdw>
                </a:effectLst>
              </a:rPr>
              <a:t>‘</a:t>
            </a:r>
            <a:r>
              <a:rPr lang="en-US" sz="1400" dirty="0" err="1">
                <a:effectLst>
                  <a:outerShdw blurRad="38100" dist="38100" dir="2700000" algn="tl">
                    <a:srgbClr val="000000">
                      <a:alpha val="43137"/>
                    </a:srgbClr>
                  </a:outerShdw>
                </a:effectLst>
              </a:rPr>
              <a:t>roomtype_id</a:t>
            </a:r>
            <a:r>
              <a:rPr lang="en-US" sz="1400" dirty="0">
                <a:effectLst>
                  <a:outerShdw blurRad="38100" dist="38100" dir="2700000" algn="tl">
                    <a:srgbClr val="000000">
                      <a:alpha val="43137"/>
                    </a:srgbClr>
                  </a:outerShdw>
                </a:effectLst>
              </a:rPr>
              <a:t>’ is the ID of the room type for each room and is the foreign key which joins </a:t>
            </a:r>
            <a:r>
              <a:rPr lang="en-US" sz="1400" dirty="0" smtClean="0">
                <a:effectLst>
                  <a:outerShdw blurRad="38100" dist="38100" dir="2700000" algn="tl">
                    <a:srgbClr val="000000">
                      <a:alpha val="43137"/>
                    </a:srgbClr>
                  </a:outerShdw>
                </a:effectLst>
              </a:rPr>
              <a:t>with ‘</a:t>
            </a:r>
            <a:r>
              <a:rPr lang="en-US" sz="1400" dirty="0" err="1" smtClean="0">
                <a:effectLst>
                  <a:outerShdw blurRad="38100" dist="38100" dir="2700000" algn="tl">
                    <a:srgbClr val="000000">
                      <a:alpha val="43137"/>
                    </a:srgbClr>
                  </a:outerShdw>
                </a:effectLst>
              </a:rPr>
              <a:t>roomtype</a:t>
            </a:r>
            <a:r>
              <a:rPr lang="en-US" sz="1400" dirty="0" smtClean="0">
                <a:effectLst>
                  <a:outerShdw blurRad="38100" dist="38100" dir="2700000" algn="tl">
                    <a:srgbClr val="000000">
                      <a:alpha val="43137"/>
                    </a:srgbClr>
                  </a:outerShdw>
                </a:effectLst>
              </a:rPr>
              <a:t> </a:t>
            </a:r>
            <a:r>
              <a:rPr lang="en-US" sz="1400" dirty="0">
                <a:effectLst>
                  <a:outerShdw blurRad="38100" dist="38100" dir="2700000" algn="tl">
                    <a:srgbClr val="000000">
                      <a:alpha val="43137"/>
                    </a:srgbClr>
                  </a:outerShdw>
                </a:effectLst>
              </a:rPr>
              <a:t>table’.</a:t>
            </a:r>
          </a:p>
          <a:p>
            <a:pPr marL="0" indent="0" algn="just">
              <a:buNone/>
            </a:pPr>
            <a:r>
              <a:rPr lang="en-US" sz="1400" dirty="0">
                <a:effectLst>
                  <a:outerShdw blurRad="38100" dist="38100" dir="2700000" algn="tl">
                    <a:srgbClr val="000000">
                      <a:alpha val="43137"/>
                    </a:srgbClr>
                  </a:outerShdw>
                </a:effectLst>
              </a:rPr>
              <a:t>‘</a:t>
            </a:r>
            <a:r>
              <a:rPr lang="en-US" sz="1400" dirty="0" err="1">
                <a:effectLst>
                  <a:outerShdw blurRad="38100" dist="38100" dir="2700000" algn="tl">
                    <a:srgbClr val="000000">
                      <a:alpha val="43137"/>
                    </a:srgbClr>
                  </a:outerShdw>
                </a:effectLst>
              </a:rPr>
              <a:t>is_vacant</a:t>
            </a:r>
            <a:r>
              <a:rPr lang="en-US" sz="1400" dirty="0">
                <a:effectLst>
                  <a:outerShdw blurRad="38100" dist="38100" dir="2700000" algn="tl">
                    <a:srgbClr val="000000">
                      <a:alpha val="43137"/>
                    </a:srgbClr>
                  </a:outerShdw>
                </a:effectLst>
              </a:rPr>
              <a:t>’ is to check whether the room is vacant or not at the current moment. This field may have null value sometimes, for example, when the room is under renovation period then it is neither vacant nor occupied.</a:t>
            </a:r>
          </a:p>
          <a:p>
            <a:endParaRPr lang="en-US" sz="1200" dirty="0"/>
          </a:p>
          <a:p>
            <a:pPr marL="0" indent="0">
              <a:buNone/>
            </a:pPr>
            <a:endParaRPr lang="en-US" dirty="0"/>
          </a:p>
        </p:txBody>
      </p:sp>
    </p:spTree>
    <p:extLst>
      <p:ext uri="{BB962C8B-B14F-4D97-AF65-F5344CB8AC3E}">
        <p14:creationId xmlns:p14="http://schemas.microsoft.com/office/powerpoint/2010/main" val="299008991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12" end="1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7239000" cy="6267096"/>
          </a:xfrm>
        </p:spPr>
        <p:txBody>
          <a:bodyPr>
            <a:noAutofit/>
          </a:bodyPr>
          <a:lstStyle/>
          <a:p>
            <a:pPr marL="0" indent="0" algn="just">
              <a:buNone/>
            </a:pPr>
            <a:r>
              <a:rPr lang="en-US" sz="1600" b="1" u="sng" dirty="0" smtClean="0">
                <a:effectLst>
                  <a:outerShdw blurRad="38100" dist="38100" dir="2700000" algn="tl">
                    <a:srgbClr val="000000">
                      <a:alpha val="43137"/>
                    </a:srgbClr>
                  </a:outerShdw>
                </a:effectLst>
              </a:rPr>
              <a:t>3. </a:t>
            </a:r>
            <a:r>
              <a:rPr lang="en-US" sz="1600" b="1" u="sng" dirty="0" err="1" smtClean="0">
                <a:effectLst>
                  <a:outerShdw blurRad="38100" dist="38100" dir="2700000" algn="tl">
                    <a:srgbClr val="000000">
                      <a:alpha val="43137"/>
                    </a:srgbClr>
                  </a:outerShdw>
                </a:effectLst>
              </a:rPr>
              <a:t>Roomtype</a:t>
            </a:r>
            <a:r>
              <a:rPr lang="en-US" sz="1600" b="1" u="sng" dirty="0" smtClean="0">
                <a:effectLst>
                  <a:outerShdw blurRad="38100" dist="38100" dir="2700000" algn="tl">
                    <a:srgbClr val="000000">
                      <a:alpha val="43137"/>
                    </a:srgbClr>
                  </a:outerShdw>
                </a:effectLst>
              </a:rPr>
              <a:t> Table</a:t>
            </a:r>
            <a:endParaRPr lang="en-US" sz="1600" b="1" dirty="0" smtClean="0">
              <a:effectLst>
                <a:outerShdw blurRad="38100" dist="38100" dir="2700000" algn="tl">
                  <a:srgbClr val="000000">
                    <a:alpha val="43137"/>
                  </a:srgbClr>
                </a:outerShdw>
              </a:effectLst>
            </a:endParaRP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roomtype</a:t>
            </a:r>
            <a:r>
              <a:rPr lang="en-US" sz="1600" dirty="0" smtClean="0">
                <a:effectLst>
                  <a:outerShdw blurRad="38100" dist="38100" dir="2700000" algn="tl">
                    <a:srgbClr val="000000">
                      <a:alpha val="43137"/>
                    </a:srgbClr>
                  </a:outerShdw>
                </a:effectLst>
              </a:rPr>
              <a:t> table’ describes all the types of rooms in the hotel, namely, Single, Double, Family and Deluxe.</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roomtype_id</a:t>
            </a:r>
            <a:r>
              <a:rPr lang="en-US" sz="1600" dirty="0" smtClean="0">
                <a:effectLst>
                  <a:outerShdw blurRad="38100" dist="38100" dir="2700000" algn="tl">
                    <a:srgbClr val="000000">
                      <a:alpha val="43137"/>
                    </a:srgbClr>
                  </a:outerShdw>
                </a:effectLst>
              </a:rPr>
              <a:t>’ shows the ID of the ‘</a:t>
            </a:r>
            <a:r>
              <a:rPr lang="en-US" sz="1600" dirty="0" err="1" smtClean="0">
                <a:effectLst>
                  <a:outerShdw blurRad="38100" dist="38100" dir="2700000" algn="tl">
                    <a:srgbClr val="000000">
                      <a:alpha val="43137"/>
                    </a:srgbClr>
                  </a:outerShdw>
                </a:effectLst>
              </a:rPr>
              <a:t>roomtype</a:t>
            </a:r>
            <a:r>
              <a:rPr lang="en-US" sz="1600" dirty="0" smtClean="0">
                <a:effectLst>
                  <a:outerShdw blurRad="38100" dist="38100" dir="2700000" algn="tl">
                    <a:srgbClr val="000000">
                      <a:alpha val="43137"/>
                    </a:srgbClr>
                  </a:outerShdw>
                </a:effectLst>
              </a:rPr>
              <a:t>’ and is the primary key of ‘</a:t>
            </a:r>
            <a:r>
              <a:rPr lang="en-US" sz="1600" dirty="0" err="1" smtClean="0">
                <a:effectLst>
                  <a:outerShdw blurRad="38100" dist="38100" dir="2700000" algn="tl">
                    <a:srgbClr val="000000">
                      <a:alpha val="43137"/>
                    </a:srgbClr>
                  </a:outerShdw>
                </a:effectLst>
              </a:rPr>
              <a:t>roomtype</a:t>
            </a:r>
            <a:r>
              <a:rPr lang="en-US" sz="1600" dirty="0" smtClean="0">
                <a:effectLst>
                  <a:outerShdw blurRad="38100" dist="38100" dir="2700000" algn="tl">
                    <a:srgbClr val="000000">
                      <a:alpha val="43137"/>
                    </a:srgbClr>
                  </a:outerShdw>
                </a:effectLst>
              </a:rPr>
              <a:t> table’.</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roomtype</a:t>
            </a:r>
            <a:r>
              <a:rPr lang="en-US" sz="1600" dirty="0" smtClean="0">
                <a:effectLst>
                  <a:outerShdw blurRad="38100" dist="38100" dir="2700000" algn="tl">
                    <a:srgbClr val="000000">
                      <a:alpha val="43137"/>
                    </a:srgbClr>
                  </a:outerShdw>
                </a:effectLst>
              </a:rPr>
              <a:t>’ describes the types of rooms.</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max_person</a:t>
            </a:r>
            <a:r>
              <a:rPr lang="en-US" sz="1600" dirty="0" smtClean="0">
                <a:effectLst>
                  <a:outerShdw blurRad="38100" dist="38100" dir="2700000" algn="tl">
                    <a:srgbClr val="000000">
                      <a:alpha val="43137"/>
                    </a:srgbClr>
                  </a:outerShdw>
                </a:effectLst>
              </a:rPr>
              <a:t>’ shows the maximum persons allowed in a specific room type.</a:t>
            </a:r>
          </a:p>
          <a:p>
            <a:pPr marL="0" indent="0" algn="just">
              <a:buNone/>
            </a:pPr>
            <a:r>
              <a:rPr lang="en-US" sz="1600" dirty="0" smtClean="0">
                <a:effectLst>
                  <a:outerShdw blurRad="38100" dist="38100" dir="2700000" algn="tl">
                    <a:srgbClr val="000000">
                      <a:alpha val="43137"/>
                    </a:srgbClr>
                  </a:outerShdw>
                </a:effectLst>
              </a:rPr>
              <a:t>‘rate’ shows the room rate per day.</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smoking_opt</a:t>
            </a:r>
            <a:r>
              <a:rPr lang="en-US" sz="1600" dirty="0" smtClean="0">
                <a:effectLst>
                  <a:outerShdw blurRad="38100" dist="38100" dir="2700000" algn="tl">
                    <a:srgbClr val="000000">
                      <a:alpha val="43137"/>
                    </a:srgbClr>
                  </a:outerShdw>
                </a:effectLst>
              </a:rPr>
              <a:t>’ describes whether smoking is allowed or not in this room type.</a:t>
            </a:r>
          </a:p>
          <a:p>
            <a:pPr marL="0" indent="0" algn="just">
              <a:buNone/>
            </a:pPr>
            <a:endParaRPr lang="en-US" sz="1600" dirty="0" smtClean="0">
              <a:effectLst>
                <a:outerShdw blurRad="38100" dist="38100" dir="2700000" algn="tl">
                  <a:srgbClr val="000000">
                    <a:alpha val="43137"/>
                  </a:srgbClr>
                </a:outerShdw>
              </a:effectLst>
            </a:endParaRPr>
          </a:p>
          <a:p>
            <a:pPr marL="0" indent="0" algn="just">
              <a:buNone/>
            </a:pPr>
            <a:r>
              <a:rPr lang="en-US" sz="1600" b="1" u="sng" dirty="0" smtClean="0">
                <a:effectLst>
                  <a:outerShdw blurRad="38100" dist="38100" dir="2700000" algn="tl">
                    <a:srgbClr val="000000">
                      <a:alpha val="43137"/>
                    </a:srgbClr>
                  </a:outerShdw>
                </a:effectLst>
              </a:rPr>
              <a:t>4. Reservation Table</a:t>
            </a:r>
            <a:endParaRPr lang="en-US" sz="1600" b="1" dirty="0" smtClean="0">
              <a:effectLst>
                <a:outerShdw blurRad="38100" dist="38100" dir="2700000" algn="tl">
                  <a:srgbClr val="000000">
                    <a:alpha val="43137"/>
                  </a:srgbClr>
                </a:outerShdw>
              </a:effectLst>
            </a:endParaRPr>
          </a:p>
          <a:p>
            <a:pPr marL="0" indent="0" algn="just">
              <a:buNone/>
            </a:pPr>
            <a:r>
              <a:rPr lang="en-US" sz="1600" dirty="0" smtClean="0">
                <a:effectLst>
                  <a:outerShdw blurRad="38100" dist="38100" dir="2700000" algn="tl">
                    <a:srgbClr val="000000">
                      <a:alpha val="43137"/>
                    </a:srgbClr>
                  </a:outerShdw>
                </a:effectLst>
              </a:rPr>
              <a:t>‘reservation table ’ is the transaction table that records all the reservations of the guests’ check ins and check outs information. This table is linked to all other tables, ‘guest table’, ‘room table’ and ‘</a:t>
            </a:r>
            <a:r>
              <a:rPr lang="en-US" sz="1600" dirty="0" err="1" smtClean="0">
                <a:effectLst>
                  <a:outerShdw blurRad="38100" dist="38100" dir="2700000" algn="tl">
                    <a:srgbClr val="000000">
                      <a:alpha val="43137"/>
                    </a:srgbClr>
                  </a:outerShdw>
                </a:effectLst>
              </a:rPr>
              <a:t>roomtype</a:t>
            </a:r>
            <a:r>
              <a:rPr lang="en-US" sz="1600" dirty="0" smtClean="0">
                <a:effectLst>
                  <a:outerShdw blurRad="38100" dist="38100" dir="2700000" algn="tl">
                    <a:srgbClr val="000000">
                      <a:alpha val="43137"/>
                    </a:srgbClr>
                  </a:outerShdw>
                </a:effectLst>
              </a:rPr>
              <a:t> table’.</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reservation_id</a:t>
            </a:r>
            <a:r>
              <a:rPr lang="en-US" sz="1600" dirty="0" smtClean="0">
                <a:effectLst>
                  <a:outerShdw blurRad="38100" dist="38100" dir="2700000" algn="tl">
                    <a:srgbClr val="000000">
                      <a:alpha val="43137"/>
                    </a:srgbClr>
                  </a:outerShdw>
                </a:effectLst>
              </a:rPr>
              <a:t>’ is the ID for each reservation and is the primary key of the table.</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guest_id</a:t>
            </a:r>
            <a:r>
              <a:rPr lang="en-US" sz="1600" dirty="0" smtClean="0">
                <a:effectLst>
                  <a:outerShdw blurRad="38100" dist="38100" dir="2700000" algn="tl">
                    <a:srgbClr val="000000">
                      <a:alpha val="43137"/>
                    </a:srgbClr>
                  </a:outerShdw>
                </a:effectLst>
              </a:rPr>
              <a:t>’ is the foreign key which is linked to ‘guest table’. </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room_no</a:t>
            </a:r>
            <a:r>
              <a:rPr lang="en-US" sz="1600" dirty="0" smtClean="0">
                <a:effectLst>
                  <a:outerShdw blurRad="38100" dist="38100" dir="2700000" algn="tl">
                    <a:srgbClr val="000000">
                      <a:alpha val="43137"/>
                    </a:srgbClr>
                  </a:outerShdw>
                </a:effectLst>
              </a:rPr>
              <a:t>’ is the foreign key which is linked to ‘room table’.</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checkin_date</a:t>
            </a:r>
            <a:r>
              <a:rPr lang="en-US" sz="1600" dirty="0" smtClean="0">
                <a:effectLst>
                  <a:outerShdw blurRad="38100" dist="38100" dir="2700000" algn="tl">
                    <a:srgbClr val="000000">
                      <a:alpha val="43137"/>
                    </a:srgbClr>
                  </a:outerShdw>
                </a:effectLst>
              </a:rPr>
              <a:t>’ is the date that the guest checked in.</a:t>
            </a:r>
          </a:p>
          <a:p>
            <a:pPr marL="0" indent="0" algn="just">
              <a:buNone/>
            </a:pPr>
            <a:r>
              <a:rPr lang="en-US" sz="1600" dirty="0" smtClean="0">
                <a:effectLst>
                  <a:outerShdw blurRad="38100" dist="38100" dir="2700000" algn="tl">
                    <a:srgbClr val="000000">
                      <a:alpha val="43137"/>
                    </a:srgbClr>
                  </a:outerShdw>
                </a:effectLst>
              </a:rPr>
              <a:t>‘</a:t>
            </a:r>
            <a:r>
              <a:rPr lang="en-US" sz="1600" dirty="0" err="1" smtClean="0">
                <a:effectLst>
                  <a:outerShdw blurRad="38100" dist="38100" dir="2700000" algn="tl">
                    <a:srgbClr val="000000">
                      <a:alpha val="43137"/>
                    </a:srgbClr>
                  </a:outerShdw>
                </a:effectLst>
              </a:rPr>
              <a:t>checkout_date</a:t>
            </a:r>
            <a:r>
              <a:rPr lang="en-US" sz="1600" dirty="0" smtClean="0">
                <a:effectLst>
                  <a:outerShdw blurRad="38100" dist="38100" dir="2700000" algn="tl">
                    <a:srgbClr val="000000">
                      <a:alpha val="43137"/>
                    </a:srgbClr>
                  </a:outerShdw>
                </a:effectLst>
              </a:rPr>
              <a:t>’ is the date that the guest checked out.</a:t>
            </a: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4725600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 calcmode="lin" valueType="num">
                                      <p:cBhvr additive="base">
                                        <p:cTn id="1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4" presetID="16" presetClass="entr" presetSubtype="21"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par>
                                <p:cTn id="32" presetID="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additive="base">
                                        <p:cTn id="3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 calcmode="lin" valueType="num">
                                      <p:cBhvr additive="base">
                                        <p:cTn id="3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 calcmode="lin" valueType="num">
                                      <p:cBhvr additive="base">
                                        <p:cTn id="4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 calcmode="lin" valueType="num">
                                      <p:cBhvr additive="base">
                                        <p:cTn id="4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 calcmode="lin" valueType="num">
                                      <p:cBhvr additive="base">
                                        <p:cTn id="50"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4" end="14"/>
                                            </p:txEl>
                                          </p:spTgt>
                                        </p:tgtEl>
                                        <p:attrNameLst>
                                          <p:attrName>style.visibility</p:attrName>
                                        </p:attrNameLst>
                                      </p:cBhvr>
                                      <p:to>
                                        <p:strVal val="visible"/>
                                      </p:to>
                                    </p:set>
                                    <p:anim calcmode="lin" valueType="num">
                                      <p:cBhvr additive="base">
                                        <p:cTn id="54"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884824"/>
          </a:xfrm>
        </p:spPr>
        <p:txBody>
          <a:bodyPr>
            <a:normAutofit/>
          </a:bodyPr>
          <a:lstStyle/>
          <a:p>
            <a:r>
              <a:rPr lang="en-US" i="1" cap="none" dirty="0" smtClean="0">
                <a:solidFill>
                  <a:schemeClr val="accent5"/>
                </a:solidFill>
                <a:effectLst>
                  <a:outerShdw blurRad="38100" dist="38100" dir="2700000" algn="tl">
                    <a:srgbClr val="000000">
                      <a:alpha val="43137"/>
                    </a:srgbClr>
                  </a:outerShdw>
                </a:effectLst>
              </a:rPr>
              <a:t>Query 1</a:t>
            </a:r>
            <a:br>
              <a:rPr lang="en-US" i="1" cap="none" dirty="0" smtClean="0">
                <a:solidFill>
                  <a:schemeClr val="accent5"/>
                </a:solidFill>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r>
              <a:rPr lang="en-US" cap="none" dirty="0" smtClean="0">
                <a:effectLst>
                  <a:outerShdw blurRad="38100" dist="38100" dir="2700000" algn="tl">
                    <a:srgbClr val="000000">
                      <a:alpha val="43137"/>
                    </a:srgbClr>
                  </a:outerShdw>
                </a:effectLst>
              </a:rPr>
              <a:t>Guest Details Report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276872"/>
            <a:ext cx="7239000" cy="4178864"/>
          </a:xfrm>
        </p:spPr>
        <p:txBody>
          <a:bodyPr>
            <a:normAutofit/>
          </a:bodyPr>
          <a:lstStyle/>
          <a:p>
            <a:pPr marL="0" indent="0">
              <a:lnSpc>
                <a:spcPct val="150000"/>
              </a:lnSpc>
              <a:buNone/>
            </a:pPr>
            <a:r>
              <a:rPr lang="en-US" sz="1600" b="1" dirty="0">
                <a:effectLst>
                  <a:outerShdw blurRad="38100" dist="38100" dir="2700000" algn="tl">
                    <a:srgbClr val="000000">
                      <a:alpha val="43137"/>
                    </a:srgbClr>
                  </a:outerShdw>
                </a:effectLst>
              </a:rPr>
              <a:t>SELECT</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guest_id</a:t>
            </a:r>
            <a:r>
              <a:rPr lang="en-US" sz="1600" dirty="0">
                <a:effectLst>
                  <a:outerShdw blurRad="38100" dist="38100" dir="2700000" algn="tl">
                    <a:srgbClr val="000000">
                      <a:alpha val="43137"/>
                    </a:srgbClr>
                  </a:outerShdw>
                </a:effectLst>
              </a:rPr>
              <a:t> &amp; ', ' &amp; </a:t>
            </a:r>
            <a:r>
              <a:rPr lang="en-US" sz="1600" dirty="0" err="1">
                <a:effectLst>
                  <a:outerShdw blurRad="38100" dist="38100" dir="2700000" algn="tl">
                    <a:srgbClr val="000000">
                      <a:alpha val="43137"/>
                    </a:srgbClr>
                  </a:outerShdw>
                </a:effectLst>
              </a:rPr>
              <a:t>first_name</a:t>
            </a:r>
            <a:r>
              <a:rPr lang="en-US" sz="1600" dirty="0">
                <a:effectLst>
                  <a:outerShdw blurRad="38100" dist="38100" dir="2700000" algn="tl">
                    <a:srgbClr val="000000">
                      <a:alpha val="43137"/>
                    </a:srgbClr>
                  </a:outerShdw>
                </a:effectLst>
              </a:rPr>
              <a:t> &amp; ' ' &amp; </a:t>
            </a:r>
            <a:r>
              <a:rPr lang="en-US" sz="1600" dirty="0" err="1">
                <a:effectLst>
                  <a:outerShdw blurRad="38100" dist="38100" dir="2700000" algn="tl">
                    <a:srgbClr val="000000">
                      <a:alpha val="43137"/>
                    </a:srgbClr>
                  </a:outerShdw>
                </a:effectLst>
              </a:rPr>
              <a:t>last_name</a:t>
            </a:r>
            <a:r>
              <a:rPr lang="en-US" sz="1600" dirty="0">
                <a:effectLst>
                  <a:outerShdw blurRad="38100" dist="38100" dir="2700000" algn="tl">
                    <a:srgbClr val="000000">
                      <a:alpha val="43137"/>
                    </a:srgbClr>
                  </a:outerShdw>
                </a:effectLst>
              </a:rPr>
              <a:t> &amp; '''s nationality is ' &amp; nationality &amp; ', is born in  ' &amp; </a:t>
            </a:r>
            <a:r>
              <a:rPr lang="en-US" sz="1600" b="1" dirty="0">
                <a:effectLst>
                  <a:outerShdw blurRad="38100" dist="38100" dir="2700000" algn="tl">
                    <a:srgbClr val="000000">
                      <a:alpha val="43137"/>
                    </a:srgbClr>
                  </a:outerShdw>
                </a:effectLst>
              </a:rPr>
              <a:t>Format</a:t>
            </a:r>
            <a:r>
              <a:rPr lang="en-US" sz="1600" dirty="0">
                <a:effectLst>
                  <a:outerShdw blurRad="38100" dist="38100" dir="2700000" algn="tl">
                    <a:srgbClr val="000000">
                      <a:alpha val="43137"/>
                    </a:srgbClr>
                  </a:outerShdw>
                </a:effectLst>
              </a:rPr>
              <a:t>(dob,'</a:t>
            </a:r>
            <a:r>
              <a:rPr lang="en-US" sz="1600" dirty="0" err="1">
                <a:effectLst>
                  <a:outerShdw blurRad="38100" dist="38100" dir="2700000" algn="tl">
                    <a:srgbClr val="000000">
                      <a:alpha val="43137"/>
                    </a:srgbClr>
                  </a:outerShdw>
                </a:effectLst>
              </a:rPr>
              <a:t>dddd,mmmm</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dd,yyyy</a:t>
            </a:r>
            <a:r>
              <a:rPr lang="en-US" sz="1600" dirty="0">
                <a:effectLst>
                  <a:outerShdw blurRad="38100" dist="38100" dir="2700000" algn="tl">
                    <a:srgbClr val="000000">
                      <a:alpha val="43137"/>
                    </a:srgbClr>
                  </a:outerShdw>
                </a:effectLst>
              </a:rPr>
              <a:t>') &amp; ', and passport number is ' &amp; passport &amp; '.'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[Guest details information]</a:t>
            </a:r>
          </a:p>
          <a:p>
            <a:pPr marL="0" indent="0">
              <a:lnSpc>
                <a:spcPct val="150000"/>
              </a:lnSpc>
              <a:buNone/>
            </a:pPr>
            <a:r>
              <a:rPr lang="en-US" sz="1600" b="1" dirty="0">
                <a:effectLst>
                  <a:outerShdw blurRad="38100" dist="38100" dir="2700000" algn="tl">
                    <a:srgbClr val="000000">
                      <a:alpha val="43137"/>
                    </a:srgbClr>
                  </a:outerShdw>
                </a:effectLst>
              </a:rPr>
              <a:t>FROM</a:t>
            </a:r>
            <a:r>
              <a:rPr lang="en-US" sz="1600" dirty="0">
                <a:effectLst>
                  <a:outerShdw blurRad="38100" dist="38100" dir="2700000" algn="tl">
                    <a:srgbClr val="000000">
                      <a:alpha val="43137"/>
                    </a:srgbClr>
                  </a:outerShdw>
                </a:effectLst>
              </a:rPr>
              <a:t> guest;</a:t>
            </a:r>
          </a:p>
          <a:p>
            <a:pPr marL="0" indent="0">
              <a:lnSpc>
                <a:spcPct val="150000"/>
              </a:lnSpc>
              <a:buNone/>
            </a:pPr>
            <a:r>
              <a:rPr lang="en-US" sz="1600" dirty="0">
                <a:effectLst>
                  <a:outerShdw blurRad="38100" dist="38100" dir="2700000" algn="tl">
                    <a:srgbClr val="000000">
                      <a:alpha val="43137"/>
                    </a:srgbClr>
                  </a:outerShdw>
                </a:effectLst>
              </a:rPr>
              <a:t> </a:t>
            </a:r>
          </a:p>
          <a:p>
            <a:pPr marL="0" indent="0">
              <a:lnSpc>
                <a:spcPct val="150000"/>
              </a:lnSpc>
              <a:buNone/>
            </a:pPr>
            <a:r>
              <a:rPr lang="en-US" sz="1600" b="1" dirty="0">
                <a:effectLst>
                  <a:outerShdw blurRad="38100" dist="38100" dir="2700000" algn="tl">
                    <a:srgbClr val="000000">
                      <a:alpha val="43137"/>
                    </a:srgbClr>
                  </a:outerShdw>
                </a:effectLst>
              </a:rPr>
              <a:t>Type of commands used:</a:t>
            </a:r>
            <a:endParaRPr lang="en-US" sz="1600" dirty="0">
              <a:effectLst>
                <a:outerShdw blurRad="38100" dist="38100" dir="2700000" algn="tl">
                  <a:srgbClr val="000000">
                    <a:alpha val="43137"/>
                  </a:srgbClr>
                </a:outerShdw>
              </a:effectLst>
            </a:endParaRPr>
          </a:p>
          <a:p>
            <a:pPr marL="0" indent="0">
              <a:lnSpc>
                <a:spcPct val="150000"/>
              </a:lnSpc>
              <a:buNone/>
            </a:pPr>
            <a:r>
              <a:rPr lang="en-US" sz="1600" dirty="0">
                <a:effectLst>
                  <a:outerShdw blurRad="38100" dist="38100" dir="2700000" algn="tl">
                    <a:srgbClr val="000000">
                      <a:alpha val="43137"/>
                    </a:srgbClr>
                  </a:outerShdw>
                </a:effectLst>
              </a:rPr>
              <a:t>Alias, Projection, Concatenation, Single-Row </a:t>
            </a:r>
            <a:r>
              <a:rPr lang="en-US" sz="1600" dirty="0" smtClean="0">
                <a:effectLst>
                  <a:outerShdw blurRad="38100" dist="38100" dir="2700000" algn="tl">
                    <a:srgbClr val="000000">
                      <a:alpha val="43137"/>
                    </a:srgbClr>
                  </a:outerShdw>
                </a:effectLst>
              </a:rPr>
              <a:t>function</a:t>
            </a:r>
          </a:p>
          <a:p>
            <a:pPr marL="0" indent="0" algn="just">
              <a:buNone/>
            </a:pPr>
            <a:endParaRPr lang="en-US" sz="1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599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740808"/>
          </a:xfrm>
        </p:spPr>
        <p:txBody>
          <a:bodyPr>
            <a:normAutofit/>
          </a:bodyPr>
          <a:lstStyle/>
          <a:p>
            <a:r>
              <a:rPr lang="en-US" i="1" cap="none" dirty="0">
                <a:solidFill>
                  <a:schemeClr val="accent5"/>
                </a:solidFill>
                <a:effectLst>
                  <a:outerShdw blurRad="38100" dist="38100" dir="2700000" algn="tl">
                    <a:srgbClr val="000000">
                      <a:alpha val="43137"/>
                    </a:srgbClr>
                  </a:outerShdw>
                </a:effectLst>
              </a:rPr>
              <a:t>Query</a:t>
            </a:r>
            <a:r>
              <a:rPr lang="en-US" sz="4200" i="1" cap="none" dirty="0">
                <a:solidFill>
                  <a:schemeClr val="accent5"/>
                </a:solidFill>
                <a:effectLst>
                  <a:outerShdw blurRad="38100" dist="38100" dir="2700000" algn="tl">
                    <a:srgbClr val="000000">
                      <a:alpha val="43137"/>
                    </a:srgbClr>
                  </a:outerShdw>
                </a:effectLst>
              </a:rPr>
              <a:t> </a:t>
            </a:r>
            <a:r>
              <a:rPr lang="en-US" sz="4200" i="1" cap="none" dirty="0" smtClean="0">
                <a:solidFill>
                  <a:schemeClr val="accent5"/>
                </a:solidFill>
                <a:effectLst>
                  <a:outerShdw blurRad="38100" dist="38100" dir="2700000" algn="tl">
                    <a:srgbClr val="000000">
                      <a:alpha val="43137"/>
                    </a:srgbClr>
                  </a:outerShdw>
                </a:effectLst>
              </a:rPr>
              <a:t>2</a:t>
            </a:r>
            <a:r>
              <a:rPr lang="en-US" i="1" cap="none" dirty="0">
                <a:solidFill>
                  <a:schemeClr val="accent5"/>
                </a:solidFill>
                <a:effectLst>
                  <a:outerShdw blurRad="38100" dist="38100" dir="2700000" algn="tl">
                    <a:srgbClr val="000000">
                      <a:alpha val="43137"/>
                    </a:srgbClr>
                  </a:outerShdw>
                </a:effectLst>
              </a:rPr>
              <a:t/>
            </a:r>
            <a:br>
              <a:rPr lang="en-US" i="1" cap="none" dirty="0">
                <a:solidFill>
                  <a:schemeClr val="accent5"/>
                </a:solidFill>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2800" cap="none" dirty="0" smtClean="0">
                <a:effectLst>
                  <a:outerShdw blurRad="38100" dist="38100" dir="2700000" algn="tl">
                    <a:srgbClr val="000000">
                      <a:alpha val="43137"/>
                    </a:srgbClr>
                  </a:outerShdw>
                </a:effectLst>
              </a:rPr>
              <a:t>List Of Unavailable And Occupied Rooms</a:t>
            </a:r>
            <a:endParaRPr lang="en-US" sz="4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2420888"/>
            <a:ext cx="7239000" cy="4034848"/>
          </a:xfrm>
        </p:spPr>
        <p:txBody>
          <a:bodyPr>
            <a:normAutofit lnSpcReduction="10000"/>
          </a:bodyPr>
          <a:lstStyle/>
          <a:p>
            <a:pPr marL="0" indent="0">
              <a:lnSpc>
                <a:spcPct val="150000"/>
              </a:lnSpc>
              <a:buNone/>
            </a:pPr>
            <a:r>
              <a:rPr lang="en-US" sz="1600" b="1" dirty="0">
                <a:effectLst>
                  <a:outerShdw blurRad="38100" dist="38100" dir="2700000" algn="tl">
                    <a:srgbClr val="000000">
                      <a:alpha val="43137"/>
                    </a:srgbClr>
                  </a:outerShdw>
                </a:effectLst>
              </a:rPr>
              <a:t>SELECT</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RO.room_no</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[Room No], </a:t>
            </a:r>
            <a:r>
              <a:rPr lang="en-US" sz="1600" dirty="0" err="1">
                <a:effectLst>
                  <a:outerShdw blurRad="38100" dist="38100" dir="2700000" algn="tl">
                    <a:srgbClr val="000000">
                      <a:alpha val="43137"/>
                    </a:srgbClr>
                  </a:outerShdw>
                </a:effectLst>
              </a:rPr>
              <a:t>RT.roomtype</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[Room Type], </a:t>
            </a:r>
            <a:r>
              <a:rPr lang="en-US" sz="1600" b="1" dirty="0">
                <a:effectLst>
                  <a:outerShdw blurRad="38100" dist="38100" dir="2700000" algn="tl">
                    <a:srgbClr val="000000">
                      <a:alpha val="43137"/>
                    </a:srgbClr>
                  </a:outerShdw>
                </a:effectLst>
              </a:rPr>
              <a:t>Format</a:t>
            </a:r>
            <a:r>
              <a:rPr lang="en-US" sz="1600" dirty="0">
                <a:effectLst>
                  <a:outerShdw blurRad="38100" dist="38100" dir="2700000" algn="tl">
                    <a:srgbClr val="000000">
                      <a:alpha val="43137"/>
                    </a:srgbClr>
                  </a:outerShdw>
                </a:effectLst>
              </a:rPr>
              <a:t>(</a:t>
            </a:r>
            <a:r>
              <a:rPr lang="en-US" sz="1600" b="1" dirty="0">
                <a:effectLst>
                  <a:outerShdw blurRad="38100" dist="38100" dir="2700000" algn="tl">
                    <a:srgbClr val="000000">
                      <a:alpha val="43137"/>
                    </a:srgbClr>
                  </a:outerShdw>
                </a:effectLst>
              </a:rPr>
              <a:t>Round</a:t>
            </a:r>
            <a:r>
              <a:rPr lang="en-US" sz="1600" dirty="0">
                <a:effectLst>
                  <a:outerShdw blurRad="38100" dist="38100" dir="2700000" algn="tl">
                    <a:srgbClr val="000000">
                      <a:alpha val="43137"/>
                    </a:srgbClr>
                  </a:outerShdw>
                </a:effectLst>
              </a:rPr>
              <a:t>(RT.rate,0),'$#00')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[Rate Per Day], </a:t>
            </a:r>
            <a:r>
              <a:rPr lang="en-US" sz="1600" b="1" dirty="0">
                <a:effectLst>
                  <a:outerShdw blurRad="38100" dist="38100" dir="2700000" algn="tl">
                    <a:srgbClr val="000000">
                      <a:alpha val="43137"/>
                    </a:srgbClr>
                  </a:outerShdw>
                </a:effectLst>
              </a:rPr>
              <a:t>NZ</a:t>
            </a:r>
            <a:r>
              <a:rPr lang="en-US" sz="1600" dirty="0">
                <a:effectLst>
                  <a:outerShdw blurRad="38100" dist="38100" dir="2700000" algn="tl">
                    <a:srgbClr val="000000">
                      <a:alpha val="43137"/>
                    </a:srgbClr>
                  </a:outerShdw>
                </a:effectLst>
              </a:rPr>
              <a:t>(</a:t>
            </a:r>
            <a:r>
              <a:rPr lang="en-US" sz="1600" dirty="0" err="1">
                <a:effectLst>
                  <a:outerShdw blurRad="38100" dist="38100" dir="2700000" algn="tl">
                    <a:srgbClr val="000000">
                      <a:alpha val="43137"/>
                    </a:srgbClr>
                  </a:outerShdw>
                </a:effectLst>
              </a:rPr>
              <a:t>RO.is_vacant,'Being</a:t>
            </a:r>
            <a:r>
              <a:rPr lang="en-US" sz="1600" dirty="0">
                <a:effectLst>
                  <a:outerShdw blurRad="38100" dist="38100" dir="2700000" algn="tl">
                    <a:srgbClr val="000000">
                      <a:alpha val="43137"/>
                    </a:srgbClr>
                  </a:outerShdw>
                </a:effectLst>
              </a:rPr>
              <a:t> Repaired')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[Is Vacant]</a:t>
            </a:r>
          </a:p>
          <a:p>
            <a:pPr marL="0" indent="0">
              <a:lnSpc>
                <a:spcPct val="150000"/>
              </a:lnSpc>
              <a:buNone/>
            </a:pPr>
            <a:r>
              <a:rPr lang="en-US" sz="1600" b="1" dirty="0">
                <a:effectLst>
                  <a:outerShdw blurRad="38100" dist="38100" dir="2700000" algn="tl">
                    <a:srgbClr val="000000">
                      <a:alpha val="43137"/>
                    </a:srgbClr>
                  </a:outerShdw>
                </a:effectLst>
              </a:rPr>
              <a:t>FROM</a:t>
            </a:r>
            <a:r>
              <a:rPr lang="en-US" sz="1600" dirty="0">
                <a:effectLst>
                  <a:outerShdw blurRad="38100" dist="38100" dir="2700000" algn="tl">
                    <a:srgbClr val="000000">
                      <a:alpha val="43137"/>
                    </a:srgbClr>
                  </a:outerShdw>
                </a:effectLst>
              </a:rPr>
              <a:t> room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RO, </a:t>
            </a:r>
            <a:r>
              <a:rPr lang="en-US" sz="1600" dirty="0" err="1">
                <a:effectLst>
                  <a:outerShdw blurRad="38100" dist="38100" dir="2700000" algn="tl">
                    <a:srgbClr val="000000">
                      <a:alpha val="43137"/>
                    </a:srgbClr>
                  </a:outerShdw>
                </a:effectLst>
              </a:rPr>
              <a:t>roomtype</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AS</a:t>
            </a:r>
            <a:r>
              <a:rPr lang="en-US" sz="1600" dirty="0">
                <a:effectLst>
                  <a:outerShdw blurRad="38100" dist="38100" dir="2700000" algn="tl">
                    <a:srgbClr val="000000">
                      <a:alpha val="43137"/>
                    </a:srgbClr>
                  </a:outerShdw>
                </a:effectLst>
              </a:rPr>
              <a:t> RT</a:t>
            </a:r>
          </a:p>
          <a:p>
            <a:pPr marL="0" indent="0">
              <a:lnSpc>
                <a:spcPct val="150000"/>
              </a:lnSpc>
              <a:buNone/>
            </a:pPr>
            <a:r>
              <a:rPr lang="en-US" sz="1600" b="1" dirty="0">
                <a:effectLst>
                  <a:outerShdw blurRad="38100" dist="38100" dir="2700000" algn="tl">
                    <a:srgbClr val="000000">
                      <a:alpha val="43137"/>
                    </a:srgbClr>
                  </a:outerShdw>
                </a:effectLst>
              </a:rPr>
              <a:t>WHERE</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RO.is_vacant</a:t>
            </a:r>
            <a:r>
              <a:rPr lang="en-US" sz="1600" dirty="0">
                <a:effectLst>
                  <a:outerShdw blurRad="38100" dist="38100" dir="2700000" algn="tl">
                    <a:srgbClr val="000000">
                      <a:alpha val="43137"/>
                    </a:srgbClr>
                  </a:outerShdw>
                </a:effectLst>
              </a:rPr>
              <a:t> </a:t>
            </a:r>
            <a:r>
              <a:rPr lang="en-US" sz="1600" b="1" dirty="0">
                <a:effectLst>
                  <a:outerShdw blurRad="38100" dist="38100" dir="2700000" algn="tl">
                    <a:srgbClr val="000000">
                      <a:alpha val="43137"/>
                    </a:srgbClr>
                  </a:outerShdw>
                </a:effectLst>
              </a:rPr>
              <a:t>IS NULL OR</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RO.is_vacant</a:t>
            </a:r>
            <a:r>
              <a:rPr lang="en-US" sz="1600" dirty="0">
                <a:effectLst>
                  <a:outerShdw blurRad="38100" dist="38100" dir="2700000" algn="tl">
                    <a:srgbClr val="000000">
                      <a:alpha val="43137"/>
                    </a:srgbClr>
                  </a:outerShdw>
                </a:effectLst>
              </a:rPr>
              <a:t>='no') </a:t>
            </a:r>
            <a:r>
              <a:rPr lang="en-US" sz="1600" b="1" dirty="0">
                <a:effectLst>
                  <a:outerShdw blurRad="38100" dist="38100" dir="2700000" algn="tl">
                    <a:srgbClr val="000000">
                      <a:alpha val="43137"/>
                    </a:srgbClr>
                  </a:outerShdw>
                </a:effectLst>
              </a:rPr>
              <a:t>AND</a:t>
            </a:r>
            <a:r>
              <a:rPr lang="en-US" sz="1600" dirty="0">
                <a:effectLst>
                  <a:outerShdw blurRad="38100" dist="38100" dir="2700000" algn="tl">
                    <a:srgbClr val="000000">
                      <a:alpha val="43137"/>
                    </a:srgbClr>
                  </a:outerShdw>
                </a:effectLst>
              </a:rPr>
              <a:t> </a:t>
            </a:r>
            <a:r>
              <a:rPr lang="en-US" sz="1600" dirty="0" err="1">
                <a:effectLst>
                  <a:outerShdw blurRad="38100" dist="38100" dir="2700000" algn="tl">
                    <a:srgbClr val="000000">
                      <a:alpha val="43137"/>
                    </a:srgbClr>
                  </a:outerShdw>
                </a:effectLst>
              </a:rPr>
              <a:t>RO.roomtype_id</a:t>
            </a:r>
            <a:r>
              <a:rPr lang="en-US" sz="1600" dirty="0">
                <a:effectLst>
                  <a:outerShdw blurRad="38100" dist="38100" dir="2700000" algn="tl">
                    <a:srgbClr val="000000">
                      <a:alpha val="43137"/>
                    </a:srgbClr>
                  </a:outerShdw>
                </a:effectLst>
              </a:rPr>
              <a:t>=</a:t>
            </a:r>
            <a:r>
              <a:rPr lang="en-US" sz="1600" dirty="0" err="1">
                <a:effectLst>
                  <a:outerShdw blurRad="38100" dist="38100" dir="2700000" algn="tl">
                    <a:srgbClr val="000000">
                      <a:alpha val="43137"/>
                    </a:srgbClr>
                  </a:outerShdw>
                </a:effectLst>
              </a:rPr>
              <a:t>RT.roomtype_id</a:t>
            </a:r>
            <a:r>
              <a:rPr lang="en-US" sz="1600" dirty="0">
                <a:effectLst>
                  <a:outerShdw blurRad="38100" dist="38100" dir="2700000" algn="tl">
                    <a:srgbClr val="000000">
                      <a:alpha val="43137"/>
                    </a:srgbClr>
                  </a:outerShdw>
                </a:effectLst>
              </a:rPr>
              <a:t>;</a:t>
            </a:r>
          </a:p>
          <a:p>
            <a:pPr marL="0" indent="0">
              <a:lnSpc>
                <a:spcPct val="150000"/>
              </a:lnSpc>
              <a:buNone/>
            </a:pPr>
            <a:r>
              <a:rPr lang="en-US" sz="1600" dirty="0">
                <a:effectLst>
                  <a:outerShdw blurRad="38100" dist="38100" dir="2700000" algn="tl">
                    <a:srgbClr val="000000">
                      <a:alpha val="43137"/>
                    </a:srgbClr>
                  </a:outerShdw>
                </a:effectLst>
              </a:rPr>
              <a:t> </a:t>
            </a:r>
          </a:p>
          <a:p>
            <a:pPr marL="0" indent="0">
              <a:lnSpc>
                <a:spcPct val="150000"/>
              </a:lnSpc>
              <a:buNone/>
            </a:pPr>
            <a:r>
              <a:rPr lang="en-US" sz="1600" b="1" dirty="0">
                <a:effectLst>
                  <a:outerShdw blurRad="38100" dist="38100" dir="2700000" algn="tl">
                    <a:srgbClr val="000000">
                      <a:alpha val="43137"/>
                    </a:srgbClr>
                  </a:outerShdw>
                </a:effectLst>
              </a:rPr>
              <a:t>Type of commands used:</a:t>
            </a:r>
            <a:endParaRPr lang="en-US" sz="1600" dirty="0">
              <a:effectLst>
                <a:outerShdw blurRad="38100" dist="38100" dir="2700000" algn="tl">
                  <a:srgbClr val="000000">
                    <a:alpha val="43137"/>
                  </a:srgbClr>
                </a:outerShdw>
              </a:effectLst>
            </a:endParaRPr>
          </a:p>
          <a:p>
            <a:pPr marL="0" indent="0">
              <a:lnSpc>
                <a:spcPct val="150000"/>
              </a:lnSpc>
              <a:buNone/>
            </a:pPr>
            <a:r>
              <a:rPr lang="en-US" sz="1600" dirty="0">
                <a:effectLst>
                  <a:outerShdw blurRad="38100" dist="38100" dir="2700000" algn="tl">
                    <a:srgbClr val="000000">
                      <a:alpha val="43137"/>
                    </a:srgbClr>
                  </a:outerShdw>
                </a:effectLst>
              </a:rPr>
              <a:t>Aliases, Projection, Restriction, Join, Single-Row Function, Logical Operator, Comparison Operator, Null Value Handling</a:t>
            </a:r>
          </a:p>
          <a:p>
            <a:pPr marL="0" indent="0">
              <a:buNone/>
            </a:pPr>
            <a:endParaRPr lang="en-US" dirty="0"/>
          </a:p>
        </p:txBody>
      </p:sp>
    </p:spTree>
    <p:extLst>
      <p:ext uri="{BB962C8B-B14F-4D97-AF65-F5344CB8AC3E}">
        <p14:creationId xmlns:p14="http://schemas.microsoft.com/office/powerpoint/2010/main" val="13769370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circle(in)">
                                      <p:cBhvr>
                                        <p:cTn id="21" dur="2000"/>
                                        <p:tgtEl>
                                          <p:spTgt spid="3">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circle(in)">
                                      <p:cBhvr>
                                        <p:cTn id="24" dur="2000"/>
                                        <p:tgtEl>
                                          <p:spTgt spid="3">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7239000" cy="4466896"/>
          </a:xfrm>
        </p:spPr>
        <p:txBody>
          <a:bodyPr>
            <a:noAutofit/>
          </a:bodyPr>
          <a:lstStyle/>
          <a:p>
            <a:pPr marL="0" indent="0">
              <a:lnSpc>
                <a:spcPct val="150000"/>
              </a:lnSpc>
              <a:buNone/>
            </a:pPr>
            <a:r>
              <a:rPr lang="en-US" sz="1400" b="1" dirty="0">
                <a:effectLst>
                  <a:outerShdw blurRad="38100" dist="38100" dir="2700000" algn="tl">
                    <a:srgbClr val="000000">
                      <a:alpha val="43137"/>
                    </a:srgbClr>
                  </a:outerShdw>
                </a:effectLst>
              </a:rPr>
              <a:t>SELECT</a:t>
            </a:r>
            <a:r>
              <a:rPr lang="en-US" sz="1400" dirty="0">
                <a:effectLst>
                  <a:outerShdw blurRad="38100" dist="38100" dir="2700000" algn="tl">
                    <a:srgbClr val="000000">
                      <a:alpha val="43137"/>
                    </a:srgbClr>
                  </a:outerShdw>
                </a:effectLst>
              </a:rPr>
              <a:t> </a:t>
            </a:r>
            <a:r>
              <a:rPr lang="en-US" sz="1400" dirty="0" err="1">
                <a:effectLst>
                  <a:outerShdw blurRad="38100" dist="38100" dir="2700000" algn="tl">
                    <a:srgbClr val="000000">
                      <a:alpha val="43137"/>
                    </a:srgbClr>
                  </a:outerShdw>
                </a:effectLst>
              </a:rPr>
              <a:t>R.reservation_id</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[Reservation ID], </a:t>
            </a:r>
            <a:r>
              <a:rPr lang="en-US" sz="1400" dirty="0" err="1">
                <a:effectLst>
                  <a:outerShdw blurRad="38100" dist="38100" dir="2700000" algn="tl">
                    <a:srgbClr val="000000">
                      <a:alpha val="43137"/>
                    </a:srgbClr>
                  </a:outerShdw>
                </a:effectLst>
              </a:rPr>
              <a:t>R.guest_id</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[Guest ID], </a:t>
            </a:r>
            <a:r>
              <a:rPr lang="en-US" sz="1400" b="1" dirty="0" err="1">
                <a:effectLst>
                  <a:outerShdw blurRad="38100" dist="38100" dir="2700000" algn="tl">
                    <a:srgbClr val="000000">
                      <a:alpha val="43137"/>
                    </a:srgbClr>
                  </a:outerShdw>
                </a:effectLst>
              </a:rPr>
              <a:t>Ucase</a:t>
            </a:r>
            <a:r>
              <a:rPr lang="en-US" sz="1400" dirty="0">
                <a:effectLst>
                  <a:outerShdw blurRad="38100" dist="38100" dir="2700000" algn="tl">
                    <a:srgbClr val="000000">
                      <a:alpha val="43137"/>
                    </a:srgbClr>
                  </a:outerShdw>
                </a:effectLst>
              </a:rPr>
              <a:t>(</a:t>
            </a:r>
            <a:r>
              <a:rPr lang="en-US" sz="1400" dirty="0" err="1">
                <a:effectLst>
                  <a:outerShdw blurRad="38100" dist="38100" dir="2700000" algn="tl">
                    <a:srgbClr val="000000">
                      <a:alpha val="43137"/>
                    </a:srgbClr>
                  </a:outerShdw>
                </a:effectLst>
              </a:rPr>
              <a:t>first_name</a:t>
            </a:r>
            <a:r>
              <a:rPr lang="en-US" sz="1400" dirty="0">
                <a:effectLst>
                  <a:outerShdw blurRad="38100" dist="38100" dir="2700000" algn="tl">
                    <a:srgbClr val="000000">
                      <a:alpha val="43137"/>
                    </a:srgbClr>
                  </a:outerShdw>
                </a:effectLst>
              </a:rPr>
              <a:t>) &amp; ', ' &amp; </a:t>
            </a:r>
            <a:r>
              <a:rPr lang="en-US" sz="1400" b="1" dirty="0">
                <a:effectLst>
                  <a:outerShdw blurRad="38100" dist="38100" dir="2700000" algn="tl">
                    <a:srgbClr val="000000">
                      <a:alpha val="43137"/>
                    </a:srgbClr>
                  </a:outerShdw>
                </a:effectLst>
              </a:rPr>
              <a:t>left</a:t>
            </a:r>
            <a:r>
              <a:rPr lang="en-US" sz="1400" dirty="0">
                <a:effectLst>
                  <a:outerShdw blurRad="38100" dist="38100" dir="2700000" algn="tl">
                    <a:srgbClr val="000000">
                      <a:alpha val="43137"/>
                    </a:srgbClr>
                  </a:outerShdw>
                </a:effectLst>
              </a:rPr>
              <a:t>(last_name,1)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Name, </a:t>
            </a:r>
            <a:r>
              <a:rPr lang="en-US" sz="1400" dirty="0" err="1">
                <a:effectLst>
                  <a:outerShdw blurRad="38100" dist="38100" dir="2700000" algn="tl">
                    <a:srgbClr val="000000">
                      <a:alpha val="43137"/>
                    </a:srgbClr>
                  </a:outerShdw>
                </a:effectLst>
              </a:rPr>
              <a:t>room_no</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Room, </a:t>
            </a:r>
            <a:r>
              <a:rPr lang="en-US" sz="1400" dirty="0" err="1">
                <a:effectLst>
                  <a:outerShdw blurRad="38100" dist="38100" dir="2700000" algn="tl">
                    <a:srgbClr val="000000">
                      <a:alpha val="43137"/>
                    </a:srgbClr>
                  </a:outerShdw>
                </a:effectLst>
              </a:rPr>
              <a:t>checkin_date</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a:t>
            </a:r>
            <a:r>
              <a:rPr lang="en-US" sz="1400" dirty="0" err="1">
                <a:effectLst>
                  <a:outerShdw blurRad="38100" dist="38100" dir="2700000" algn="tl">
                    <a:srgbClr val="000000">
                      <a:alpha val="43137"/>
                    </a:srgbClr>
                  </a:outerShdw>
                </a:effectLst>
              </a:rPr>
              <a:t>Checkin</a:t>
            </a:r>
            <a:r>
              <a:rPr lang="en-US" sz="1400" dirty="0">
                <a:effectLst>
                  <a:outerShdw blurRad="38100" dist="38100" dir="2700000" algn="tl">
                    <a:srgbClr val="000000">
                      <a:alpha val="43137"/>
                    </a:srgbClr>
                  </a:outerShdw>
                </a:effectLst>
              </a:rPr>
              <a:t> Date], </a:t>
            </a:r>
            <a:r>
              <a:rPr lang="en-US" sz="1400" dirty="0" err="1">
                <a:effectLst>
                  <a:outerShdw blurRad="38100" dist="38100" dir="2700000" algn="tl">
                    <a:srgbClr val="000000">
                      <a:alpha val="43137"/>
                    </a:srgbClr>
                  </a:outerShdw>
                </a:effectLst>
              </a:rPr>
              <a:t>checkout_date</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[Checkout Date], </a:t>
            </a:r>
            <a:r>
              <a:rPr lang="en-US" sz="1400" b="1" dirty="0" err="1">
                <a:effectLst>
                  <a:outerShdw blurRad="38100" dist="38100" dir="2700000" algn="tl">
                    <a:srgbClr val="000000">
                      <a:alpha val="43137"/>
                    </a:srgbClr>
                  </a:outerShdw>
                </a:effectLst>
              </a:rPr>
              <a:t>DateDiff</a:t>
            </a:r>
            <a:r>
              <a:rPr lang="en-US" sz="1400" dirty="0">
                <a:effectLst>
                  <a:outerShdw blurRad="38100" dist="38100" dir="2700000" algn="tl">
                    <a:srgbClr val="000000">
                      <a:alpha val="43137"/>
                    </a:srgbClr>
                  </a:outerShdw>
                </a:effectLst>
              </a:rPr>
              <a:t>('d',</a:t>
            </a:r>
            <a:r>
              <a:rPr lang="en-US" sz="1400" dirty="0" err="1">
                <a:effectLst>
                  <a:outerShdw blurRad="38100" dist="38100" dir="2700000" algn="tl">
                    <a:srgbClr val="000000">
                      <a:alpha val="43137"/>
                    </a:srgbClr>
                  </a:outerShdw>
                </a:effectLst>
              </a:rPr>
              <a:t>checkin_date,checkout_date</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[Days Stayed]</a:t>
            </a:r>
          </a:p>
          <a:p>
            <a:pPr marL="0" indent="0">
              <a:lnSpc>
                <a:spcPct val="150000"/>
              </a:lnSpc>
              <a:buNone/>
            </a:pPr>
            <a:r>
              <a:rPr lang="en-US" sz="1400" b="1" dirty="0">
                <a:effectLst>
                  <a:outerShdw blurRad="38100" dist="38100" dir="2700000" algn="tl">
                    <a:srgbClr val="000000">
                      <a:alpha val="43137"/>
                    </a:srgbClr>
                  </a:outerShdw>
                </a:effectLst>
              </a:rPr>
              <a:t>FROM</a:t>
            </a:r>
            <a:r>
              <a:rPr lang="en-US" sz="1400" dirty="0">
                <a:effectLst>
                  <a:outerShdw blurRad="38100" dist="38100" dir="2700000" algn="tl">
                    <a:srgbClr val="000000">
                      <a:alpha val="43137"/>
                    </a:srgbClr>
                  </a:outerShdw>
                </a:effectLst>
              </a:rPr>
              <a:t> reservation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R, guest </a:t>
            </a:r>
            <a:r>
              <a:rPr lang="en-US" sz="1400" b="1" dirty="0">
                <a:effectLst>
                  <a:outerShdw blurRad="38100" dist="38100" dir="2700000" algn="tl">
                    <a:srgbClr val="000000">
                      <a:alpha val="43137"/>
                    </a:srgbClr>
                  </a:outerShdw>
                </a:effectLst>
              </a:rPr>
              <a:t>AS</a:t>
            </a:r>
            <a:r>
              <a:rPr lang="en-US" sz="1400" dirty="0">
                <a:effectLst>
                  <a:outerShdw blurRad="38100" dist="38100" dir="2700000" algn="tl">
                    <a:srgbClr val="000000">
                      <a:alpha val="43137"/>
                    </a:srgbClr>
                  </a:outerShdw>
                </a:effectLst>
              </a:rPr>
              <a:t> G</a:t>
            </a:r>
          </a:p>
          <a:p>
            <a:pPr marL="0" indent="0">
              <a:lnSpc>
                <a:spcPct val="150000"/>
              </a:lnSpc>
              <a:buNone/>
            </a:pPr>
            <a:r>
              <a:rPr lang="en-US" sz="1400" b="1" dirty="0">
                <a:effectLst>
                  <a:outerShdw blurRad="38100" dist="38100" dir="2700000" algn="tl">
                    <a:srgbClr val="000000">
                      <a:alpha val="43137"/>
                    </a:srgbClr>
                  </a:outerShdw>
                </a:effectLst>
              </a:rPr>
              <a:t>WHERE</a:t>
            </a:r>
            <a:r>
              <a:rPr lang="en-US" sz="1400" dirty="0">
                <a:effectLst>
                  <a:outerShdw blurRad="38100" dist="38100" dir="2700000" algn="tl">
                    <a:srgbClr val="000000">
                      <a:alpha val="43137"/>
                    </a:srgbClr>
                  </a:outerShdw>
                </a:effectLst>
              </a:rPr>
              <a:t> (</a:t>
            </a:r>
            <a:r>
              <a:rPr lang="en-US" sz="1400" dirty="0" err="1">
                <a:effectLst>
                  <a:outerShdw blurRad="38100" dist="38100" dir="2700000" algn="tl">
                    <a:srgbClr val="000000">
                      <a:alpha val="43137"/>
                    </a:srgbClr>
                  </a:outerShdw>
                </a:effectLst>
              </a:rPr>
              <a:t>checkin_date</a:t>
            </a:r>
            <a:r>
              <a:rPr lang="en-US" sz="1400" dirty="0">
                <a:effectLst>
                  <a:outerShdw blurRad="38100" dist="38100" dir="2700000" algn="tl">
                    <a:srgbClr val="000000">
                      <a:alpha val="43137"/>
                    </a:srgbClr>
                  </a:outerShdw>
                </a:effectLst>
              </a:rPr>
              <a:t> </a:t>
            </a:r>
            <a:r>
              <a:rPr lang="en-US" sz="1400" b="1" dirty="0">
                <a:effectLst>
                  <a:outerShdw blurRad="38100" dist="38100" dir="2700000" algn="tl">
                    <a:srgbClr val="000000">
                      <a:alpha val="43137"/>
                    </a:srgbClr>
                  </a:outerShdw>
                </a:effectLst>
              </a:rPr>
              <a:t>BETWEEN</a:t>
            </a:r>
            <a:r>
              <a:rPr lang="en-US" sz="1400" dirty="0">
                <a:effectLst>
                  <a:outerShdw blurRad="38100" dist="38100" dir="2700000" algn="tl">
                    <a:srgbClr val="000000">
                      <a:alpha val="43137"/>
                    </a:srgbClr>
                  </a:outerShdw>
                </a:effectLst>
              </a:rPr>
              <a:t> #01-Oct-2014# </a:t>
            </a:r>
            <a:r>
              <a:rPr lang="en-US" sz="1400" b="1" dirty="0">
                <a:effectLst>
                  <a:outerShdw blurRad="38100" dist="38100" dir="2700000" algn="tl">
                    <a:srgbClr val="000000">
                      <a:alpha val="43137"/>
                    </a:srgbClr>
                  </a:outerShdw>
                </a:effectLst>
              </a:rPr>
              <a:t>AND</a:t>
            </a:r>
            <a:r>
              <a:rPr lang="en-US" sz="1400" dirty="0">
                <a:effectLst>
                  <a:outerShdw blurRad="38100" dist="38100" dir="2700000" algn="tl">
                    <a:srgbClr val="000000">
                      <a:alpha val="43137"/>
                    </a:srgbClr>
                  </a:outerShdw>
                </a:effectLst>
              </a:rPr>
              <a:t> #31-Oct-2014#) </a:t>
            </a:r>
            <a:r>
              <a:rPr lang="en-US" sz="1400" b="1" dirty="0">
                <a:effectLst>
                  <a:outerShdw blurRad="38100" dist="38100" dir="2700000" algn="tl">
                    <a:srgbClr val="000000">
                      <a:alpha val="43137"/>
                    </a:srgbClr>
                  </a:outerShdw>
                </a:effectLst>
              </a:rPr>
              <a:t>AND</a:t>
            </a:r>
            <a:r>
              <a:rPr lang="en-US" sz="1400" dirty="0">
                <a:effectLst>
                  <a:outerShdw blurRad="38100" dist="38100" dir="2700000" algn="tl">
                    <a:srgbClr val="000000">
                      <a:alpha val="43137"/>
                    </a:srgbClr>
                  </a:outerShdw>
                </a:effectLst>
              </a:rPr>
              <a:t> </a:t>
            </a:r>
            <a:r>
              <a:rPr lang="en-US" sz="1400" dirty="0" err="1">
                <a:effectLst>
                  <a:outerShdw blurRad="38100" dist="38100" dir="2700000" algn="tl">
                    <a:srgbClr val="000000">
                      <a:alpha val="43137"/>
                    </a:srgbClr>
                  </a:outerShdw>
                </a:effectLst>
              </a:rPr>
              <a:t>R.guest_id</a:t>
            </a:r>
            <a:r>
              <a:rPr lang="en-US" sz="1400" dirty="0">
                <a:effectLst>
                  <a:outerShdw blurRad="38100" dist="38100" dir="2700000" algn="tl">
                    <a:srgbClr val="000000">
                      <a:alpha val="43137"/>
                    </a:srgbClr>
                  </a:outerShdw>
                </a:effectLst>
              </a:rPr>
              <a:t>=</a:t>
            </a:r>
            <a:r>
              <a:rPr lang="en-US" sz="1400" dirty="0" err="1">
                <a:effectLst>
                  <a:outerShdw blurRad="38100" dist="38100" dir="2700000" algn="tl">
                    <a:srgbClr val="000000">
                      <a:alpha val="43137"/>
                    </a:srgbClr>
                  </a:outerShdw>
                </a:effectLst>
              </a:rPr>
              <a:t>G.guest_id</a:t>
            </a:r>
            <a:endParaRPr lang="en-US" sz="1400" dirty="0">
              <a:effectLst>
                <a:outerShdw blurRad="38100" dist="38100" dir="2700000" algn="tl">
                  <a:srgbClr val="000000">
                    <a:alpha val="43137"/>
                  </a:srgbClr>
                </a:outerShdw>
              </a:effectLst>
            </a:endParaRPr>
          </a:p>
          <a:p>
            <a:pPr marL="0" indent="0">
              <a:lnSpc>
                <a:spcPct val="150000"/>
              </a:lnSpc>
              <a:buNone/>
            </a:pPr>
            <a:r>
              <a:rPr lang="en-US" sz="1400" b="1" dirty="0">
                <a:effectLst>
                  <a:outerShdw blurRad="38100" dist="38100" dir="2700000" algn="tl">
                    <a:srgbClr val="000000">
                      <a:alpha val="43137"/>
                    </a:srgbClr>
                  </a:outerShdw>
                </a:effectLst>
              </a:rPr>
              <a:t>ORDER BY</a:t>
            </a:r>
            <a:r>
              <a:rPr lang="en-US" sz="1400" dirty="0">
                <a:effectLst>
                  <a:outerShdw blurRad="38100" dist="38100" dir="2700000" algn="tl">
                    <a:srgbClr val="000000">
                      <a:alpha val="43137"/>
                    </a:srgbClr>
                  </a:outerShdw>
                </a:effectLst>
              </a:rPr>
              <a:t> </a:t>
            </a:r>
            <a:r>
              <a:rPr lang="en-US" sz="1400" dirty="0" err="1">
                <a:effectLst>
                  <a:outerShdw blurRad="38100" dist="38100" dir="2700000" algn="tl">
                    <a:srgbClr val="000000">
                      <a:alpha val="43137"/>
                    </a:srgbClr>
                  </a:outerShdw>
                </a:effectLst>
              </a:rPr>
              <a:t>checkin_date</a:t>
            </a:r>
            <a:r>
              <a:rPr lang="en-US" sz="1400" dirty="0">
                <a:effectLst>
                  <a:outerShdw blurRad="38100" dist="38100" dir="2700000" algn="tl">
                    <a:srgbClr val="000000">
                      <a:alpha val="43137"/>
                    </a:srgbClr>
                  </a:outerShdw>
                </a:effectLst>
              </a:rPr>
              <a:t>, </a:t>
            </a:r>
            <a:r>
              <a:rPr lang="en-US" sz="1400" dirty="0" err="1">
                <a:effectLst>
                  <a:outerShdw blurRad="38100" dist="38100" dir="2700000" algn="tl">
                    <a:srgbClr val="000000">
                      <a:alpha val="43137"/>
                    </a:srgbClr>
                  </a:outerShdw>
                </a:effectLst>
              </a:rPr>
              <a:t>room_no</a:t>
            </a:r>
            <a:r>
              <a:rPr lang="en-US" sz="1400" dirty="0">
                <a:effectLst>
                  <a:outerShdw blurRad="38100" dist="38100" dir="2700000" algn="tl">
                    <a:srgbClr val="000000">
                      <a:alpha val="43137"/>
                    </a:srgbClr>
                  </a:outerShdw>
                </a:effectLst>
              </a:rPr>
              <a:t>;</a:t>
            </a:r>
          </a:p>
          <a:p>
            <a:pPr marL="0" indent="0">
              <a:lnSpc>
                <a:spcPct val="150000"/>
              </a:lnSpc>
              <a:buNone/>
            </a:pPr>
            <a:r>
              <a:rPr lang="en-US" sz="1400" dirty="0">
                <a:effectLst>
                  <a:outerShdw blurRad="38100" dist="38100" dir="2700000" algn="tl">
                    <a:srgbClr val="000000">
                      <a:alpha val="43137"/>
                    </a:srgbClr>
                  </a:outerShdw>
                </a:effectLst>
              </a:rPr>
              <a:t> </a:t>
            </a:r>
          </a:p>
          <a:p>
            <a:pPr marL="0" indent="0">
              <a:lnSpc>
                <a:spcPct val="150000"/>
              </a:lnSpc>
              <a:buNone/>
            </a:pPr>
            <a:r>
              <a:rPr lang="en-US" sz="1400" b="1" dirty="0">
                <a:effectLst>
                  <a:outerShdw blurRad="38100" dist="38100" dir="2700000" algn="tl">
                    <a:srgbClr val="000000">
                      <a:alpha val="43137"/>
                    </a:srgbClr>
                  </a:outerShdw>
                </a:effectLst>
              </a:rPr>
              <a:t>Type of commands used:</a:t>
            </a:r>
            <a:endParaRPr lang="en-US" sz="1400" dirty="0">
              <a:effectLst>
                <a:outerShdw blurRad="38100" dist="38100" dir="2700000" algn="tl">
                  <a:srgbClr val="000000">
                    <a:alpha val="43137"/>
                  </a:srgbClr>
                </a:outerShdw>
              </a:effectLst>
            </a:endParaRPr>
          </a:p>
          <a:p>
            <a:pPr marL="0" indent="0">
              <a:lnSpc>
                <a:spcPct val="150000"/>
              </a:lnSpc>
              <a:buNone/>
            </a:pPr>
            <a:r>
              <a:rPr lang="en-US" sz="1400" dirty="0">
                <a:effectLst>
                  <a:outerShdw blurRad="38100" dist="38100" dir="2700000" algn="tl">
                    <a:srgbClr val="000000">
                      <a:alpha val="43137"/>
                    </a:srgbClr>
                  </a:outerShdw>
                </a:effectLst>
              </a:rPr>
              <a:t>Aliases, Restriction, Projection, Concatenation, Single-Row Function, Sorting, Join, Logical Operator, Comparison Operator</a:t>
            </a:r>
          </a:p>
          <a:p>
            <a:pPr marL="0" indent="0">
              <a:lnSpc>
                <a:spcPct val="170000"/>
              </a:lnSpc>
              <a:buNone/>
            </a:pPr>
            <a:endParaRPr lang="en-US" sz="2400" dirty="0"/>
          </a:p>
        </p:txBody>
      </p:sp>
      <p:sp>
        <p:nvSpPr>
          <p:cNvPr id="5" name="Title 1"/>
          <p:cNvSpPr>
            <a:spLocks noGrp="1"/>
          </p:cNvSpPr>
          <p:nvPr>
            <p:ph type="title"/>
          </p:nvPr>
        </p:nvSpPr>
        <p:spPr>
          <a:xfrm>
            <a:off x="457200" y="320040"/>
            <a:ext cx="7239000" cy="1452776"/>
          </a:xfrm>
        </p:spPr>
        <p:txBody>
          <a:bodyPr>
            <a:normAutofit fontScale="90000"/>
          </a:bodyPr>
          <a:lstStyle/>
          <a:p>
            <a:r>
              <a:rPr lang="en-US" i="1" cap="none" dirty="0">
                <a:solidFill>
                  <a:schemeClr val="accent5"/>
                </a:solidFill>
                <a:effectLst>
                  <a:outerShdw blurRad="38100" dist="38100" dir="2700000" algn="tl">
                    <a:srgbClr val="000000">
                      <a:alpha val="43137"/>
                    </a:srgbClr>
                  </a:outerShdw>
                </a:effectLst>
              </a:rPr>
              <a:t>Query</a:t>
            </a:r>
            <a:r>
              <a:rPr lang="en-US" sz="4200" i="1" cap="none" dirty="0">
                <a:solidFill>
                  <a:schemeClr val="accent5"/>
                </a:solidFill>
                <a:effectLst>
                  <a:outerShdw blurRad="38100" dist="38100" dir="2700000" algn="tl">
                    <a:srgbClr val="000000">
                      <a:alpha val="43137"/>
                    </a:srgbClr>
                  </a:outerShdw>
                </a:effectLst>
              </a:rPr>
              <a:t> 3</a:t>
            </a:r>
            <a:r>
              <a:rPr lang="en-US" i="1" cap="none" dirty="0">
                <a:solidFill>
                  <a:schemeClr val="accent5"/>
                </a:solidFill>
                <a:effectLst>
                  <a:outerShdw blurRad="38100" dist="38100" dir="2700000" algn="tl">
                    <a:srgbClr val="000000">
                      <a:alpha val="43137"/>
                    </a:srgbClr>
                  </a:outerShdw>
                </a:effectLst>
              </a:rPr>
              <a:t/>
            </a:r>
            <a:br>
              <a:rPr lang="en-US" i="1" cap="none" dirty="0">
                <a:solidFill>
                  <a:schemeClr val="accent5"/>
                </a:solidFill>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2700" cap="none" dirty="0" smtClean="0">
                <a:effectLst>
                  <a:outerShdw blurRad="38100" dist="38100" dir="2700000" algn="tl">
                    <a:srgbClr val="000000">
                      <a:alpha val="43137"/>
                    </a:srgbClr>
                  </a:outerShdw>
                </a:effectLst>
              </a:rPr>
              <a:t>Monthly Guests Report From 1 To 31 Oct 14</a:t>
            </a:r>
            <a:endParaRPr lang="en-US" sz="42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9482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7" dur="500"/>
                                        <p:tgtEl>
                                          <p:spTgt spid="3">
                                            <p:txEl>
                                              <p:pRg st="0" end="0"/>
                                            </p:tx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32" dur="500"/>
                                        <p:tgtEl>
                                          <p:spTgt spid="3">
                                            <p:txEl>
                                              <p:pRg st="1" end="1"/>
                                            </p:tx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p:cTn id="3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3">
                                            <p:txEl>
                                              <p:pRg st="2" end="2"/>
                                            </p:tx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 calcmode="lin" valueType="num">
                                      <p:cBhvr>
                                        <p:cTn id="4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3">
                                            <p:txEl>
                                              <p:pRg st="3" end="3"/>
                                            </p:tx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3">
                                            <p:txEl>
                                              <p:pRg st="4" end="4"/>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visible"/>
                                      </p:to>
                                    </p:set>
                                    <p:anim calcmode="lin" valueType="num">
                                      <p:cBhvr>
                                        <p:cTn id="5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1"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2" dur="500"/>
                                        <p:tgtEl>
                                          <p:spTgt spid="3">
                                            <p:txEl>
                                              <p:pRg st="5" end="5"/>
                                            </p:tx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p:cTn id="5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76872"/>
            <a:ext cx="7239000" cy="4178864"/>
          </a:xfrm>
        </p:spPr>
        <p:txBody>
          <a:bodyPr/>
          <a:lstStyle/>
          <a:p>
            <a:pPr marL="0" indent="0">
              <a:lnSpc>
                <a:spcPct val="150000"/>
              </a:lnSpc>
              <a:buNone/>
            </a:pPr>
            <a:r>
              <a:rPr lang="en-US" sz="1800" b="1" dirty="0">
                <a:effectLst>
                  <a:outerShdw blurRad="38100" dist="38100" dir="2700000" algn="tl">
                    <a:srgbClr val="000000">
                      <a:alpha val="43137"/>
                    </a:srgbClr>
                  </a:outerShdw>
                </a:effectLst>
              </a:rPr>
              <a:t>SELECT</a:t>
            </a:r>
            <a:r>
              <a:rPr lang="en-US" sz="1800" dirty="0">
                <a:effectLst>
                  <a:outerShdw blurRad="38100" dist="38100" dir="2700000" algn="tl">
                    <a:srgbClr val="000000">
                      <a:alpha val="43137"/>
                    </a:srgbClr>
                  </a:outerShdw>
                </a:effectLst>
              </a:rPr>
              <a:t> nationality, gender, </a:t>
            </a:r>
            <a:r>
              <a:rPr lang="en-US" sz="1800" b="1" dirty="0">
                <a:effectLst>
                  <a:outerShdw blurRad="38100" dist="38100" dir="2700000" algn="tl">
                    <a:srgbClr val="000000">
                      <a:alpha val="43137"/>
                    </a:srgbClr>
                  </a:outerShdw>
                </a:effectLst>
              </a:rPr>
              <a:t>count</a:t>
            </a:r>
            <a:r>
              <a:rPr lang="en-US" sz="1800" dirty="0">
                <a:effectLst>
                  <a:outerShdw blurRad="38100" dist="38100" dir="2700000" algn="tl">
                    <a:srgbClr val="000000">
                      <a:alpha val="43137"/>
                    </a:srgbClr>
                  </a:outerShdw>
                </a:effectLst>
              </a:rPr>
              <a:t>(*) </a:t>
            </a:r>
            <a:r>
              <a:rPr lang="en-US" sz="1800" b="1" dirty="0">
                <a:effectLst>
                  <a:outerShdw blurRad="38100" dist="38100" dir="2700000" algn="tl">
                    <a:srgbClr val="000000">
                      <a:alpha val="43137"/>
                    </a:srgbClr>
                  </a:outerShdw>
                </a:effectLst>
              </a:rPr>
              <a:t>AS</a:t>
            </a:r>
            <a:r>
              <a:rPr lang="en-US" sz="1800" dirty="0">
                <a:effectLst>
                  <a:outerShdw blurRad="38100" dist="38100" dir="2700000" algn="tl">
                    <a:srgbClr val="000000">
                      <a:alpha val="43137"/>
                    </a:srgbClr>
                  </a:outerShdw>
                </a:effectLst>
              </a:rPr>
              <a:t> [Number of Guests]</a:t>
            </a:r>
          </a:p>
          <a:p>
            <a:pPr marL="0" indent="0">
              <a:lnSpc>
                <a:spcPct val="150000"/>
              </a:lnSpc>
              <a:buNone/>
            </a:pPr>
            <a:r>
              <a:rPr lang="en-US" sz="1800" b="1" dirty="0">
                <a:effectLst>
                  <a:outerShdw blurRad="38100" dist="38100" dir="2700000" algn="tl">
                    <a:srgbClr val="000000">
                      <a:alpha val="43137"/>
                    </a:srgbClr>
                  </a:outerShdw>
                </a:effectLst>
              </a:rPr>
              <a:t>FROM</a:t>
            </a:r>
            <a:r>
              <a:rPr lang="en-US" sz="1800" dirty="0">
                <a:effectLst>
                  <a:outerShdw blurRad="38100" dist="38100" dir="2700000" algn="tl">
                    <a:srgbClr val="000000">
                      <a:alpha val="43137"/>
                    </a:srgbClr>
                  </a:outerShdw>
                </a:effectLst>
              </a:rPr>
              <a:t> guest</a:t>
            </a:r>
          </a:p>
          <a:p>
            <a:pPr marL="0" indent="0">
              <a:lnSpc>
                <a:spcPct val="150000"/>
              </a:lnSpc>
              <a:buNone/>
            </a:pPr>
            <a:r>
              <a:rPr lang="en-US" sz="1800" b="1" dirty="0">
                <a:effectLst>
                  <a:outerShdw blurRad="38100" dist="38100" dir="2700000" algn="tl">
                    <a:srgbClr val="000000">
                      <a:alpha val="43137"/>
                    </a:srgbClr>
                  </a:outerShdw>
                </a:effectLst>
              </a:rPr>
              <a:t>GROUP BY</a:t>
            </a:r>
            <a:r>
              <a:rPr lang="en-US" sz="1800" dirty="0">
                <a:effectLst>
                  <a:outerShdw blurRad="38100" dist="38100" dir="2700000" algn="tl">
                    <a:srgbClr val="000000">
                      <a:alpha val="43137"/>
                    </a:srgbClr>
                  </a:outerShdw>
                </a:effectLst>
              </a:rPr>
              <a:t> gender, nationality</a:t>
            </a:r>
          </a:p>
          <a:p>
            <a:pPr marL="0" indent="0">
              <a:lnSpc>
                <a:spcPct val="150000"/>
              </a:lnSpc>
              <a:buNone/>
            </a:pPr>
            <a:r>
              <a:rPr lang="en-US" sz="1800" b="1" dirty="0">
                <a:effectLst>
                  <a:outerShdw blurRad="38100" dist="38100" dir="2700000" algn="tl">
                    <a:srgbClr val="000000">
                      <a:alpha val="43137"/>
                    </a:srgbClr>
                  </a:outerShdw>
                </a:effectLst>
              </a:rPr>
              <a:t>ORDER BY</a:t>
            </a:r>
            <a:r>
              <a:rPr lang="en-US" sz="1800" dirty="0">
                <a:effectLst>
                  <a:outerShdw blurRad="38100" dist="38100" dir="2700000" algn="tl">
                    <a:srgbClr val="000000">
                      <a:alpha val="43137"/>
                    </a:srgbClr>
                  </a:outerShdw>
                </a:effectLst>
              </a:rPr>
              <a:t> nationality;</a:t>
            </a:r>
          </a:p>
          <a:p>
            <a:pPr marL="0" indent="0">
              <a:lnSpc>
                <a:spcPct val="150000"/>
              </a:lnSpc>
              <a:buNone/>
            </a:pPr>
            <a:r>
              <a:rPr lang="en-US" sz="1800" dirty="0">
                <a:effectLst>
                  <a:outerShdw blurRad="38100" dist="38100" dir="2700000" algn="tl">
                    <a:srgbClr val="000000">
                      <a:alpha val="43137"/>
                    </a:srgbClr>
                  </a:outerShdw>
                </a:effectLst>
              </a:rPr>
              <a:t> </a:t>
            </a:r>
          </a:p>
          <a:p>
            <a:pPr marL="0" indent="0">
              <a:lnSpc>
                <a:spcPct val="150000"/>
              </a:lnSpc>
              <a:buNone/>
            </a:pPr>
            <a:r>
              <a:rPr lang="en-US" sz="1800" b="1" dirty="0">
                <a:effectLst>
                  <a:outerShdw blurRad="38100" dist="38100" dir="2700000" algn="tl">
                    <a:srgbClr val="000000">
                      <a:alpha val="43137"/>
                    </a:srgbClr>
                  </a:outerShdw>
                </a:effectLst>
              </a:rPr>
              <a:t>Type of commands used:</a:t>
            </a:r>
            <a:endParaRPr lang="en-US" sz="1800" dirty="0">
              <a:effectLst>
                <a:outerShdw blurRad="38100" dist="38100" dir="2700000" algn="tl">
                  <a:srgbClr val="000000">
                    <a:alpha val="43137"/>
                  </a:srgbClr>
                </a:outerShdw>
              </a:effectLst>
            </a:endParaRPr>
          </a:p>
          <a:p>
            <a:pPr marL="0" indent="0">
              <a:lnSpc>
                <a:spcPct val="150000"/>
              </a:lnSpc>
              <a:buNone/>
            </a:pPr>
            <a:r>
              <a:rPr lang="en-US" sz="1800" dirty="0">
                <a:effectLst>
                  <a:outerShdw blurRad="38100" dist="38100" dir="2700000" algn="tl">
                    <a:srgbClr val="000000">
                      <a:alpha val="43137"/>
                    </a:srgbClr>
                  </a:outerShdw>
                </a:effectLst>
              </a:rPr>
              <a:t>Projection, Multiple-Row Function, Alias, Sorting</a:t>
            </a:r>
          </a:p>
          <a:p>
            <a:pPr marL="0" indent="0">
              <a:buNone/>
            </a:pPr>
            <a:endParaRPr lang="en-US" dirty="0"/>
          </a:p>
        </p:txBody>
      </p:sp>
      <p:sp>
        <p:nvSpPr>
          <p:cNvPr id="4" name="Title 1"/>
          <p:cNvSpPr>
            <a:spLocks noGrp="1"/>
          </p:cNvSpPr>
          <p:nvPr>
            <p:ph type="title"/>
          </p:nvPr>
        </p:nvSpPr>
        <p:spPr>
          <a:xfrm>
            <a:off x="457200" y="320040"/>
            <a:ext cx="7239000" cy="1668800"/>
          </a:xfrm>
        </p:spPr>
        <p:txBody>
          <a:bodyPr>
            <a:normAutofit fontScale="90000"/>
          </a:bodyPr>
          <a:lstStyle/>
          <a:p>
            <a:r>
              <a:rPr lang="en-US" i="1" cap="none" dirty="0">
                <a:solidFill>
                  <a:schemeClr val="accent5"/>
                </a:solidFill>
                <a:effectLst>
                  <a:outerShdw blurRad="38100" dist="38100" dir="2700000" algn="tl">
                    <a:srgbClr val="000000">
                      <a:alpha val="43137"/>
                    </a:srgbClr>
                  </a:outerShdw>
                </a:effectLst>
              </a:rPr>
              <a:t>Query</a:t>
            </a:r>
            <a:r>
              <a:rPr lang="en-US" sz="4200" i="1" cap="none" dirty="0">
                <a:solidFill>
                  <a:schemeClr val="accent5"/>
                </a:solidFill>
                <a:effectLst>
                  <a:outerShdw blurRad="38100" dist="38100" dir="2700000" algn="tl">
                    <a:srgbClr val="000000">
                      <a:alpha val="43137"/>
                    </a:srgbClr>
                  </a:outerShdw>
                </a:effectLst>
              </a:rPr>
              <a:t> </a:t>
            </a:r>
            <a:r>
              <a:rPr lang="en-US" sz="4200" i="1" cap="none" dirty="0" smtClean="0">
                <a:solidFill>
                  <a:schemeClr val="accent5"/>
                </a:solidFill>
                <a:effectLst>
                  <a:outerShdw blurRad="38100" dist="38100" dir="2700000" algn="tl">
                    <a:srgbClr val="000000">
                      <a:alpha val="43137"/>
                    </a:srgbClr>
                  </a:outerShdw>
                </a:effectLst>
              </a:rPr>
              <a:t>4</a:t>
            </a:r>
            <a:r>
              <a:rPr lang="en-US" i="1" cap="none" dirty="0">
                <a:solidFill>
                  <a:schemeClr val="accent5"/>
                </a:solidFill>
                <a:effectLst>
                  <a:outerShdw blurRad="38100" dist="38100" dir="2700000" algn="tl">
                    <a:srgbClr val="000000">
                      <a:alpha val="43137"/>
                    </a:srgbClr>
                  </a:outerShdw>
                </a:effectLst>
              </a:rPr>
              <a:t/>
            </a:r>
            <a:br>
              <a:rPr lang="en-US" i="1" cap="none" dirty="0">
                <a:solidFill>
                  <a:schemeClr val="accent5"/>
                </a:solidFill>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r>
              <a:rPr lang="en-US" sz="2800" cap="none" dirty="0" smtClean="0">
                <a:effectLst>
                  <a:outerShdw blurRad="38100" dist="38100" dir="2700000" algn="tl">
                    <a:srgbClr val="000000">
                      <a:alpha val="43137"/>
                    </a:srgbClr>
                  </a:outerShdw>
                </a:effectLst>
              </a:rPr>
              <a:t>Number Of Guests By Nationality And Gender</a:t>
            </a:r>
            <a:endParaRPr lang="en-US" sz="4200" cap="none"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484781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500"/>
                                        <p:tgtEl>
                                          <p:spTgt spid="3">
                                            <p:txEl>
                                              <p:pRg st="5" end="5"/>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208</TotalTime>
  <Words>1339</Words>
  <Application>Microsoft Office PowerPoint</Application>
  <PresentationFormat>On-screen Show (4:3)</PresentationFormat>
  <Paragraphs>103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Opulent</vt:lpstr>
      <vt:lpstr>Tropical palace Hotel</vt:lpstr>
      <vt:lpstr>Hotel’s Profile</vt:lpstr>
      <vt:lpstr>Database Description</vt:lpstr>
      <vt:lpstr>Table descriptions</vt:lpstr>
      <vt:lpstr>PowerPoint Presentation</vt:lpstr>
      <vt:lpstr>Query 1  Guest Details Report</vt:lpstr>
      <vt:lpstr>Query 2  List Of Unavailable And Occupied Rooms</vt:lpstr>
      <vt:lpstr>Query 3  Monthly Guests Report From 1 To 31 Oct 14</vt:lpstr>
      <vt:lpstr>Query 4  Number Of Guests By Nationality And Gender</vt:lpstr>
      <vt:lpstr>Query 5  Reservation And Charges Details</vt:lpstr>
      <vt:lpstr>Query 6  Search Names With Initial Letters</vt:lpstr>
      <vt:lpstr>Query 7  List Of Male Guest Details In Nov And Dec 2014</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Tropical palace Hotel</dc:title>
  <dc:creator>ADMIN</dc:creator>
  <cp:lastModifiedBy>ADMIN</cp:lastModifiedBy>
  <cp:revision>24</cp:revision>
  <dcterms:created xsi:type="dcterms:W3CDTF">2014-11-07T14:53:57Z</dcterms:created>
  <dcterms:modified xsi:type="dcterms:W3CDTF">2014-11-08T15:29:25Z</dcterms:modified>
</cp:coreProperties>
</file>