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70" r:id="rId7"/>
    <p:sldId id="271" r:id="rId8"/>
    <p:sldId id="264" r:id="rId9"/>
    <p:sldId id="272" r:id="rId10"/>
    <p:sldId id="265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4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2192000" cy="6857988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9910" y="2355458"/>
            <a:ext cx="5590885" cy="163090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Handwriting" panose="03010101010101010101" pitchFamily="66" charset="0"/>
              </a:rPr>
              <a:t>Air ticket reservation </a:t>
            </a:r>
            <a:b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Handwriting" panose="03010101010101010101" pitchFamily="66" charset="0"/>
              </a:rPr>
            </a:br>
            <a:b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Handwriting" panose="03010101010101010101" pitchFamily="66" charset="0"/>
              </a:rPr>
            </a:b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Handwriting" panose="03010101010101010101" pitchFamily="66" charset="0"/>
              </a:rPr>
              <a:t>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Myo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Tun - 2918551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of Implemented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A05D3-13C2-4CB6-8273-6EC57AEF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400" y="2014194"/>
            <a:ext cx="9194452" cy="438660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E" sz="1800" dirty="0"/>
              <a:t>Input </a:t>
            </a:r>
            <a:r>
              <a:rPr lang="en-IE" sz="2000" dirty="0"/>
              <a:t>Validations</a:t>
            </a:r>
            <a:r>
              <a:rPr lang="en-IE" sz="1800" dirty="0"/>
              <a:t> &amp; </a:t>
            </a:r>
            <a:r>
              <a:rPr lang="en-SG" sz="1800" dirty="0"/>
              <a:t>Assisting User Inputs</a:t>
            </a:r>
            <a:endParaRPr lang="en-IE" sz="1800" dirty="0"/>
          </a:p>
          <a:p>
            <a:pPr>
              <a:lnSpc>
                <a:spcPct val="200000"/>
              </a:lnSpc>
            </a:pPr>
            <a:r>
              <a:rPr lang="en-SG" sz="1800" dirty="0"/>
              <a:t>System Design Features</a:t>
            </a:r>
          </a:p>
          <a:p>
            <a:pPr>
              <a:lnSpc>
                <a:spcPct val="200000"/>
              </a:lnSpc>
            </a:pPr>
            <a:r>
              <a:rPr lang="en-SG" sz="1800" dirty="0"/>
              <a:t>Technologies Used</a:t>
            </a:r>
          </a:p>
          <a:p>
            <a:pPr>
              <a:lnSpc>
                <a:spcPct val="200000"/>
              </a:lnSpc>
            </a:pPr>
            <a:r>
              <a:rPr lang="en-SG" sz="1800" dirty="0"/>
              <a:t>The Approach</a:t>
            </a:r>
          </a:p>
          <a:p>
            <a:pPr>
              <a:lnSpc>
                <a:spcPct val="200000"/>
              </a:lnSpc>
            </a:pPr>
            <a:r>
              <a:rPr lang="en-SG" sz="1800" dirty="0"/>
              <a:t>System Screen Designs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F8242D-2414-485D-97F6-EC353CB78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05" y="870623"/>
            <a:ext cx="984795" cy="91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B899719-955E-41B8-BC1C-75473B660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045" y="870624"/>
            <a:ext cx="984795" cy="91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Validations and Assisting User Inputs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A05D3-13C2-4CB6-8273-6EC57AEF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400" y="2014194"/>
            <a:ext cx="9194452" cy="438660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SG" sz="1600" dirty="0"/>
              <a:t>Auto-numbering system for IDs</a:t>
            </a:r>
          </a:p>
          <a:p>
            <a:pPr>
              <a:lnSpc>
                <a:spcPct val="200000"/>
              </a:lnSpc>
            </a:pPr>
            <a:r>
              <a:rPr lang="en-IE" sz="1600" dirty="0"/>
              <a:t>Null check, Number check, Date check, Placeholder text, max/min char length, icons</a:t>
            </a:r>
            <a:endParaRPr lang="en-SG" sz="1600" dirty="0"/>
          </a:p>
          <a:p>
            <a:pPr>
              <a:lnSpc>
                <a:spcPct val="200000"/>
              </a:lnSpc>
            </a:pPr>
            <a:r>
              <a:rPr lang="en-SG" sz="1600" dirty="0"/>
              <a:t>Display interactive messages where necessary</a:t>
            </a:r>
          </a:p>
          <a:p>
            <a:pPr>
              <a:lnSpc>
                <a:spcPct val="200000"/>
              </a:lnSpc>
            </a:pPr>
            <a:r>
              <a:rPr lang="en-SG" sz="1600" dirty="0"/>
              <a:t>Only valid data is fetch into the combo box (show available IDs only), rather typing in</a:t>
            </a:r>
          </a:p>
          <a:p>
            <a:pPr>
              <a:lnSpc>
                <a:spcPct val="200000"/>
              </a:lnSpc>
            </a:pPr>
            <a:r>
              <a:rPr lang="en-SG" sz="1600" dirty="0"/>
              <a:t>Auto-completion when pressing ‘</a:t>
            </a:r>
            <a:r>
              <a:rPr lang="en-SG" sz="1600" b="1" dirty="0"/>
              <a:t>Select Flight</a:t>
            </a:r>
            <a:r>
              <a:rPr lang="en-SG" sz="1600" dirty="0"/>
              <a:t>’ button during Reservation</a:t>
            </a:r>
          </a:p>
          <a:p>
            <a:pPr>
              <a:lnSpc>
                <a:spcPct val="200000"/>
              </a:lnSpc>
            </a:pPr>
            <a:r>
              <a:rPr lang="en-SG" sz="1600" dirty="0"/>
              <a:t>Pressing Edit button will fill up the form with data and ready-to-edit mode</a:t>
            </a:r>
          </a:p>
          <a:p>
            <a:pPr>
              <a:lnSpc>
                <a:spcPct val="200000"/>
              </a:lnSpc>
            </a:pPr>
            <a:r>
              <a:rPr lang="en-SG" sz="1600" dirty="0"/>
              <a:t>Password is encrypted using PHP hashing function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2801EDB9-6523-4EBC-ADA5-5AF9C619E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42" y="864931"/>
            <a:ext cx="921515" cy="921515"/>
          </a:xfrm>
          <a:prstGeom prst="rect">
            <a:avLst/>
          </a:prstGeom>
        </p:spPr>
      </p:pic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EBD9E5C3-C298-4ECB-A62A-DA45B5453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094" y="864931"/>
            <a:ext cx="921515" cy="92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0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Design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A05D3-13C2-4CB6-8273-6EC57AEF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400" y="2014193"/>
            <a:ext cx="9194452" cy="464965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SG" sz="1600" dirty="0"/>
              <a:t>Easy to understand GUI layouts designed as simple as possible</a:t>
            </a:r>
          </a:p>
          <a:p>
            <a:pPr>
              <a:lnSpc>
                <a:spcPct val="200000"/>
              </a:lnSpc>
            </a:pPr>
            <a:r>
              <a:rPr lang="en-SG" sz="1600" dirty="0"/>
              <a:t>Used most common colours and sizes make components user-friendly</a:t>
            </a:r>
          </a:p>
          <a:p>
            <a:pPr>
              <a:lnSpc>
                <a:spcPct val="200000"/>
              </a:lnSpc>
            </a:pPr>
            <a:r>
              <a:rPr lang="en-IE" sz="1600" dirty="0"/>
              <a:t>Menu driven system using HTML &amp; CSS with Bootstrap framework</a:t>
            </a:r>
          </a:p>
          <a:p>
            <a:pPr>
              <a:lnSpc>
                <a:spcPct val="200000"/>
              </a:lnSpc>
            </a:pPr>
            <a:r>
              <a:rPr lang="en-IE" sz="1600" dirty="0"/>
              <a:t>Extra-links available in footer</a:t>
            </a:r>
            <a:endParaRPr lang="en-SG" sz="1600" dirty="0"/>
          </a:p>
          <a:p>
            <a:pPr>
              <a:lnSpc>
                <a:spcPct val="200000"/>
              </a:lnSpc>
            </a:pPr>
            <a:r>
              <a:rPr lang="en-SG" sz="1600" dirty="0"/>
              <a:t>Only used most common &amp; traditional tools (text, combo, calendar, etc.)</a:t>
            </a:r>
          </a:p>
          <a:p>
            <a:pPr>
              <a:lnSpc>
                <a:spcPct val="200000"/>
              </a:lnSpc>
            </a:pPr>
            <a:r>
              <a:rPr lang="en-SG" sz="1600" dirty="0"/>
              <a:t>Consistent designs, and locations of forms and components in each form</a:t>
            </a:r>
          </a:p>
          <a:p>
            <a:pPr>
              <a:lnSpc>
                <a:spcPct val="200000"/>
              </a:lnSpc>
            </a:pPr>
            <a:r>
              <a:rPr lang="en-SG" sz="1600" dirty="0"/>
              <a:t>Data tables are hidden and only display when necessary</a:t>
            </a:r>
          </a:p>
          <a:p>
            <a:pPr>
              <a:lnSpc>
                <a:spcPct val="200000"/>
              </a:lnSpc>
            </a:pPr>
            <a:r>
              <a:rPr lang="en-SG" sz="1600" dirty="0"/>
              <a:t>Edit and Delete buttons are attached to each record in tables</a:t>
            </a:r>
          </a:p>
          <a:p>
            <a:pPr>
              <a:lnSpc>
                <a:spcPct val="200000"/>
              </a:lnSpc>
            </a:pPr>
            <a:r>
              <a:rPr lang="en-SG" sz="1600" dirty="0"/>
              <a:t>Created as close as proposed initial designs</a:t>
            </a:r>
          </a:p>
        </p:txBody>
      </p:sp>
      <p:pic>
        <p:nvPicPr>
          <p:cNvPr id="11" name="Picture 10" descr="A picture containing knife&#10;&#10;Description automatically generated">
            <a:extLst>
              <a:ext uri="{FF2B5EF4-FFF2-40B4-BE49-F238E27FC236}">
                <a16:creationId xmlns:a16="http://schemas.microsoft.com/office/drawing/2014/main" id="{055BB9AA-9C30-48C1-A227-44808CD69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156" y="901874"/>
            <a:ext cx="737447" cy="839244"/>
          </a:xfrm>
          <a:prstGeom prst="rect">
            <a:avLst/>
          </a:prstGeom>
        </p:spPr>
      </p:pic>
      <p:pic>
        <p:nvPicPr>
          <p:cNvPr id="12" name="Picture 11" descr="A picture containing knife&#10;&#10;Description automatically generated">
            <a:extLst>
              <a:ext uri="{FF2B5EF4-FFF2-40B4-BE49-F238E27FC236}">
                <a16:creationId xmlns:a16="http://schemas.microsoft.com/office/drawing/2014/main" id="{4003F097-A3AA-4CA9-8B23-B7D506A13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769" y="901874"/>
            <a:ext cx="737447" cy="83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284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3" y="1068555"/>
            <a:ext cx="10058400" cy="5131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B15E5-AB1D-4A15-9CF4-13E4180BE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SG" sz="1600" b="1" i="1" dirty="0">
                <a:solidFill>
                  <a:schemeClr val="accent4">
                    <a:lumMod val="50000"/>
                  </a:schemeClr>
                </a:solidFill>
              </a:rPr>
              <a:t>HTML</a:t>
            </a:r>
            <a:r>
              <a:rPr lang="en-SG" sz="1600" dirty="0"/>
              <a:t>, </a:t>
            </a:r>
            <a:r>
              <a:rPr lang="en-SG" sz="1600" b="1" i="1" dirty="0">
                <a:solidFill>
                  <a:schemeClr val="accent4">
                    <a:lumMod val="50000"/>
                  </a:schemeClr>
                </a:solidFill>
              </a:rPr>
              <a:t>CSS</a:t>
            </a:r>
            <a:r>
              <a:rPr lang="en-SG" sz="1600" dirty="0"/>
              <a:t> with </a:t>
            </a:r>
            <a:r>
              <a:rPr lang="en-SG" sz="1600" b="1" i="1" dirty="0">
                <a:solidFill>
                  <a:schemeClr val="accent4">
                    <a:lumMod val="50000"/>
                  </a:schemeClr>
                </a:solidFill>
              </a:rPr>
              <a:t>Bootstrap</a:t>
            </a:r>
            <a:r>
              <a:rPr lang="en-SG" sz="1600" dirty="0"/>
              <a:t> framework for screen appearance</a:t>
            </a:r>
          </a:p>
          <a:p>
            <a:pPr>
              <a:lnSpc>
                <a:spcPct val="200000"/>
              </a:lnSpc>
            </a:pPr>
            <a:r>
              <a:rPr lang="en-SG" sz="1600" b="1" i="1" dirty="0">
                <a:solidFill>
                  <a:schemeClr val="accent4">
                    <a:lumMod val="50000"/>
                  </a:schemeClr>
                </a:solidFill>
              </a:rPr>
              <a:t>JavaScript</a:t>
            </a:r>
            <a:r>
              <a:rPr lang="en-SG" sz="1600" dirty="0"/>
              <a:t> for (client side) front-end data validations</a:t>
            </a:r>
          </a:p>
          <a:p>
            <a:pPr>
              <a:lnSpc>
                <a:spcPct val="200000"/>
              </a:lnSpc>
            </a:pPr>
            <a:r>
              <a:rPr lang="en-IE" sz="1600" b="1" i="1" dirty="0">
                <a:solidFill>
                  <a:schemeClr val="accent4">
                    <a:lumMod val="50000"/>
                  </a:schemeClr>
                </a:solidFill>
              </a:rPr>
              <a:t>PHP</a:t>
            </a:r>
            <a:r>
              <a:rPr lang="en-IE" sz="1600" dirty="0"/>
              <a:t> for (server side) back-end programming</a:t>
            </a:r>
          </a:p>
          <a:p>
            <a:pPr>
              <a:lnSpc>
                <a:spcPct val="200000"/>
              </a:lnSpc>
            </a:pPr>
            <a:r>
              <a:rPr lang="en-SG" sz="1600" b="1" i="1" dirty="0">
                <a:solidFill>
                  <a:schemeClr val="accent4">
                    <a:lumMod val="50000"/>
                  </a:schemeClr>
                </a:solidFill>
              </a:rPr>
              <a:t>MySQL</a:t>
            </a:r>
            <a:r>
              <a:rPr lang="en-SG" sz="1600" dirty="0"/>
              <a:t> database for storing and manipulating data</a:t>
            </a:r>
          </a:p>
        </p:txBody>
      </p:sp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888E6A57-5E4C-42B0-A1A5-62DDB37B0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3" y="905256"/>
            <a:ext cx="1039783" cy="960066"/>
          </a:xfrm>
          <a:prstGeom prst="rect">
            <a:avLst/>
          </a:prstGeom>
        </p:spPr>
      </p:pic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32B476F6-C178-407C-8D5A-F58F798F9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276" y="905256"/>
            <a:ext cx="1039783" cy="9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5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7B002F-96EA-4F9C-B4EF-BC32C9A20A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709" y="2223616"/>
            <a:ext cx="4700291" cy="2686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3" y="1068555"/>
            <a:ext cx="10058400" cy="5131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B15E5-AB1D-4A15-9CF4-13E4180BE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6691"/>
            <a:ext cx="10058400" cy="4722312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SG" sz="1600" dirty="0"/>
              <a:t>Define problem (existing system study)</a:t>
            </a:r>
          </a:p>
          <a:p>
            <a:pPr>
              <a:lnSpc>
                <a:spcPct val="200000"/>
              </a:lnSpc>
            </a:pPr>
            <a:r>
              <a:rPr lang="en-SG" sz="1600" dirty="0"/>
              <a:t>Gather requirement specifications</a:t>
            </a:r>
          </a:p>
          <a:p>
            <a:pPr>
              <a:lnSpc>
                <a:spcPct val="200000"/>
              </a:lnSpc>
            </a:pPr>
            <a:r>
              <a:rPr lang="en-SG" sz="1600" dirty="0"/>
              <a:t>Entity Relationship Diagram, Use case diagram</a:t>
            </a:r>
          </a:p>
          <a:p>
            <a:pPr>
              <a:lnSpc>
                <a:spcPct val="200000"/>
              </a:lnSpc>
            </a:pPr>
            <a:r>
              <a:rPr lang="en-SG" sz="1600" dirty="0"/>
              <a:t>Class diagram, Visual screen Designs</a:t>
            </a:r>
          </a:p>
          <a:p>
            <a:pPr>
              <a:lnSpc>
                <a:spcPct val="200000"/>
              </a:lnSpc>
            </a:pPr>
            <a:r>
              <a:rPr lang="en-SG" sz="1600" dirty="0"/>
              <a:t>System Screen Design (Bootstrap), Database Structure</a:t>
            </a:r>
          </a:p>
          <a:p>
            <a:pPr>
              <a:lnSpc>
                <a:spcPct val="200000"/>
              </a:lnSpc>
            </a:pPr>
            <a:r>
              <a:rPr lang="en-SG" sz="1600" dirty="0"/>
              <a:t>Rapid prototyping approach (get stable overall project scope)</a:t>
            </a:r>
          </a:p>
          <a:p>
            <a:pPr>
              <a:lnSpc>
                <a:spcPct val="200000"/>
              </a:lnSpc>
            </a:pPr>
            <a:r>
              <a:rPr lang="en-SG" sz="1600" dirty="0"/>
              <a:t>Each step is reported to the client by issuing a series of Progress Reports</a:t>
            </a:r>
          </a:p>
          <a:p>
            <a:pPr>
              <a:lnSpc>
                <a:spcPct val="200000"/>
              </a:lnSpc>
            </a:pPr>
            <a:r>
              <a:rPr lang="en-SG" sz="1600" dirty="0"/>
              <a:t>Incremental improvements on stable design</a:t>
            </a:r>
          </a:p>
          <a:p>
            <a:pPr>
              <a:lnSpc>
                <a:spcPct val="200000"/>
              </a:lnSpc>
            </a:pPr>
            <a:endParaRPr lang="en-SG" sz="1600" dirty="0"/>
          </a:p>
          <a:p>
            <a:pPr>
              <a:lnSpc>
                <a:spcPct val="200000"/>
              </a:lnSpc>
            </a:pPr>
            <a:endParaRPr lang="en-SG" sz="1600" dirty="0"/>
          </a:p>
          <a:p>
            <a:pPr>
              <a:lnSpc>
                <a:spcPct val="200000"/>
              </a:lnSpc>
            </a:pPr>
            <a:endParaRPr lang="en-SG" sz="1600" dirty="0"/>
          </a:p>
          <a:p>
            <a:pPr>
              <a:lnSpc>
                <a:spcPct val="200000"/>
              </a:lnSpc>
            </a:pPr>
            <a:endParaRPr lang="en-SG" sz="16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99AF6EB-8C7D-413B-9591-F19CD6E9F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273" y="788385"/>
            <a:ext cx="1273842" cy="107344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97E5E38-1493-405D-A32F-ACB46EE7F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571" y="788385"/>
            <a:ext cx="1273842" cy="10734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810AA6-2E45-4878-9E40-71FFF494ADC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715" y="4843804"/>
            <a:ext cx="3363519" cy="1989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848D75-AA02-43DF-AB3E-94561A35107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71" y="2223616"/>
            <a:ext cx="2083496" cy="215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4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7727"/>
            <a:ext cx="10058400" cy="98706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Screen Design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56363DB-CBA2-4047-85E1-9D8F891B3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1" y="3417662"/>
            <a:ext cx="5869672" cy="3404410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2ABA08-9125-4CBF-AD04-635CAA971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474" y="917936"/>
            <a:ext cx="6272904" cy="3818788"/>
          </a:xfrm>
          <a:prstGeom prst="rect">
            <a:avLst/>
          </a:prstGeom>
        </p:spPr>
      </p:pic>
      <p:pic>
        <p:nvPicPr>
          <p:cNvPr id="11" name="Picture 10" descr="A picture containing outdoor, nature, grass, orange&#10;&#10;Description automatically generated">
            <a:extLst>
              <a:ext uri="{FF2B5EF4-FFF2-40B4-BE49-F238E27FC236}">
                <a16:creationId xmlns:a16="http://schemas.microsoft.com/office/drawing/2014/main" id="{8518B848-DA48-4BCA-A859-311DDB91F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125" y="4121642"/>
            <a:ext cx="5085567" cy="271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5465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A05D3-13C2-4CB6-8273-6EC57AEF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447" y="2014192"/>
            <a:ext cx="9211153" cy="45870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IE" sz="1600" b="1" dirty="0"/>
              <a:t>My Expectations before the project</a:t>
            </a:r>
          </a:p>
          <a:p>
            <a:pPr lvl="1">
              <a:lnSpc>
                <a:spcPct val="200000"/>
              </a:lnSpc>
            </a:pPr>
            <a:r>
              <a:rPr lang="en-IE" sz="1400" dirty="0"/>
              <a:t>Think this is a big challenge, never planned a web-based system from scratch</a:t>
            </a:r>
          </a:p>
          <a:p>
            <a:pPr lvl="1">
              <a:lnSpc>
                <a:spcPct val="200000"/>
              </a:lnSpc>
            </a:pPr>
            <a:r>
              <a:rPr lang="en-IE" sz="1400" dirty="0"/>
              <a:t>Technologies rarely used by me (JavaScript, PHP, MySQL), completely new (Bootstrap)</a:t>
            </a:r>
          </a:p>
          <a:p>
            <a:pPr>
              <a:lnSpc>
                <a:spcPct val="200000"/>
              </a:lnSpc>
            </a:pPr>
            <a:r>
              <a:rPr lang="en-SG" sz="1600" b="1" dirty="0"/>
              <a:t>My Experience during the project</a:t>
            </a:r>
          </a:p>
          <a:p>
            <a:pPr lvl="1">
              <a:lnSpc>
                <a:spcPct val="200000"/>
              </a:lnSpc>
            </a:pPr>
            <a:r>
              <a:rPr lang="en-SG" sz="1400" dirty="0"/>
              <a:t>Getting more familiar with web programming with JavaScript, PHP, MySQL and Bootstrap, various system analysis design techniques are used</a:t>
            </a:r>
          </a:p>
          <a:p>
            <a:pPr>
              <a:lnSpc>
                <a:spcPct val="200000"/>
              </a:lnSpc>
            </a:pPr>
            <a:r>
              <a:rPr lang="en-SG" sz="1600" b="1" dirty="0"/>
              <a:t>Achievements made</a:t>
            </a:r>
          </a:p>
          <a:p>
            <a:pPr lvl="1">
              <a:lnSpc>
                <a:spcPct val="200000"/>
              </a:lnSpc>
            </a:pPr>
            <a:r>
              <a:rPr lang="en-SG" sz="1400" dirty="0"/>
              <a:t>A complete working system of Air Ticket Reservation System</a:t>
            </a:r>
          </a:p>
          <a:p>
            <a:pPr>
              <a:lnSpc>
                <a:spcPct val="200000"/>
              </a:lnSpc>
            </a:pPr>
            <a:r>
              <a:rPr lang="en-SG" sz="1600" b="1" dirty="0"/>
              <a:t>Future Improvements</a:t>
            </a:r>
          </a:p>
          <a:p>
            <a:pPr lvl="1">
              <a:lnSpc>
                <a:spcPct val="200000"/>
              </a:lnSpc>
            </a:pPr>
            <a:r>
              <a:rPr lang="en-SG" sz="1400" dirty="0"/>
              <a:t>Make a better system with better validation checks and improved functionality</a:t>
            </a:r>
          </a:p>
          <a:p>
            <a:pPr>
              <a:lnSpc>
                <a:spcPct val="200000"/>
              </a:lnSpc>
            </a:pPr>
            <a:endParaRPr lang="en-SG" sz="16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978D8C8-7F08-434C-90E4-9DB51B09E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225" y="803875"/>
            <a:ext cx="851770" cy="104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9CF6941-575F-4511-B011-EE8FB96A0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535" y="803875"/>
            <a:ext cx="851770" cy="104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14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164" y="4598683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Thank you for listening ….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A05D3-13C2-4CB6-8273-6EC57AEF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69" y="433565"/>
            <a:ext cx="9211153" cy="623028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SG" sz="1100" dirty="0"/>
          </a:p>
          <a:p>
            <a:pPr marL="0" indent="0">
              <a:lnSpc>
                <a:spcPct val="200000"/>
              </a:lnSpc>
              <a:buNone/>
            </a:pPr>
            <a:endParaRPr lang="en-SG" sz="1100" dirty="0"/>
          </a:p>
          <a:p>
            <a:pPr marL="0" indent="0">
              <a:lnSpc>
                <a:spcPct val="200000"/>
              </a:lnSpc>
              <a:buNone/>
            </a:pPr>
            <a:endParaRPr lang="en-SG" sz="1100" dirty="0"/>
          </a:p>
          <a:p>
            <a:pPr marL="0" indent="0">
              <a:lnSpc>
                <a:spcPct val="200000"/>
              </a:lnSpc>
              <a:buNone/>
            </a:pPr>
            <a:endParaRPr lang="en-SG" sz="1100" dirty="0"/>
          </a:p>
          <a:p>
            <a:pPr marL="0" indent="0">
              <a:lnSpc>
                <a:spcPct val="200000"/>
              </a:lnSpc>
              <a:buNone/>
            </a:pPr>
            <a:endParaRPr lang="en-SG" sz="1100" dirty="0"/>
          </a:p>
          <a:p>
            <a:pPr marL="0" indent="0">
              <a:lnSpc>
                <a:spcPct val="200000"/>
              </a:lnSpc>
              <a:buNone/>
            </a:pPr>
            <a:endParaRPr lang="en-SG" sz="1100" dirty="0"/>
          </a:p>
          <a:p>
            <a:pPr marL="0" indent="0">
              <a:lnSpc>
                <a:spcPct val="200000"/>
              </a:lnSpc>
              <a:buNone/>
            </a:pPr>
            <a:endParaRPr lang="en-SG" sz="1100" dirty="0"/>
          </a:p>
          <a:p>
            <a:pPr marL="0" indent="0">
              <a:lnSpc>
                <a:spcPct val="200000"/>
              </a:lnSpc>
              <a:buNone/>
            </a:pPr>
            <a:endParaRPr lang="en-SG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200000"/>
              </a:lnSpc>
              <a:buNone/>
            </a:pPr>
            <a:endParaRPr lang="en-SG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200000"/>
              </a:lnSpc>
              <a:buNone/>
            </a:pPr>
            <a:endParaRPr lang="en-SG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200000"/>
              </a:lnSpc>
              <a:buNone/>
            </a:pPr>
            <a:endParaRPr lang="en-SG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200000"/>
              </a:lnSpc>
              <a:buNone/>
            </a:pPr>
            <a:endParaRPr lang="en-SG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200000"/>
              </a:lnSpc>
              <a:buNone/>
            </a:pPr>
            <a:endParaRPr lang="en-SG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SG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© </a:t>
            </a:r>
            <a:r>
              <a:rPr lang="en-SG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Micromac</a:t>
            </a:r>
            <a:r>
              <a:rPr lang="en-SG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Software Inc. 2020. All rights reserved.</a:t>
            </a:r>
          </a:p>
        </p:txBody>
      </p:sp>
      <p:pic>
        <p:nvPicPr>
          <p:cNvPr id="5" name="Picture 4" descr="A picture containing person, indoor, boy, young&#10;&#10;Description automatically generated">
            <a:extLst>
              <a:ext uri="{FF2B5EF4-FFF2-40B4-BE49-F238E27FC236}">
                <a16:creationId xmlns:a16="http://schemas.microsoft.com/office/drawing/2014/main" id="{1EA069BF-E457-440E-9F93-54494B06D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89" y="1592777"/>
            <a:ext cx="4932750" cy="30829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080FB57-DC30-449C-BD9E-DE9C32B10650}"/>
              </a:ext>
            </a:extLst>
          </p:cNvPr>
          <p:cNvSpPr txBox="1">
            <a:spLocks/>
          </p:cNvSpPr>
          <p:nvPr/>
        </p:nvSpPr>
        <p:spPr>
          <a:xfrm>
            <a:off x="1066800" y="559347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SG" sz="3600" dirty="0">
                <a:solidFill>
                  <a:schemeClr val="accent6">
                    <a:lumMod val="75000"/>
                  </a:schemeClr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800255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{3215BDA2-6EDB-4BCC-B90D-EF5F18E44296}tf78438558</Template>
  <TotalTime>0</TotalTime>
  <Words>413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Garamond</vt:lpstr>
      <vt:lpstr>Lucida Handwriting</vt:lpstr>
      <vt:lpstr>SavonVTI</vt:lpstr>
      <vt:lpstr>Air ticket reservation   management system</vt:lpstr>
      <vt:lpstr>Overview of Implemented Features</vt:lpstr>
      <vt:lpstr>Input Validations and Assisting User Inputs</vt:lpstr>
      <vt:lpstr>System Design Features</vt:lpstr>
      <vt:lpstr>Technologies Used</vt:lpstr>
      <vt:lpstr>The Approach</vt:lpstr>
      <vt:lpstr>System Screen Design</vt:lpstr>
      <vt:lpstr>Summary</vt:lpstr>
      <vt:lpstr>Thank you for listening 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2020-03-07T11:37:01Z</dcterms:created>
  <dcterms:modified xsi:type="dcterms:W3CDTF">2020-06-04T23:13:16Z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