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2000" cy="6857988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910" y="2355458"/>
            <a:ext cx="5590885" cy="16309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  <a:t>Air ticket reservation </a:t>
            </a: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</a:b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</a:b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created by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Myo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Thet</a:t>
            </a:r>
            <a:r>
              <a:rPr lang="en-US" dirty="0">
                <a:solidFill>
                  <a:schemeClr val="tx1"/>
                </a:solidFill>
              </a:rPr>
              <a:t> Tun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47" y="2014193"/>
            <a:ext cx="9211153" cy="396072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E" sz="2000" b="1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IE" sz="2000" b="1" dirty="0"/>
              <a:t> </a:t>
            </a:r>
            <a:r>
              <a:rPr lang="en-IE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E" sz="2000" b="1" dirty="0" err="1">
                <a:solidFill>
                  <a:srgbClr val="FF0000"/>
                </a:solidFill>
              </a:rPr>
              <a:t>presentation</a:t>
            </a:r>
            <a:r>
              <a:rPr lang="en-IE" sz="2000" b="1" dirty="0" err="1"/>
              <a:t>.</a:t>
            </a:r>
            <a:r>
              <a:rPr lang="en-IE" sz="2000" b="1" dirty="0" err="1">
                <a:solidFill>
                  <a:schemeClr val="accent4">
                    <a:lumMod val="50000"/>
                  </a:schemeClr>
                </a:solidFill>
              </a:rPr>
              <a:t>end</a:t>
            </a:r>
            <a:r>
              <a:rPr lang="en-IE" sz="2000" b="1" dirty="0"/>
              <a:t> == </a:t>
            </a:r>
            <a:r>
              <a:rPr lang="en-IE" sz="2000" b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IE" sz="2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IE" sz="2000" b="1" dirty="0"/>
              <a:t>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E" sz="2000" b="1" dirty="0">
                <a:solidFill>
                  <a:schemeClr val="accent5">
                    <a:lumMod val="75000"/>
                  </a:schemeClr>
                </a:solidFill>
              </a:rPr>
              <a:t>	print</a:t>
            </a:r>
            <a:r>
              <a:rPr lang="en-IE" sz="2000" b="1" dirty="0"/>
              <a:t> </a:t>
            </a:r>
            <a:r>
              <a:rPr lang="en-IE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E" sz="2000" b="1" dirty="0">
                <a:solidFill>
                  <a:srgbClr val="7030A0"/>
                </a:solidFill>
              </a:rPr>
              <a:t>“This is the end of presentation”</a:t>
            </a:r>
            <a:r>
              <a:rPr lang="en-IE" sz="2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IE" sz="2000" b="1" dirty="0"/>
              <a:t>;</a:t>
            </a:r>
          </a:p>
          <a:p>
            <a:pPr marL="274320" lvl="1" indent="0">
              <a:lnSpc>
                <a:spcPct val="200000"/>
              </a:lnSpc>
              <a:buNone/>
            </a:pPr>
            <a:r>
              <a:rPr lang="en-IE" sz="2000" b="1" dirty="0">
                <a:solidFill>
                  <a:schemeClr val="accent5">
                    <a:lumMod val="75000"/>
                  </a:schemeClr>
                </a:solidFill>
              </a:rPr>
              <a:t>	print</a:t>
            </a:r>
            <a:r>
              <a:rPr lang="en-IE" sz="2000" b="1" dirty="0"/>
              <a:t> </a:t>
            </a:r>
            <a:r>
              <a:rPr lang="en-IE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E" sz="2000" b="1" dirty="0">
                <a:solidFill>
                  <a:srgbClr val="7030A0"/>
                </a:solidFill>
              </a:rPr>
              <a:t>“Thank you for listening!”</a:t>
            </a:r>
            <a:r>
              <a:rPr lang="en-IE" sz="2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IE" sz="2000" b="1" dirty="0"/>
              <a:t>;</a:t>
            </a:r>
          </a:p>
          <a:p>
            <a:pPr marL="274320" lvl="1" indent="0">
              <a:lnSpc>
                <a:spcPct val="200000"/>
              </a:lnSpc>
              <a:buNone/>
            </a:pPr>
            <a:r>
              <a:rPr lang="en-IE" sz="2000" b="1" dirty="0">
                <a:solidFill>
                  <a:srgbClr val="FF0000"/>
                </a:solidFill>
              </a:rPr>
              <a:t>	</a:t>
            </a:r>
            <a:r>
              <a:rPr lang="en-IE" sz="2000" b="1" dirty="0" err="1">
                <a:solidFill>
                  <a:srgbClr val="FF0000"/>
                </a:solidFill>
              </a:rPr>
              <a:t>presentation</a:t>
            </a:r>
            <a:r>
              <a:rPr lang="en-IE" sz="2000" b="1" dirty="0" err="1"/>
              <a:t>.</a:t>
            </a:r>
            <a:r>
              <a:rPr lang="en-IE" sz="2000" b="1" dirty="0" err="1">
                <a:solidFill>
                  <a:schemeClr val="accent4">
                    <a:lumMod val="50000"/>
                  </a:schemeClr>
                </a:solidFill>
              </a:rPr>
              <a:t>close</a:t>
            </a:r>
            <a:r>
              <a:rPr lang="en-IE" sz="20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IE" sz="2000" b="1" dirty="0"/>
              <a:t>;</a:t>
            </a:r>
            <a:r>
              <a:rPr lang="en-IE" sz="1800" b="1" dirty="0"/>
              <a:t> </a:t>
            </a:r>
          </a:p>
          <a:p>
            <a:pPr marL="274320" lvl="1" indent="0">
              <a:lnSpc>
                <a:spcPct val="200000"/>
              </a:lnSpc>
              <a:buNone/>
            </a:pPr>
            <a:r>
              <a:rPr lang="en-IE" sz="2000" b="1" dirty="0"/>
              <a:t>}</a:t>
            </a:r>
            <a:endParaRPr lang="en-SG" sz="20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SG" sz="1100" dirty="0"/>
              <a:t>© </a:t>
            </a:r>
            <a:r>
              <a:rPr lang="en-SG" sz="1100" dirty="0" err="1"/>
              <a:t>Micromac</a:t>
            </a:r>
            <a:r>
              <a:rPr lang="en-SG" sz="1100" dirty="0"/>
              <a:t> Software Inc.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0255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Overview of implemented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2014194"/>
            <a:ext cx="8585200" cy="34762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E" sz="1600" dirty="0"/>
              <a:t>Entity Relationships Diagram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Use Case Diagram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Class Diagram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Initial Screen Design Developments with Visual Studio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Actual Screen Design Developments (ongoing process)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F8242D-2414-485D-97F6-EC353CB7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" y="870623"/>
            <a:ext cx="984795" cy="9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B899719-955E-41B8-BC1C-75473B66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045" y="870624"/>
            <a:ext cx="984795" cy="9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23"/>
            <a:ext cx="10058400" cy="7546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ERD &amp; Use Case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E2376-06F9-476C-BA54-BB125075F6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" y="2501900"/>
            <a:ext cx="6096000" cy="4351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DAB60-29F5-436B-BD11-B4E2EFFDD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717452"/>
            <a:ext cx="6311900" cy="55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415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81" y="0"/>
            <a:ext cx="10058400" cy="5131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Class Diagram &amp; Initial Screen Designs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86DFA-3D49-44ED-938C-5A96565FF5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707"/>
            <a:ext cx="8153400" cy="5163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968C9-5942-42BA-985F-0803FA1070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13106"/>
            <a:ext cx="4038600" cy="3423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2D7ED-217A-4ED3-B3E3-08EC046212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3937000"/>
            <a:ext cx="546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3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81" y="0"/>
            <a:ext cx="10058400" cy="5131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Actual Screen Designs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52D21F-3294-46A6-BA7A-FB8051C0A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3107"/>
            <a:ext cx="7628413" cy="3713686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5F24BD-EED9-4FB3-B927-81448C7E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" y="4226793"/>
            <a:ext cx="4293357" cy="268428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A54F9-6AE7-4A62-83EE-18937CA60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75" y="1440033"/>
            <a:ext cx="4889326" cy="51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most challenging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2014194"/>
            <a:ext cx="8585200" cy="20066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E" sz="1600" dirty="0"/>
              <a:t>Web page creation with Bootstrap Framework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User vs Admin (2 different environments?)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Web programming (JavaScript - client side &amp; PHP – server side)</a:t>
            </a:r>
          </a:p>
        </p:txBody>
      </p:sp>
      <p:pic>
        <p:nvPicPr>
          <p:cNvPr id="2050" name="Picture 2" descr="Printed Vinyl Roman Soldier Warrior With Sword And - Roman Soldier Icon (600x600), Png Download">
            <a:extLst>
              <a:ext uri="{FF2B5EF4-FFF2-40B4-BE49-F238E27FC236}">
                <a16:creationId xmlns:a16="http://schemas.microsoft.com/office/drawing/2014/main" id="{4EE10BBF-D324-42DF-AD51-CF0E26D0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762369"/>
            <a:ext cx="829001" cy="11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inted Vinyl Roman Soldier Warrior With Sword And - Roman Soldier Icon (600x600), Png Download">
            <a:extLst>
              <a:ext uri="{FF2B5EF4-FFF2-40B4-BE49-F238E27FC236}">
                <a16:creationId xmlns:a16="http://schemas.microsoft.com/office/drawing/2014/main" id="{0DE65AB6-3506-4F88-97D1-B9F3A3B7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599" y="729725"/>
            <a:ext cx="829001" cy="11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54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568"/>
            <a:ext cx="10058400" cy="6012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Scope of the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14" y="1475576"/>
            <a:ext cx="8585200" cy="20066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E" sz="1600" dirty="0"/>
              <a:t>6 Tables (User, Flight, Passenger, Reservation, Payment, Cancellation)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7 classes (User, Admin, Passenger, Reservation, Cancellation, Payment, Flight)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Possibly 9 web pages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0C74B-2571-4567-9AFD-26C6AC4EB5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85" y="2693096"/>
            <a:ext cx="8734816" cy="4164904"/>
          </a:xfrm>
          <a:prstGeom prst="rect">
            <a:avLst/>
          </a:prstGeom>
        </p:spPr>
      </p:pic>
      <p:pic>
        <p:nvPicPr>
          <p:cNvPr id="3074" name="Picture 2" descr="magnification, magnifier, magnifying glass, search glass, zoom icon">
            <a:extLst>
              <a:ext uri="{FF2B5EF4-FFF2-40B4-BE49-F238E27FC236}">
                <a16:creationId xmlns:a16="http://schemas.microsoft.com/office/drawing/2014/main" id="{75214CD2-A2B4-4C4B-9FA1-7D9FF912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94" y="486656"/>
            <a:ext cx="760321" cy="7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gnification, magnifier, magnifying glass, search glass, zoom icon">
            <a:extLst>
              <a:ext uri="{FF2B5EF4-FFF2-40B4-BE49-F238E27FC236}">
                <a16:creationId xmlns:a16="http://schemas.microsoft.com/office/drawing/2014/main" id="{FA77C74E-4298-4956-AD88-8BF79835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746" y="486655"/>
            <a:ext cx="760321" cy="7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52719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Timeline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6B642B-E49C-4E1B-9268-0414289F2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4267"/>
            <a:ext cx="12191999" cy="4709788"/>
          </a:xfrm>
        </p:spPr>
      </p:pic>
      <p:pic>
        <p:nvPicPr>
          <p:cNvPr id="4098" name="Picture 2" descr="Image result for clock icon">
            <a:extLst>
              <a:ext uri="{FF2B5EF4-FFF2-40B4-BE49-F238E27FC236}">
                <a16:creationId xmlns:a16="http://schemas.microsoft.com/office/drawing/2014/main" id="{AD985829-C927-4A34-AFDB-40AFDD8B6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61" y="1014609"/>
            <a:ext cx="676406" cy="67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lock icon">
            <a:extLst>
              <a:ext uri="{FF2B5EF4-FFF2-40B4-BE49-F238E27FC236}">
                <a16:creationId xmlns:a16="http://schemas.microsoft.com/office/drawing/2014/main" id="{3E40D8C7-669B-440E-BAE7-CA7531E1B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35" y="990191"/>
            <a:ext cx="676406" cy="67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71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47" y="2014193"/>
            <a:ext cx="9211153" cy="39607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E" sz="1600" b="1" i="1" dirty="0"/>
              <a:t>What I have done so far -</a:t>
            </a:r>
          </a:p>
          <a:p>
            <a:pPr>
              <a:lnSpc>
                <a:spcPct val="200000"/>
              </a:lnSpc>
            </a:pPr>
            <a:r>
              <a:rPr lang="en-IE" sz="1600" dirty="0">
                <a:sym typeface="Wingdings" panose="05000000000000000000" pitchFamily="2" charset="2"/>
              </a:rPr>
              <a:t>ERD, Use Case, Class, Initial Screen Designs, Actual Screen Designs</a:t>
            </a:r>
            <a:endParaRPr lang="en-IE" sz="1600" dirty="0"/>
          </a:p>
          <a:p>
            <a:pPr>
              <a:lnSpc>
                <a:spcPct val="200000"/>
              </a:lnSpc>
            </a:pPr>
            <a:r>
              <a:rPr lang="en-SG" sz="1600" b="1" i="1" dirty="0"/>
              <a:t>What is the next step?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Form Validations, Database Connections, System Integration and Testing</a:t>
            </a:r>
          </a:p>
          <a:p>
            <a:pPr>
              <a:lnSpc>
                <a:spcPct val="200000"/>
              </a:lnSpc>
            </a:pPr>
            <a:r>
              <a:rPr lang="en-SG" sz="1600" b="1" i="1" dirty="0"/>
              <a:t>And finally,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A fully-functional web-based “Air Ticket Reservation Management System (ATRMS)”</a:t>
            </a:r>
          </a:p>
          <a:p>
            <a:pPr>
              <a:lnSpc>
                <a:spcPct val="200000"/>
              </a:lnSpc>
            </a:pPr>
            <a:endParaRPr lang="en-SG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78D8C8-7F08-434C-90E4-9DB51B09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25" y="803875"/>
            <a:ext cx="851770" cy="10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9CF6941-575F-4511-B011-EE8FB96A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35" y="803875"/>
            <a:ext cx="851770" cy="10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{3215BDA2-6EDB-4BCC-B90D-EF5F18E44296}tf78438558</Template>
  <TotalTime>0</TotalTime>
  <Words>224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Garamond</vt:lpstr>
      <vt:lpstr>Lucida Handwriting</vt:lpstr>
      <vt:lpstr>SavonVTI</vt:lpstr>
      <vt:lpstr>Air ticket reservation   management system</vt:lpstr>
      <vt:lpstr>Overview of implemented features</vt:lpstr>
      <vt:lpstr>ERD &amp; Use Case Diagrams</vt:lpstr>
      <vt:lpstr>Class Diagram &amp; Initial Screen Designs</vt:lpstr>
      <vt:lpstr>Actual Screen Designs</vt:lpstr>
      <vt:lpstr>The most challenging features</vt:lpstr>
      <vt:lpstr>Scope of the system</vt:lpstr>
      <vt:lpstr>Timeline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2020-03-07T11:37:01Z</dcterms:created>
  <dcterms:modified xsi:type="dcterms:W3CDTF">2020-03-10T02:33:35Z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