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7"/>
  </p:notesMasterIdLst>
  <p:sldIdLst>
    <p:sldId id="256" r:id="rId2"/>
    <p:sldId id="257" r:id="rId3"/>
    <p:sldId id="258" r:id="rId4"/>
    <p:sldId id="261" r:id="rId5"/>
    <p:sldId id="260" r:id="rId6"/>
    <p:sldId id="265" r:id="rId7"/>
    <p:sldId id="312" r:id="rId8"/>
    <p:sldId id="313" r:id="rId9"/>
    <p:sldId id="314" r:id="rId10"/>
    <p:sldId id="315" r:id="rId11"/>
    <p:sldId id="266" r:id="rId12"/>
    <p:sldId id="386" r:id="rId13"/>
    <p:sldId id="268" r:id="rId14"/>
    <p:sldId id="269" r:id="rId15"/>
    <p:sldId id="316" r:id="rId16"/>
    <p:sldId id="271" r:id="rId17"/>
    <p:sldId id="272" r:id="rId18"/>
    <p:sldId id="273" r:id="rId19"/>
    <p:sldId id="274" r:id="rId20"/>
    <p:sldId id="275" r:id="rId21"/>
    <p:sldId id="319" r:id="rId22"/>
    <p:sldId id="276" r:id="rId23"/>
    <p:sldId id="277" r:id="rId24"/>
    <p:sldId id="279" r:id="rId25"/>
    <p:sldId id="280" r:id="rId26"/>
    <p:sldId id="281" r:id="rId27"/>
    <p:sldId id="282" r:id="rId28"/>
    <p:sldId id="283" r:id="rId29"/>
    <p:sldId id="387" r:id="rId30"/>
    <p:sldId id="284" r:id="rId31"/>
    <p:sldId id="285" r:id="rId32"/>
    <p:sldId id="286" r:id="rId33"/>
    <p:sldId id="287" r:id="rId34"/>
    <p:sldId id="288" r:id="rId35"/>
    <p:sldId id="289" r:id="rId36"/>
    <p:sldId id="291" r:id="rId37"/>
    <p:sldId id="320" r:id="rId38"/>
    <p:sldId id="292" r:id="rId39"/>
    <p:sldId id="317" r:id="rId40"/>
    <p:sldId id="293" r:id="rId41"/>
    <p:sldId id="294" r:id="rId42"/>
    <p:sldId id="295" r:id="rId43"/>
    <p:sldId id="296" r:id="rId44"/>
    <p:sldId id="297" r:id="rId45"/>
    <p:sldId id="298" r:id="rId46"/>
    <p:sldId id="388" r:id="rId47"/>
    <p:sldId id="299" r:id="rId48"/>
    <p:sldId id="300" r:id="rId49"/>
    <p:sldId id="301" r:id="rId50"/>
    <p:sldId id="302" r:id="rId51"/>
    <p:sldId id="389" r:id="rId52"/>
    <p:sldId id="303" r:id="rId53"/>
    <p:sldId id="304" r:id="rId54"/>
    <p:sldId id="305" r:id="rId55"/>
    <p:sldId id="306" r:id="rId56"/>
    <p:sldId id="307" r:id="rId57"/>
    <p:sldId id="308" r:id="rId58"/>
    <p:sldId id="309" r:id="rId59"/>
    <p:sldId id="310" r:id="rId60"/>
    <p:sldId id="321" r:id="rId61"/>
    <p:sldId id="323" r:id="rId62"/>
    <p:sldId id="322" r:id="rId63"/>
    <p:sldId id="324" r:id="rId64"/>
    <p:sldId id="385" r:id="rId65"/>
    <p:sldId id="311"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6CA7C17-4CC2-F245-9B75-AD617DF73656}">
          <p14:sldIdLst>
            <p14:sldId id="256"/>
            <p14:sldId id="257"/>
            <p14:sldId id="258"/>
            <p14:sldId id="261"/>
          </p14:sldIdLst>
        </p14:section>
        <p14:section name="Multi-Armed Bandits" id="{FE157F3C-E53B-5A4A-9F56-297F86F12E37}">
          <p14:sldIdLst>
            <p14:sldId id="260"/>
            <p14:sldId id="265"/>
            <p14:sldId id="312"/>
            <p14:sldId id="313"/>
            <p14:sldId id="314"/>
            <p14:sldId id="315"/>
            <p14:sldId id="266"/>
            <p14:sldId id="386"/>
            <p14:sldId id="268"/>
            <p14:sldId id="269"/>
            <p14:sldId id="316"/>
            <p14:sldId id="271"/>
            <p14:sldId id="272"/>
            <p14:sldId id="273"/>
            <p14:sldId id="274"/>
            <p14:sldId id="275"/>
          </p14:sldIdLst>
        </p14:section>
        <p14:section name="Action-Value Methods" id="{905F84D0-B81C-884B-A9DE-BF8F9CC6F91D}">
          <p14:sldIdLst>
            <p14:sldId id="319"/>
            <p14:sldId id="276"/>
            <p14:sldId id="277"/>
            <p14:sldId id="279"/>
            <p14:sldId id="280"/>
            <p14:sldId id="281"/>
            <p14:sldId id="282"/>
            <p14:sldId id="283"/>
            <p14:sldId id="387"/>
            <p14:sldId id="284"/>
            <p14:sldId id="285"/>
            <p14:sldId id="286"/>
            <p14:sldId id="287"/>
            <p14:sldId id="288"/>
            <p14:sldId id="289"/>
            <p14:sldId id="291"/>
          </p14:sldIdLst>
        </p14:section>
        <p14:section name="Improving Bandit Methods" id="{2D6A7214-568B-D24C-8980-E208902042D5}">
          <p14:sldIdLst>
            <p14:sldId id="320"/>
            <p14:sldId id="292"/>
            <p14:sldId id="317"/>
            <p14:sldId id="293"/>
            <p14:sldId id="294"/>
            <p14:sldId id="295"/>
            <p14:sldId id="296"/>
            <p14:sldId id="297"/>
            <p14:sldId id="298"/>
            <p14:sldId id="388"/>
            <p14:sldId id="299"/>
            <p14:sldId id="300"/>
            <p14:sldId id="301"/>
            <p14:sldId id="302"/>
            <p14:sldId id="389"/>
            <p14:sldId id="303"/>
            <p14:sldId id="304"/>
            <p14:sldId id="305"/>
            <p14:sldId id="306"/>
            <p14:sldId id="307"/>
            <p14:sldId id="308"/>
            <p14:sldId id="309"/>
            <p14:sldId id="310"/>
            <p14:sldId id="321"/>
            <p14:sldId id="323"/>
            <p14:sldId id="322"/>
            <p14:sldId id="324"/>
            <p14:sldId id="385"/>
            <p14:sldId id="31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DC4"/>
    <a:srgbClr val="A166FF"/>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793"/>
    <p:restoredTop sz="92477"/>
  </p:normalViewPr>
  <p:slideViewPr>
    <p:cSldViewPr snapToGrid="0" snapToObjects="1">
      <p:cViewPr varScale="1">
        <p:scale>
          <a:sx n="121" d="100"/>
          <a:sy n="121" d="100"/>
        </p:scale>
        <p:origin x="216" y="168"/>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49A0B9-072B-5841-BC1D-BF35E28F9E81}" type="datetimeFigureOut">
              <a:rPr lang="en-US" smtClean="0"/>
              <a:t>8/11/20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9AF9D3-FE91-5141-8707-C607F516634F}" type="slidenum">
              <a:rPr lang="en-US" smtClean="0"/>
              <a:t>‹#›</a:t>
            </a:fld>
            <a:endParaRPr lang="en-US"/>
          </a:p>
        </p:txBody>
      </p:sp>
    </p:spTree>
    <p:extLst>
      <p:ext uri="{BB962C8B-B14F-4D97-AF65-F5344CB8AC3E}">
        <p14:creationId xmlns:p14="http://schemas.microsoft.com/office/powerpoint/2010/main" val="294234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39AF9D3-FE91-5141-8707-C607F516634F}" type="slidenum">
              <a:rPr lang="en-US" smtClean="0"/>
              <a:t>2</a:t>
            </a:fld>
            <a:endParaRPr lang="en-US"/>
          </a:p>
        </p:txBody>
      </p:sp>
    </p:spTree>
    <p:extLst>
      <p:ext uri="{BB962C8B-B14F-4D97-AF65-F5344CB8AC3E}">
        <p14:creationId xmlns:p14="http://schemas.microsoft.com/office/powerpoint/2010/main" val="24181345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39AF9D3-FE91-5141-8707-C607F516634F}" type="slidenum">
              <a:rPr lang="en-US" smtClean="0"/>
              <a:t>11</a:t>
            </a:fld>
            <a:endParaRPr lang="en-US"/>
          </a:p>
        </p:txBody>
      </p:sp>
    </p:spTree>
    <p:extLst>
      <p:ext uri="{BB962C8B-B14F-4D97-AF65-F5344CB8AC3E}">
        <p14:creationId xmlns:p14="http://schemas.microsoft.com/office/powerpoint/2010/main" val="20737330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39AF9D3-FE91-5141-8707-C607F516634F}" type="slidenum">
              <a:rPr lang="en-US" smtClean="0"/>
              <a:t>12</a:t>
            </a:fld>
            <a:endParaRPr lang="en-US"/>
          </a:p>
        </p:txBody>
      </p:sp>
    </p:spTree>
    <p:extLst>
      <p:ext uri="{BB962C8B-B14F-4D97-AF65-F5344CB8AC3E}">
        <p14:creationId xmlns:p14="http://schemas.microsoft.com/office/powerpoint/2010/main" val="16683416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39AF9D3-FE91-5141-8707-C607F516634F}" type="slidenum">
              <a:rPr lang="en-US" smtClean="0"/>
              <a:t>13</a:t>
            </a:fld>
            <a:endParaRPr lang="en-US"/>
          </a:p>
        </p:txBody>
      </p:sp>
    </p:spTree>
    <p:extLst>
      <p:ext uri="{BB962C8B-B14F-4D97-AF65-F5344CB8AC3E}">
        <p14:creationId xmlns:p14="http://schemas.microsoft.com/office/powerpoint/2010/main" val="39971239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39AF9D3-FE91-5141-8707-C607F516634F}" type="slidenum">
              <a:rPr lang="en-US" smtClean="0"/>
              <a:t>14</a:t>
            </a:fld>
            <a:endParaRPr lang="en-US"/>
          </a:p>
        </p:txBody>
      </p:sp>
    </p:spTree>
    <p:extLst>
      <p:ext uri="{BB962C8B-B14F-4D97-AF65-F5344CB8AC3E}">
        <p14:creationId xmlns:p14="http://schemas.microsoft.com/office/powerpoint/2010/main" val="8185570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39AF9D3-FE91-5141-8707-C607F516634F}" type="slidenum">
              <a:rPr lang="en-US" smtClean="0"/>
              <a:t>15</a:t>
            </a:fld>
            <a:endParaRPr lang="en-US"/>
          </a:p>
        </p:txBody>
      </p:sp>
    </p:spTree>
    <p:extLst>
      <p:ext uri="{BB962C8B-B14F-4D97-AF65-F5344CB8AC3E}">
        <p14:creationId xmlns:p14="http://schemas.microsoft.com/office/powerpoint/2010/main" val="34360121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39AF9D3-FE91-5141-8707-C607F516634F}" type="slidenum">
              <a:rPr lang="en-US" smtClean="0"/>
              <a:t>16</a:t>
            </a:fld>
            <a:endParaRPr lang="en-US"/>
          </a:p>
        </p:txBody>
      </p:sp>
    </p:spTree>
    <p:extLst>
      <p:ext uri="{BB962C8B-B14F-4D97-AF65-F5344CB8AC3E}">
        <p14:creationId xmlns:p14="http://schemas.microsoft.com/office/powerpoint/2010/main" val="21869663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39AF9D3-FE91-5141-8707-C607F516634F}" type="slidenum">
              <a:rPr lang="en-US" smtClean="0"/>
              <a:t>17</a:t>
            </a:fld>
            <a:endParaRPr lang="en-US"/>
          </a:p>
        </p:txBody>
      </p:sp>
    </p:spTree>
    <p:extLst>
      <p:ext uri="{BB962C8B-B14F-4D97-AF65-F5344CB8AC3E}">
        <p14:creationId xmlns:p14="http://schemas.microsoft.com/office/powerpoint/2010/main" val="20141401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39AF9D3-FE91-5141-8707-C607F516634F}" type="slidenum">
              <a:rPr lang="en-US" smtClean="0"/>
              <a:t>18</a:t>
            </a:fld>
            <a:endParaRPr lang="en-US"/>
          </a:p>
        </p:txBody>
      </p:sp>
    </p:spTree>
    <p:extLst>
      <p:ext uri="{BB962C8B-B14F-4D97-AF65-F5344CB8AC3E}">
        <p14:creationId xmlns:p14="http://schemas.microsoft.com/office/powerpoint/2010/main" val="32424446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39AF9D3-FE91-5141-8707-C607F516634F}" type="slidenum">
              <a:rPr lang="en-US" smtClean="0"/>
              <a:t>19</a:t>
            </a:fld>
            <a:endParaRPr lang="en-US"/>
          </a:p>
        </p:txBody>
      </p:sp>
    </p:spTree>
    <p:extLst>
      <p:ext uri="{BB962C8B-B14F-4D97-AF65-F5344CB8AC3E}">
        <p14:creationId xmlns:p14="http://schemas.microsoft.com/office/powerpoint/2010/main" val="3254061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39AF9D3-FE91-5141-8707-C607F516634F}" type="slidenum">
              <a:rPr lang="en-US" smtClean="0"/>
              <a:t>20</a:t>
            </a:fld>
            <a:endParaRPr lang="en-US"/>
          </a:p>
        </p:txBody>
      </p:sp>
    </p:spTree>
    <p:extLst>
      <p:ext uri="{BB962C8B-B14F-4D97-AF65-F5344CB8AC3E}">
        <p14:creationId xmlns:p14="http://schemas.microsoft.com/office/powerpoint/2010/main" val="3848550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39AF9D3-FE91-5141-8707-C607F516634F}" type="slidenum">
              <a:rPr lang="en-US" smtClean="0"/>
              <a:t>3</a:t>
            </a:fld>
            <a:endParaRPr lang="en-US"/>
          </a:p>
        </p:txBody>
      </p:sp>
    </p:spTree>
    <p:extLst>
      <p:ext uri="{BB962C8B-B14F-4D97-AF65-F5344CB8AC3E}">
        <p14:creationId xmlns:p14="http://schemas.microsoft.com/office/powerpoint/2010/main" val="41383677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39AF9D3-FE91-5141-8707-C607F516634F}" type="slidenum">
              <a:rPr lang="en-US" smtClean="0"/>
              <a:t>21</a:t>
            </a:fld>
            <a:endParaRPr lang="en-US"/>
          </a:p>
        </p:txBody>
      </p:sp>
    </p:spTree>
    <p:extLst>
      <p:ext uri="{BB962C8B-B14F-4D97-AF65-F5344CB8AC3E}">
        <p14:creationId xmlns:p14="http://schemas.microsoft.com/office/powerpoint/2010/main" val="4636792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are summing separately for each actions taken</a:t>
            </a:r>
          </a:p>
        </p:txBody>
      </p:sp>
      <p:sp>
        <p:nvSpPr>
          <p:cNvPr id="4" name="Slide Number Placeholder 3"/>
          <p:cNvSpPr>
            <a:spLocks noGrp="1"/>
          </p:cNvSpPr>
          <p:nvPr>
            <p:ph type="sldNum" sz="quarter" idx="5"/>
          </p:nvPr>
        </p:nvSpPr>
        <p:spPr/>
        <p:txBody>
          <a:bodyPr/>
          <a:lstStyle/>
          <a:p>
            <a:fld id="{939AF9D3-FE91-5141-8707-C607F516634F}" type="slidenum">
              <a:rPr lang="en-US" smtClean="0"/>
              <a:t>22</a:t>
            </a:fld>
            <a:endParaRPr lang="en-US"/>
          </a:p>
        </p:txBody>
      </p:sp>
    </p:spTree>
    <p:extLst>
      <p:ext uri="{BB962C8B-B14F-4D97-AF65-F5344CB8AC3E}">
        <p14:creationId xmlns:p14="http://schemas.microsoft.com/office/powerpoint/2010/main" val="40501800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39AF9D3-FE91-5141-8707-C607F516634F}" type="slidenum">
              <a:rPr lang="en-US" smtClean="0"/>
              <a:t>23</a:t>
            </a:fld>
            <a:endParaRPr lang="en-US"/>
          </a:p>
        </p:txBody>
      </p:sp>
    </p:spTree>
    <p:extLst>
      <p:ext uri="{BB962C8B-B14F-4D97-AF65-F5344CB8AC3E}">
        <p14:creationId xmlns:p14="http://schemas.microsoft.com/office/powerpoint/2010/main" val="40590571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Converges to the optimal Value Function</a:t>
            </a:r>
          </a:p>
        </p:txBody>
      </p:sp>
      <p:sp>
        <p:nvSpPr>
          <p:cNvPr id="4" name="Slide Number Placeholder 3"/>
          <p:cNvSpPr>
            <a:spLocks noGrp="1"/>
          </p:cNvSpPr>
          <p:nvPr>
            <p:ph type="sldNum" sz="quarter" idx="5"/>
          </p:nvPr>
        </p:nvSpPr>
        <p:spPr/>
        <p:txBody>
          <a:bodyPr/>
          <a:lstStyle/>
          <a:p>
            <a:fld id="{939AF9D3-FE91-5141-8707-C607F516634F}" type="slidenum">
              <a:rPr lang="en-US" smtClean="0"/>
              <a:t>24</a:t>
            </a:fld>
            <a:endParaRPr lang="en-US"/>
          </a:p>
        </p:txBody>
      </p:sp>
    </p:spTree>
    <p:extLst>
      <p:ext uri="{BB962C8B-B14F-4D97-AF65-F5344CB8AC3E}">
        <p14:creationId xmlns:p14="http://schemas.microsoft.com/office/powerpoint/2010/main" val="33030157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39AF9D3-FE91-5141-8707-C607F516634F}" type="slidenum">
              <a:rPr lang="en-US" smtClean="0"/>
              <a:t>25</a:t>
            </a:fld>
            <a:endParaRPr lang="en-US"/>
          </a:p>
        </p:txBody>
      </p:sp>
    </p:spTree>
    <p:extLst>
      <p:ext uri="{BB962C8B-B14F-4D97-AF65-F5344CB8AC3E}">
        <p14:creationId xmlns:p14="http://schemas.microsoft.com/office/powerpoint/2010/main" val="37112824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39AF9D3-FE91-5141-8707-C607F516634F}" type="slidenum">
              <a:rPr lang="en-US" smtClean="0"/>
              <a:t>26</a:t>
            </a:fld>
            <a:endParaRPr lang="en-US"/>
          </a:p>
        </p:txBody>
      </p:sp>
    </p:spTree>
    <p:extLst>
      <p:ext uri="{BB962C8B-B14F-4D97-AF65-F5344CB8AC3E}">
        <p14:creationId xmlns:p14="http://schemas.microsoft.com/office/powerpoint/2010/main" val="22928474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39AF9D3-FE91-5141-8707-C607F516634F}" type="slidenum">
              <a:rPr lang="en-US" smtClean="0"/>
              <a:t>27</a:t>
            </a:fld>
            <a:endParaRPr lang="en-US"/>
          </a:p>
        </p:txBody>
      </p:sp>
    </p:spTree>
    <p:extLst>
      <p:ext uri="{BB962C8B-B14F-4D97-AF65-F5344CB8AC3E}">
        <p14:creationId xmlns:p14="http://schemas.microsoft.com/office/powerpoint/2010/main" val="32950102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39AF9D3-FE91-5141-8707-C607F516634F}" type="slidenum">
              <a:rPr lang="en-US" smtClean="0"/>
              <a:t>28</a:t>
            </a:fld>
            <a:endParaRPr lang="en-US"/>
          </a:p>
        </p:txBody>
      </p:sp>
    </p:spTree>
    <p:extLst>
      <p:ext uri="{BB962C8B-B14F-4D97-AF65-F5344CB8AC3E}">
        <p14:creationId xmlns:p14="http://schemas.microsoft.com/office/powerpoint/2010/main" val="30610285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39AF9D3-FE91-5141-8707-C607F516634F}" type="slidenum">
              <a:rPr lang="en-US" smtClean="0"/>
              <a:t>29</a:t>
            </a:fld>
            <a:endParaRPr lang="en-US"/>
          </a:p>
        </p:txBody>
      </p:sp>
    </p:spTree>
    <p:extLst>
      <p:ext uri="{BB962C8B-B14F-4D97-AF65-F5344CB8AC3E}">
        <p14:creationId xmlns:p14="http://schemas.microsoft.com/office/powerpoint/2010/main" val="17154523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39AF9D3-FE91-5141-8707-C607F516634F}" type="slidenum">
              <a:rPr lang="en-US" smtClean="0"/>
              <a:t>30</a:t>
            </a:fld>
            <a:endParaRPr lang="en-US"/>
          </a:p>
        </p:txBody>
      </p:sp>
    </p:spTree>
    <p:extLst>
      <p:ext uri="{BB962C8B-B14F-4D97-AF65-F5344CB8AC3E}">
        <p14:creationId xmlns:p14="http://schemas.microsoft.com/office/powerpoint/2010/main" val="285150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39AF9D3-FE91-5141-8707-C607F516634F}" type="slidenum">
              <a:rPr lang="en-US" smtClean="0"/>
              <a:t>4</a:t>
            </a:fld>
            <a:endParaRPr lang="en-US"/>
          </a:p>
        </p:txBody>
      </p:sp>
    </p:spTree>
    <p:extLst>
      <p:ext uri="{BB962C8B-B14F-4D97-AF65-F5344CB8AC3E}">
        <p14:creationId xmlns:p14="http://schemas.microsoft.com/office/powerpoint/2010/main" val="23145632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39AF9D3-FE91-5141-8707-C607F516634F}" type="slidenum">
              <a:rPr lang="en-US" smtClean="0"/>
              <a:t>31</a:t>
            </a:fld>
            <a:endParaRPr lang="en-US"/>
          </a:p>
        </p:txBody>
      </p:sp>
    </p:spTree>
    <p:extLst>
      <p:ext uri="{BB962C8B-B14F-4D97-AF65-F5344CB8AC3E}">
        <p14:creationId xmlns:p14="http://schemas.microsoft.com/office/powerpoint/2010/main" val="35477715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39AF9D3-FE91-5141-8707-C607F516634F}" type="slidenum">
              <a:rPr lang="en-US" smtClean="0"/>
              <a:t>32</a:t>
            </a:fld>
            <a:endParaRPr lang="en-US"/>
          </a:p>
        </p:txBody>
      </p:sp>
    </p:spTree>
    <p:extLst>
      <p:ext uri="{BB962C8B-B14F-4D97-AF65-F5344CB8AC3E}">
        <p14:creationId xmlns:p14="http://schemas.microsoft.com/office/powerpoint/2010/main" val="6725306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39AF9D3-FE91-5141-8707-C607F516634F}" type="slidenum">
              <a:rPr lang="en-US" smtClean="0"/>
              <a:t>33</a:t>
            </a:fld>
            <a:endParaRPr lang="en-US"/>
          </a:p>
        </p:txBody>
      </p:sp>
    </p:spTree>
    <p:extLst>
      <p:ext uri="{BB962C8B-B14F-4D97-AF65-F5344CB8AC3E}">
        <p14:creationId xmlns:p14="http://schemas.microsoft.com/office/powerpoint/2010/main" val="15833057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39AF9D3-FE91-5141-8707-C607F516634F}" type="slidenum">
              <a:rPr lang="en-US" smtClean="0"/>
              <a:t>34</a:t>
            </a:fld>
            <a:endParaRPr lang="en-US"/>
          </a:p>
        </p:txBody>
      </p:sp>
    </p:spTree>
    <p:extLst>
      <p:ext uri="{BB962C8B-B14F-4D97-AF65-F5344CB8AC3E}">
        <p14:creationId xmlns:p14="http://schemas.microsoft.com/office/powerpoint/2010/main" val="6914079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39AF9D3-FE91-5141-8707-C607F516634F}" type="slidenum">
              <a:rPr lang="en-US" smtClean="0"/>
              <a:t>35</a:t>
            </a:fld>
            <a:endParaRPr lang="en-US"/>
          </a:p>
        </p:txBody>
      </p:sp>
    </p:spTree>
    <p:extLst>
      <p:ext uri="{BB962C8B-B14F-4D97-AF65-F5344CB8AC3E}">
        <p14:creationId xmlns:p14="http://schemas.microsoft.com/office/powerpoint/2010/main" val="13443011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39AF9D3-FE91-5141-8707-C607F516634F}" type="slidenum">
              <a:rPr lang="en-US" smtClean="0"/>
              <a:t>36</a:t>
            </a:fld>
            <a:endParaRPr lang="en-US"/>
          </a:p>
        </p:txBody>
      </p:sp>
    </p:spTree>
    <p:extLst>
      <p:ext uri="{BB962C8B-B14F-4D97-AF65-F5344CB8AC3E}">
        <p14:creationId xmlns:p14="http://schemas.microsoft.com/office/powerpoint/2010/main" val="28598242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39AF9D3-FE91-5141-8707-C607F516634F}" type="slidenum">
              <a:rPr lang="en-US" smtClean="0"/>
              <a:t>37</a:t>
            </a:fld>
            <a:endParaRPr lang="en-US"/>
          </a:p>
        </p:txBody>
      </p:sp>
    </p:spTree>
    <p:extLst>
      <p:ext uri="{BB962C8B-B14F-4D97-AF65-F5344CB8AC3E}">
        <p14:creationId xmlns:p14="http://schemas.microsoft.com/office/powerpoint/2010/main" val="22965914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39AF9D3-FE91-5141-8707-C607F516634F}" type="slidenum">
              <a:rPr lang="en-US" smtClean="0"/>
              <a:t>38</a:t>
            </a:fld>
            <a:endParaRPr lang="en-US"/>
          </a:p>
        </p:txBody>
      </p:sp>
    </p:spTree>
    <p:extLst>
      <p:ext uri="{BB962C8B-B14F-4D97-AF65-F5344CB8AC3E}">
        <p14:creationId xmlns:p14="http://schemas.microsoft.com/office/powerpoint/2010/main" val="263185317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39AF9D3-FE91-5141-8707-C607F516634F}" type="slidenum">
              <a:rPr lang="en-US" smtClean="0"/>
              <a:t>39</a:t>
            </a:fld>
            <a:endParaRPr lang="en-US"/>
          </a:p>
        </p:txBody>
      </p:sp>
    </p:spTree>
    <p:extLst>
      <p:ext uri="{BB962C8B-B14F-4D97-AF65-F5344CB8AC3E}">
        <p14:creationId xmlns:p14="http://schemas.microsoft.com/office/powerpoint/2010/main" val="165260801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39AF9D3-FE91-5141-8707-C607F516634F}" type="slidenum">
              <a:rPr lang="en-US" smtClean="0"/>
              <a:t>40</a:t>
            </a:fld>
            <a:endParaRPr lang="en-US"/>
          </a:p>
        </p:txBody>
      </p:sp>
    </p:spTree>
    <p:extLst>
      <p:ext uri="{BB962C8B-B14F-4D97-AF65-F5344CB8AC3E}">
        <p14:creationId xmlns:p14="http://schemas.microsoft.com/office/powerpoint/2010/main" val="40192863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39AF9D3-FE91-5141-8707-C607F516634F}" type="slidenum">
              <a:rPr lang="en-US" smtClean="0"/>
              <a:t>5</a:t>
            </a:fld>
            <a:endParaRPr lang="en-US"/>
          </a:p>
        </p:txBody>
      </p:sp>
    </p:spTree>
    <p:extLst>
      <p:ext uri="{BB962C8B-B14F-4D97-AF65-F5344CB8AC3E}">
        <p14:creationId xmlns:p14="http://schemas.microsoft.com/office/powerpoint/2010/main" val="306611897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39AF9D3-FE91-5141-8707-C607F516634F}" type="slidenum">
              <a:rPr lang="en-US" smtClean="0"/>
              <a:t>41</a:t>
            </a:fld>
            <a:endParaRPr lang="en-US"/>
          </a:p>
        </p:txBody>
      </p:sp>
    </p:spTree>
    <p:extLst>
      <p:ext uri="{BB962C8B-B14F-4D97-AF65-F5344CB8AC3E}">
        <p14:creationId xmlns:p14="http://schemas.microsoft.com/office/powerpoint/2010/main" val="626928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39AF9D3-FE91-5141-8707-C607F516634F}" type="slidenum">
              <a:rPr lang="en-US" smtClean="0"/>
              <a:t>42</a:t>
            </a:fld>
            <a:endParaRPr lang="en-US"/>
          </a:p>
        </p:txBody>
      </p:sp>
    </p:spTree>
    <p:extLst>
      <p:ext uri="{BB962C8B-B14F-4D97-AF65-F5344CB8AC3E}">
        <p14:creationId xmlns:p14="http://schemas.microsoft.com/office/powerpoint/2010/main" val="37565623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39AF9D3-FE91-5141-8707-C607F516634F}" type="slidenum">
              <a:rPr lang="en-US" smtClean="0"/>
              <a:t>43</a:t>
            </a:fld>
            <a:endParaRPr lang="en-US"/>
          </a:p>
        </p:txBody>
      </p:sp>
    </p:spTree>
    <p:extLst>
      <p:ext uri="{BB962C8B-B14F-4D97-AF65-F5344CB8AC3E}">
        <p14:creationId xmlns:p14="http://schemas.microsoft.com/office/powerpoint/2010/main" val="290838132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39AF9D3-FE91-5141-8707-C607F516634F}" type="slidenum">
              <a:rPr lang="en-US" smtClean="0"/>
              <a:t>44</a:t>
            </a:fld>
            <a:endParaRPr lang="en-US"/>
          </a:p>
        </p:txBody>
      </p:sp>
    </p:spTree>
    <p:extLst>
      <p:ext uri="{BB962C8B-B14F-4D97-AF65-F5344CB8AC3E}">
        <p14:creationId xmlns:p14="http://schemas.microsoft.com/office/powerpoint/2010/main" val="191657474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39AF9D3-FE91-5141-8707-C607F516634F}" type="slidenum">
              <a:rPr lang="en-US" smtClean="0"/>
              <a:t>45</a:t>
            </a:fld>
            <a:endParaRPr lang="en-US"/>
          </a:p>
        </p:txBody>
      </p:sp>
    </p:spTree>
    <p:extLst>
      <p:ext uri="{BB962C8B-B14F-4D97-AF65-F5344CB8AC3E}">
        <p14:creationId xmlns:p14="http://schemas.microsoft.com/office/powerpoint/2010/main" val="7861733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39AF9D3-FE91-5141-8707-C607F516634F}" type="slidenum">
              <a:rPr lang="en-US" smtClean="0"/>
              <a:t>46</a:t>
            </a:fld>
            <a:endParaRPr lang="en-US"/>
          </a:p>
        </p:txBody>
      </p:sp>
    </p:spTree>
    <p:extLst>
      <p:ext uri="{BB962C8B-B14F-4D97-AF65-F5344CB8AC3E}">
        <p14:creationId xmlns:p14="http://schemas.microsoft.com/office/powerpoint/2010/main" val="318785444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39AF9D3-FE91-5141-8707-C607F516634F}" type="slidenum">
              <a:rPr lang="en-US" smtClean="0"/>
              <a:t>47</a:t>
            </a:fld>
            <a:endParaRPr lang="en-US"/>
          </a:p>
        </p:txBody>
      </p:sp>
    </p:spTree>
    <p:extLst>
      <p:ext uri="{BB962C8B-B14F-4D97-AF65-F5344CB8AC3E}">
        <p14:creationId xmlns:p14="http://schemas.microsoft.com/office/powerpoint/2010/main" val="124462836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39AF9D3-FE91-5141-8707-C607F516634F}" type="slidenum">
              <a:rPr lang="en-US" smtClean="0"/>
              <a:t>48</a:t>
            </a:fld>
            <a:endParaRPr lang="en-US"/>
          </a:p>
        </p:txBody>
      </p:sp>
    </p:spTree>
    <p:extLst>
      <p:ext uri="{BB962C8B-B14F-4D97-AF65-F5344CB8AC3E}">
        <p14:creationId xmlns:p14="http://schemas.microsoft.com/office/powerpoint/2010/main" val="407944369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39AF9D3-FE91-5141-8707-C607F516634F}" type="slidenum">
              <a:rPr lang="en-US" smtClean="0"/>
              <a:t>49</a:t>
            </a:fld>
            <a:endParaRPr lang="en-US"/>
          </a:p>
        </p:txBody>
      </p:sp>
    </p:spTree>
    <p:extLst>
      <p:ext uri="{BB962C8B-B14F-4D97-AF65-F5344CB8AC3E}">
        <p14:creationId xmlns:p14="http://schemas.microsoft.com/office/powerpoint/2010/main" val="273136297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39AF9D3-FE91-5141-8707-C607F516634F}" type="slidenum">
              <a:rPr lang="en-US" smtClean="0"/>
              <a:t>50</a:t>
            </a:fld>
            <a:endParaRPr lang="en-US"/>
          </a:p>
        </p:txBody>
      </p:sp>
    </p:spTree>
    <p:extLst>
      <p:ext uri="{BB962C8B-B14F-4D97-AF65-F5344CB8AC3E}">
        <p14:creationId xmlns:p14="http://schemas.microsoft.com/office/powerpoint/2010/main" val="42558045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One-armed bandit: a slot machine operated by pulling a long handle at the side.</a:t>
            </a:r>
            <a:endParaRPr lang="en-US" dirty="0"/>
          </a:p>
        </p:txBody>
      </p:sp>
      <p:sp>
        <p:nvSpPr>
          <p:cNvPr id="4" name="Slide Number Placeholder 3"/>
          <p:cNvSpPr>
            <a:spLocks noGrp="1"/>
          </p:cNvSpPr>
          <p:nvPr>
            <p:ph type="sldNum" sz="quarter" idx="5"/>
          </p:nvPr>
        </p:nvSpPr>
        <p:spPr/>
        <p:txBody>
          <a:bodyPr/>
          <a:lstStyle/>
          <a:p>
            <a:fld id="{939AF9D3-FE91-5141-8707-C607F516634F}" type="slidenum">
              <a:rPr lang="en-US" smtClean="0"/>
              <a:t>6</a:t>
            </a:fld>
            <a:endParaRPr lang="en-US"/>
          </a:p>
        </p:txBody>
      </p:sp>
    </p:spTree>
    <p:extLst>
      <p:ext uri="{BB962C8B-B14F-4D97-AF65-F5344CB8AC3E}">
        <p14:creationId xmlns:p14="http://schemas.microsoft.com/office/powerpoint/2010/main" val="139372260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39AF9D3-FE91-5141-8707-C607F516634F}" type="slidenum">
              <a:rPr lang="en-US" smtClean="0"/>
              <a:t>51</a:t>
            </a:fld>
            <a:endParaRPr lang="en-US"/>
          </a:p>
        </p:txBody>
      </p:sp>
    </p:spTree>
    <p:extLst>
      <p:ext uri="{BB962C8B-B14F-4D97-AF65-F5344CB8AC3E}">
        <p14:creationId xmlns:p14="http://schemas.microsoft.com/office/powerpoint/2010/main" val="176050694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39AF9D3-FE91-5141-8707-C607F516634F}" type="slidenum">
              <a:rPr lang="en-US" smtClean="0"/>
              <a:t>52</a:t>
            </a:fld>
            <a:endParaRPr lang="en-US"/>
          </a:p>
        </p:txBody>
      </p:sp>
    </p:spTree>
    <p:extLst>
      <p:ext uri="{BB962C8B-B14F-4D97-AF65-F5344CB8AC3E}">
        <p14:creationId xmlns:p14="http://schemas.microsoft.com/office/powerpoint/2010/main" val="130648334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39AF9D3-FE91-5141-8707-C607F516634F}" type="slidenum">
              <a:rPr lang="en-US" smtClean="0"/>
              <a:t>53</a:t>
            </a:fld>
            <a:endParaRPr lang="en-US"/>
          </a:p>
        </p:txBody>
      </p:sp>
    </p:spTree>
    <p:extLst>
      <p:ext uri="{BB962C8B-B14F-4D97-AF65-F5344CB8AC3E}">
        <p14:creationId xmlns:p14="http://schemas.microsoft.com/office/powerpoint/2010/main" val="332525973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39AF9D3-FE91-5141-8707-C607F516634F}" type="slidenum">
              <a:rPr lang="en-US" smtClean="0"/>
              <a:t>54</a:t>
            </a:fld>
            <a:endParaRPr lang="en-US"/>
          </a:p>
        </p:txBody>
      </p:sp>
    </p:spTree>
    <p:extLst>
      <p:ext uri="{BB962C8B-B14F-4D97-AF65-F5344CB8AC3E}">
        <p14:creationId xmlns:p14="http://schemas.microsoft.com/office/powerpoint/2010/main" val="339426520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39AF9D3-FE91-5141-8707-C607F516634F}" type="slidenum">
              <a:rPr lang="en-US" smtClean="0"/>
              <a:t>55</a:t>
            </a:fld>
            <a:endParaRPr lang="en-US"/>
          </a:p>
        </p:txBody>
      </p:sp>
    </p:spTree>
    <p:extLst>
      <p:ext uri="{BB962C8B-B14F-4D97-AF65-F5344CB8AC3E}">
        <p14:creationId xmlns:p14="http://schemas.microsoft.com/office/powerpoint/2010/main" val="282534011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39AF9D3-FE91-5141-8707-C607F516634F}" type="slidenum">
              <a:rPr lang="en-US" smtClean="0"/>
              <a:t>56</a:t>
            </a:fld>
            <a:endParaRPr lang="en-US"/>
          </a:p>
        </p:txBody>
      </p:sp>
    </p:spTree>
    <p:extLst>
      <p:ext uri="{BB962C8B-B14F-4D97-AF65-F5344CB8AC3E}">
        <p14:creationId xmlns:p14="http://schemas.microsoft.com/office/powerpoint/2010/main" val="225810204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39AF9D3-FE91-5141-8707-C607F516634F}" type="slidenum">
              <a:rPr lang="en-US" smtClean="0"/>
              <a:t>57</a:t>
            </a:fld>
            <a:endParaRPr lang="en-US"/>
          </a:p>
        </p:txBody>
      </p:sp>
    </p:spTree>
    <p:extLst>
      <p:ext uri="{BB962C8B-B14F-4D97-AF65-F5344CB8AC3E}">
        <p14:creationId xmlns:p14="http://schemas.microsoft.com/office/powerpoint/2010/main" val="334958663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39AF9D3-FE91-5141-8707-C607F516634F}" type="slidenum">
              <a:rPr lang="en-US" smtClean="0"/>
              <a:t>58</a:t>
            </a:fld>
            <a:endParaRPr lang="en-US"/>
          </a:p>
        </p:txBody>
      </p:sp>
    </p:spTree>
    <p:extLst>
      <p:ext uri="{BB962C8B-B14F-4D97-AF65-F5344CB8AC3E}">
        <p14:creationId xmlns:p14="http://schemas.microsoft.com/office/powerpoint/2010/main" val="300525665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39AF9D3-FE91-5141-8707-C607F516634F}" type="slidenum">
              <a:rPr lang="en-US" smtClean="0"/>
              <a:t>62</a:t>
            </a:fld>
            <a:endParaRPr lang="en-US"/>
          </a:p>
        </p:txBody>
      </p:sp>
    </p:spTree>
    <p:extLst>
      <p:ext uri="{BB962C8B-B14F-4D97-AF65-F5344CB8AC3E}">
        <p14:creationId xmlns:p14="http://schemas.microsoft.com/office/powerpoint/2010/main" val="260964928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39AF9D3-FE91-5141-8707-C607F516634F}" type="slidenum">
              <a:rPr lang="en-US" smtClean="0"/>
              <a:t>63</a:t>
            </a:fld>
            <a:endParaRPr lang="en-US"/>
          </a:p>
        </p:txBody>
      </p:sp>
    </p:spTree>
    <p:extLst>
      <p:ext uri="{BB962C8B-B14F-4D97-AF65-F5344CB8AC3E}">
        <p14:creationId xmlns:p14="http://schemas.microsoft.com/office/powerpoint/2010/main" val="11976312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39AF9D3-FE91-5141-8707-C607F516634F}" type="slidenum">
              <a:rPr lang="en-US" smtClean="0"/>
              <a:t>7</a:t>
            </a:fld>
            <a:endParaRPr lang="en-US"/>
          </a:p>
        </p:txBody>
      </p:sp>
    </p:spTree>
    <p:extLst>
      <p:ext uri="{BB962C8B-B14F-4D97-AF65-F5344CB8AC3E}">
        <p14:creationId xmlns:p14="http://schemas.microsoft.com/office/powerpoint/2010/main" val="24181238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39AF9D3-FE91-5141-8707-C607F516634F}" type="slidenum">
              <a:rPr lang="en-US" smtClean="0"/>
              <a:t>64</a:t>
            </a:fld>
            <a:endParaRPr lang="en-US"/>
          </a:p>
        </p:txBody>
      </p:sp>
    </p:spTree>
    <p:extLst>
      <p:ext uri="{BB962C8B-B14F-4D97-AF65-F5344CB8AC3E}">
        <p14:creationId xmlns:p14="http://schemas.microsoft.com/office/powerpoint/2010/main" val="232940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39AF9D3-FE91-5141-8707-C607F516634F}" type="slidenum">
              <a:rPr lang="en-US" smtClean="0"/>
              <a:t>8</a:t>
            </a:fld>
            <a:endParaRPr lang="en-US"/>
          </a:p>
        </p:txBody>
      </p:sp>
    </p:spTree>
    <p:extLst>
      <p:ext uri="{BB962C8B-B14F-4D97-AF65-F5344CB8AC3E}">
        <p14:creationId xmlns:p14="http://schemas.microsoft.com/office/powerpoint/2010/main" val="37577294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39AF9D3-FE91-5141-8707-C607F516634F}" type="slidenum">
              <a:rPr lang="en-US" smtClean="0"/>
              <a:t>9</a:t>
            </a:fld>
            <a:endParaRPr lang="en-US"/>
          </a:p>
        </p:txBody>
      </p:sp>
    </p:spTree>
    <p:extLst>
      <p:ext uri="{BB962C8B-B14F-4D97-AF65-F5344CB8AC3E}">
        <p14:creationId xmlns:p14="http://schemas.microsoft.com/office/powerpoint/2010/main" val="14564041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39AF9D3-FE91-5141-8707-C607F516634F}" type="slidenum">
              <a:rPr lang="en-US" smtClean="0"/>
              <a:t>10</a:t>
            </a:fld>
            <a:endParaRPr lang="en-US"/>
          </a:p>
        </p:txBody>
      </p:sp>
    </p:spTree>
    <p:extLst>
      <p:ext uri="{BB962C8B-B14F-4D97-AF65-F5344CB8AC3E}">
        <p14:creationId xmlns:p14="http://schemas.microsoft.com/office/powerpoint/2010/main" val="41447189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ogo Slide">
    <p:bg>
      <p:bgPr>
        <a:solidFill>
          <a:srgbClr val="008DC4"/>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BB61CC3-BE28-6B4F-BD65-2DAB12D40746}"/>
              </a:ext>
            </a:extLst>
          </p:cNvPr>
          <p:cNvPicPr>
            <a:picLocks noChangeAspect="1"/>
          </p:cNvPicPr>
          <p:nvPr userDrawn="1"/>
        </p:nvPicPr>
        <p:blipFill>
          <a:blip r:embed="rId2"/>
          <a:stretch>
            <a:fillRect/>
          </a:stretch>
        </p:blipFill>
        <p:spPr>
          <a:xfrm>
            <a:off x="3406067" y="839121"/>
            <a:ext cx="5379866" cy="5633116"/>
          </a:xfrm>
          <a:prstGeom prst="rect">
            <a:avLst/>
          </a:prstGeom>
        </p:spPr>
      </p:pic>
    </p:spTree>
    <p:extLst>
      <p:ext uri="{BB962C8B-B14F-4D97-AF65-F5344CB8AC3E}">
        <p14:creationId xmlns:p14="http://schemas.microsoft.com/office/powerpoint/2010/main" val="2025622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eader Only">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00A75B7-906B-1942-8FD7-69DDC951755E}"/>
              </a:ext>
            </a:extLst>
          </p:cNvPr>
          <p:cNvSpPr>
            <a:spLocks noGrp="1"/>
          </p:cNvSpPr>
          <p:nvPr>
            <p:ph type="title"/>
          </p:nvPr>
        </p:nvSpPr>
        <p:spPr>
          <a:xfrm>
            <a:off x="496878" y="479421"/>
            <a:ext cx="10515600" cy="992183"/>
          </a:xfrm>
          <a:prstGeom prst="rect">
            <a:avLst/>
          </a:prstGeom>
        </p:spPr>
        <p:txBody>
          <a:bodyPr>
            <a:normAutofit/>
          </a:bodyPr>
          <a:lstStyle>
            <a:lvl1pPr>
              <a:defRPr sz="420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a:t>Click to edit Master title style</a:t>
            </a:r>
            <a:endParaRPr lang="en-US" dirty="0"/>
          </a:p>
        </p:txBody>
      </p:sp>
      <p:sp>
        <p:nvSpPr>
          <p:cNvPr id="3" name="Rectangle">
            <a:extLst>
              <a:ext uri="{FF2B5EF4-FFF2-40B4-BE49-F238E27FC236}">
                <a16:creationId xmlns:a16="http://schemas.microsoft.com/office/drawing/2014/main" id="{267B9625-5791-174B-A810-36656085BF55}"/>
              </a:ext>
            </a:extLst>
          </p:cNvPr>
          <p:cNvSpPr/>
          <p:nvPr userDrawn="1"/>
        </p:nvSpPr>
        <p:spPr>
          <a:xfrm>
            <a:off x="-21167" y="6227233"/>
            <a:ext cx="12234334" cy="635001"/>
          </a:xfrm>
          <a:prstGeom prst="rect">
            <a:avLst/>
          </a:prstGeom>
          <a:solidFill>
            <a:srgbClr val="008DC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1600"/>
          </a:p>
        </p:txBody>
      </p:sp>
      <p:sp>
        <p:nvSpPr>
          <p:cNvPr id="4" name="Rectangle">
            <a:extLst>
              <a:ext uri="{FF2B5EF4-FFF2-40B4-BE49-F238E27FC236}">
                <a16:creationId xmlns:a16="http://schemas.microsoft.com/office/drawing/2014/main" id="{3381DE1E-457F-764B-8041-524BE362F202}"/>
              </a:ext>
            </a:extLst>
          </p:cNvPr>
          <p:cNvSpPr/>
          <p:nvPr userDrawn="1"/>
        </p:nvSpPr>
        <p:spPr>
          <a:xfrm>
            <a:off x="-12700" y="6171307"/>
            <a:ext cx="12217400" cy="55927"/>
          </a:xfrm>
          <a:prstGeom prst="rect">
            <a:avLst/>
          </a:prstGeom>
          <a:solidFill>
            <a:srgbClr val="383D3B"/>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1600"/>
          </a:p>
        </p:txBody>
      </p:sp>
      <p:pic>
        <p:nvPicPr>
          <p:cNvPr id="5" name="Image" descr="Image">
            <a:extLst>
              <a:ext uri="{FF2B5EF4-FFF2-40B4-BE49-F238E27FC236}">
                <a16:creationId xmlns:a16="http://schemas.microsoft.com/office/drawing/2014/main" id="{028EA626-72DB-7041-B75F-6D90DB3ADCD5}"/>
              </a:ext>
            </a:extLst>
          </p:cNvPr>
          <p:cNvPicPr>
            <a:picLocks noChangeAspect="1"/>
          </p:cNvPicPr>
          <p:nvPr userDrawn="1"/>
        </p:nvPicPr>
        <p:blipFill>
          <a:blip r:embed="rId2"/>
          <a:stretch>
            <a:fillRect/>
          </a:stretch>
        </p:blipFill>
        <p:spPr>
          <a:xfrm>
            <a:off x="10506381" y="6390387"/>
            <a:ext cx="1567839" cy="308694"/>
          </a:xfrm>
          <a:prstGeom prst="rect">
            <a:avLst/>
          </a:prstGeom>
          <a:ln w="12700">
            <a:miter lim="400000"/>
          </a:ln>
        </p:spPr>
      </p:pic>
      <p:sp>
        <p:nvSpPr>
          <p:cNvPr id="6" name="Slide Number">
            <a:extLst>
              <a:ext uri="{FF2B5EF4-FFF2-40B4-BE49-F238E27FC236}">
                <a16:creationId xmlns:a16="http://schemas.microsoft.com/office/drawing/2014/main" id="{EF5DFFF0-A796-7C4D-B4ED-5182D974A54F}"/>
              </a:ext>
            </a:extLst>
          </p:cNvPr>
          <p:cNvSpPr txBox="1">
            <a:spLocks noGrp="1"/>
          </p:cNvSpPr>
          <p:nvPr>
            <p:ph type="sldNum" sz="quarter" idx="2"/>
          </p:nvPr>
        </p:nvSpPr>
        <p:spPr>
          <a:xfrm>
            <a:off x="318558" y="6429469"/>
            <a:ext cx="294953" cy="287258"/>
          </a:xfrm>
          <a:prstGeom prst="rect">
            <a:avLst/>
          </a:prstGeom>
        </p:spPr>
        <p:txBody>
          <a:bodyPr/>
          <a:lstStyle>
            <a:lvl1pPr algn="l">
              <a:defRPr>
                <a:solidFill>
                  <a:srgbClr val="EDEDED"/>
                </a:solidFill>
                <a:latin typeface="Amazon Ember"/>
                <a:ea typeface="Amazon Ember"/>
                <a:cs typeface="Amazon Ember"/>
                <a:sym typeface="Amazon Ember"/>
              </a:defRPr>
            </a:lvl1pPr>
          </a:lstStyle>
          <a:p>
            <a:fld id="{86CB4B4D-7CA3-9044-876B-883B54F8677D}" type="slidenum">
              <a:t>‹#›</a:t>
            </a:fld>
            <a:endParaRPr/>
          </a:p>
        </p:txBody>
      </p:sp>
    </p:spTree>
    <p:extLst>
      <p:ext uri="{BB962C8B-B14F-4D97-AF65-F5344CB8AC3E}">
        <p14:creationId xmlns:p14="http://schemas.microsoft.com/office/powerpoint/2010/main" val="381472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tylegu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CEB5EEE-6056-F245-94F6-B194DAD03ABC}"/>
              </a:ext>
            </a:extLst>
          </p:cNvPr>
          <p:cNvSpPr/>
          <p:nvPr userDrawn="1"/>
        </p:nvSpPr>
        <p:spPr>
          <a:xfrm>
            <a:off x="1456267" y="3544711"/>
            <a:ext cx="4289777" cy="44026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200A75B7-906B-1942-8FD7-69DDC951755E}"/>
              </a:ext>
            </a:extLst>
          </p:cNvPr>
          <p:cNvSpPr>
            <a:spLocks noGrp="1"/>
          </p:cNvSpPr>
          <p:nvPr>
            <p:ph type="title" hasCustomPrompt="1"/>
          </p:nvPr>
        </p:nvSpPr>
        <p:spPr>
          <a:xfrm>
            <a:off x="496878" y="479421"/>
            <a:ext cx="10515600" cy="992183"/>
          </a:xfrm>
          <a:prstGeom prst="rect">
            <a:avLst/>
          </a:prstGeom>
        </p:spPr>
        <p:txBody>
          <a:bodyPr>
            <a:normAutofit/>
          </a:bodyPr>
          <a:lstStyle>
            <a:lvl1pPr>
              <a:defRPr sz="420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Color </a:t>
            </a:r>
            <a:r>
              <a:rPr lang="en-US" dirty="0" err="1"/>
              <a:t>Styleguide</a:t>
            </a:r>
            <a:endParaRPr lang="en-US" dirty="0"/>
          </a:p>
        </p:txBody>
      </p:sp>
      <p:sp>
        <p:nvSpPr>
          <p:cNvPr id="3" name="Rectangle">
            <a:extLst>
              <a:ext uri="{FF2B5EF4-FFF2-40B4-BE49-F238E27FC236}">
                <a16:creationId xmlns:a16="http://schemas.microsoft.com/office/drawing/2014/main" id="{267B9625-5791-174B-A810-36656085BF55}"/>
              </a:ext>
            </a:extLst>
          </p:cNvPr>
          <p:cNvSpPr/>
          <p:nvPr userDrawn="1"/>
        </p:nvSpPr>
        <p:spPr>
          <a:xfrm>
            <a:off x="-21167" y="6227233"/>
            <a:ext cx="12234334" cy="635001"/>
          </a:xfrm>
          <a:prstGeom prst="rect">
            <a:avLst/>
          </a:prstGeom>
          <a:solidFill>
            <a:srgbClr val="008DC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1600"/>
          </a:p>
        </p:txBody>
      </p:sp>
      <p:sp>
        <p:nvSpPr>
          <p:cNvPr id="4" name="Rectangle">
            <a:extLst>
              <a:ext uri="{FF2B5EF4-FFF2-40B4-BE49-F238E27FC236}">
                <a16:creationId xmlns:a16="http://schemas.microsoft.com/office/drawing/2014/main" id="{3381DE1E-457F-764B-8041-524BE362F202}"/>
              </a:ext>
            </a:extLst>
          </p:cNvPr>
          <p:cNvSpPr/>
          <p:nvPr userDrawn="1"/>
        </p:nvSpPr>
        <p:spPr>
          <a:xfrm>
            <a:off x="-12700" y="6171307"/>
            <a:ext cx="12217400" cy="55927"/>
          </a:xfrm>
          <a:prstGeom prst="rect">
            <a:avLst/>
          </a:prstGeom>
          <a:solidFill>
            <a:srgbClr val="383D3B"/>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1600"/>
          </a:p>
        </p:txBody>
      </p:sp>
      <p:pic>
        <p:nvPicPr>
          <p:cNvPr id="5" name="Image" descr="Image">
            <a:extLst>
              <a:ext uri="{FF2B5EF4-FFF2-40B4-BE49-F238E27FC236}">
                <a16:creationId xmlns:a16="http://schemas.microsoft.com/office/drawing/2014/main" id="{028EA626-72DB-7041-B75F-6D90DB3ADCD5}"/>
              </a:ext>
            </a:extLst>
          </p:cNvPr>
          <p:cNvPicPr>
            <a:picLocks noChangeAspect="1"/>
          </p:cNvPicPr>
          <p:nvPr userDrawn="1"/>
        </p:nvPicPr>
        <p:blipFill>
          <a:blip r:embed="rId2"/>
          <a:stretch>
            <a:fillRect/>
          </a:stretch>
        </p:blipFill>
        <p:spPr>
          <a:xfrm>
            <a:off x="10506381" y="6390387"/>
            <a:ext cx="1567839" cy="308694"/>
          </a:xfrm>
          <a:prstGeom prst="rect">
            <a:avLst/>
          </a:prstGeom>
          <a:ln w="12700">
            <a:miter lim="400000"/>
          </a:ln>
        </p:spPr>
      </p:pic>
      <p:sp>
        <p:nvSpPr>
          <p:cNvPr id="6" name="Slide Number">
            <a:extLst>
              <a:ext uri="{FF2B5EF4-FFF2-40B4-BE49-F238E27FC236}">
                <a16:creationId xmlns:a16="http://schemas.microsoft.com/office/drawing/2014/main" id="{EF5DFFF0-A796-7C4D-B4ED-5182D974A54F}"/>
              </a:ext>
            </a:extLst>
          </p:cNvPr>
          <p:cNvSpPr txBox="1">
            <a:spLocks noGrp="1"/>
          </p:cNvSpPr>
          <p:nvPr>
            <p:ph type="sldNum" sz="quarter" idx="2"/>
          </p:nvPr>
        </p:nvSpPr>
        <p:spPr>
          <a:xfrm>
            <a:off x="318558" y="6429469"/>
            <a:ext cx="294953" cy="287258"/>
          </a:xfrm>
          <a:prstGeom prst="rect">
            <a:avLst/>
          </a:prstGeom>
        </p:spPr>
        <p:txBody>
          <a:bodyPr/>
          <a:lstStyle>
            <a:lvl1pPr algn="l">
              <a:defRPr>
                <a:solidFill>
                  <a:srgbClr val="EDEDED"/>
                </a:solidFill>
                <a:latin typeface="Amazon Ember"/>
                <a:ea typeface="Amazon Ember"/>
                <a:cs typeface="Amazon Ember"/>
                <a:sym typeface="Amazon Ember"/>
              </a:defRPr>
            </a:lvl1pPr>
          </a:lstStyle>
          <a:p>
            <a:fld id="{86CB4B4D-7CA3-9044-876B-883B54F8677D}" type="slidenum">
              <a:t>‹#›</a:t>
            </a:fld>
            <a:endParaRPr/>
          </a:p>
        </p:txBody>
      </p:sp>
      <p:sp>
        <p:nvSpPr>
          <p:cNvPr id="2" name="TextBox 1">
            <a:extLst>
              <a:ext uri="{FF2B5EF4-FFF2-40B4-BE49-F238E27FC236}">
                <a16:creationId xmlns:a16="http://schemas.microsoft.com/office/drawing/2014/main" id="{F40B6B79-9D12-6644-901D-B64734E322A8}"/>
              </a:ext>
            </a:extLst>
          </p:cNvPr>
          <p:cNvSpPr txBox="1"/>
          <p:nvPr userDrawn="1"/>
        </p:nvSpPr>
        <p:spPr>
          <a:xfrm>
            <a:off x="613510" y="1625600"/>
            <a:ext cx="8124089" cy="3139321"/>
          </a:xfrm>
          <a:prstGeom prst="rect">
            <a:avLst/>
          </a:prstGeom>
          <a:noFill/>
        </p:spPr>
        <p:txBody>
          <a:bodyPr wrap="square" rtlCol="0">
            <a:spAutoFit/>
          </a:bodyPr>
          <a:lstStyle/>
          <a:p>
            <a:r>
              <a:rPr lang="en-US" b="1" dirty="0">
                <a:solidFill>
                  <a:schemeClr val="accent1"/>
                </a:solidFill>
              </a:rPr>
              <a:t>Blue:  0, 141, 196 (</a:t>
            </a:r>
            <a:r>
              <a:rPr lang="en-US" b="1" dirty="0" err="1">
                <a:solidFill>
                  <a:schemeClr val="accent1"/>
                </a:solidFill>
              </a:rPr>
              <a:t>subheaders</a:t>
            </a:r>
            <a:r>
              <a:rPr lang="en-US" b="1" dirty="0">
                <a:solidFill>
                  <a:schemeClr val="accent1"/>
                </a:solidFill>
              </a:rPr>
              <a:t>)</a:t>
            </a:r>
          </a:p>
          <a:p>
            <a:r>
              <a:rPr lang="en-US" b="1" dirty="0">
                <a:solidFill>
                  <a:schemeClr val="accent2"/>
                </a:solidFill>
              </a:rPr>
              <a:t>Purple:  161, 102, 255 (hyperlinks)</a:t>
            </a:r>
          </a:p>
          <a:p>
            <a:r>
              <a:rPr lang="en-US" b="1" dirty="0">
                <a:solidFill>
                  <a:schemeClr val="accent3"/>
                </a:solidFill>
              </a:rPr>
              <a:t>Orange:  255, 153, 0 (</a:t>
            </a:r>
            <a:r>
              <a:rPr lang="en-US" b="1" dirty="0" err="1">
                <a:solidFill>
                  <a:schemeClr val="accent3"/>
                </a:solidFill>
              </a:rPr>
              <a:t>definiendum</a:t>
            </a:r>
            <a:r>
              <a:rPr lang="en-US" b="1" dirty="0">
                <a:solidFill>
                  <a:schemeClr val="accent3"/>
                </a:solidFill>
              </a:rPr>
              <a:t> callout)</a:t>
            </a:r>
          </a:p>
          <a:p>
            <a:r>
              <a:rPr lang="en-US" b="1" dirty="0">
                <a:solidFill>
                  <a:schemeClr val="tx1"/>
                </a:solidFill>
              </a:rPr>
              <a:t>Charcoal BOLD:  55, 55, 55 (</a:t>
            </a:r>
            <a:r>
              <a:rPr lang="en-US" b="1" dirty="0" err="1">
                <a:solidFill>
                  <a:schemeClr val="tx1"/>
                </a:solidFill>
              </a:rPr>
              <a:t>definien</a:t>
            </a:r>
            <a:r>
              <a:rPr lang="en-US" b="1" dirty="0">
                <a:solidFill>
                  <a:schemeClr val="tx1"/>
                </a:solidFill>
              </a:rPr>
              <a:t> callout)</a:t>
            </a:r>
          </a:p>
          <a:p>
            <a:r>
              <a:rPr lang="en-US" b="0" dirty="0">
                <a:solidFill>
                  <a:schemeClr val="tx1"/>
                </a:solidFill>
              </a:rPr>
              <a:t>Charcoal: 55, 55, 55 (general text)</a:t>
            </a: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r>
              <a:rPr lang="en-US" b="0" dirty="0">
                <a:solidFill>
                  <a:srgbClr val="000000"/>
                </a:solidFill>
              </a:rPr>
              <a:t>Black: 0, 0, 0 (equations and formulas, along with the grey box: 244, 244, 244 )</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8B73C1C-E472-5945-9B83-D182C52BA3AB}"/>
                  </a:ext>
                </a:extLst>
              </p:cNvPr>
              <p:cNvSpPr txBox="1"/>
              <p:nvPr userDrawn="1"/>
            </p:nvSpPr>
            <p:spPr>
              <a:xfrm>
                <a:off x="824089" y="3544711"/>
                <a:ext cx="5610578"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𝐺</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𝛾</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𝑅</m:t>
                          </m:r>
                        </m:e>
                        <m:sub>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sSubSup>
                        <m:sSubSupPr>
                          <m:ctrlPr>
                            <a:rPr lang="en-US" b="0" i="1" smtClean="0">
                              <a:latin typeface="Cambria Math" panose="02040503050406030204" pitchFamily="18" charset="0"/>
                              <a:ea typeface="Cambria Math" panose="02040503050406030204" pitchFamily="18" charset="0"/>
                            </a:rPr>
                          </m:ctrlPr>
                        </m:sSubSupPr>
                        <m:e>
                          <m:r>
                            <m:rPr>
                              <m:sty m:val="p"/>
                            </m:rPr>
                            <a:rPr lang="el-GR" b="0" i="1" smtClean="0">
                              <a:latin typeface="Cambria Math" panose="02040503050406030204" pitchFamily="18" charset="0"/>
                              <a:ea typeface="Cambria Math" panose="02040503050406030204" pitchFamily="18" charset="0"/>
                            </a:rPr>
                            <m:t>Σ</m:t>
                          </m:r>
                        </m:e>
                        <m:sub>
                          <m:r>
                            <a:rPr lang="en-US" b="0" i="1" smtClean="0">
                              <a:latin typeface="Cambria Math" panose="02040503050406030204" pitchFamily="18" charset="0"/>
                              <a:ea typeface="Cambria Math" panose="02040503050406030204" pitchFamily="18" charset="0"/>
                            </a:rPr>
                            <m:t>𝑘</m:t>
                          </m:r>
                          <m:r>
                            <a:rPr lang="en-US" b="0" i="1" smtClean="0">
                              <a:latin typeface="Cambria Math" panose="02040503050406030204" pitchFamily="18" charset="0"/>
                              <a:ea typeface="Cambria Math" panose="02040503050406030204" pitchFamily="18" charset="0"/>
                            </a:rPr>
                            <m:t>=0</m:t>
                          </m:r>
                        </m:sub>
                        <m:sup>
                          <m:r>
                            <a:rPr lang="en-US" b="0" i="1" smtClean="0">
                              <a:latin typeface="Cambria Math" panose="02040503050406030204" pitchFamily="18" charset="0"/>
                              <a:ea typeface="Cambria Math" panose="02040503050406030204" pitchFamily="18" charset="0"/>
                            </a:rPr>
                            <m:t>∞</m:t>
                          </m:r>
                        </m:sup>
                      </m:sSubSup>
                      <m:r>
                        <a:rPr lang="en-US" b="0" i="1" smtClean="0">
                          <a:latin typeface="Cambria Math" panose="02040503050406030204" pitchFamily="18" charset="0"/>
                          <a:ea typeface="Cambria Math" panose="02040503050406030204" pitchFamily="18" charset="0"/>
                        </a:rPr>
                        <m:t>𝛾</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𝑅</m:t>
                          </m:r>
                        </m:e>
                        <m:sub>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𝑘</m:t>
                          </m:r>
                          <m:r>
                            <a:rPr lang="en-US" b="0" i="1" smtClean="0">
                              <a:latin typeface="Cambria Math" panose="02040503050406030204" pitchFamily="18" charset="0"/>
                              <a:ea typeface="Cambria Math" panose="02040503050406030204" pitchFamily="18" charset="0"/>
                            </a:rPr>
                            <m:t>+1</m:t>
                          </m:r>
                        </m:sub>
                      </m:sSub>
                    </m:oMath>
                  </m:oMathPara>
                </a14:m>
                <a:endParaRPr lang="en-US" b="0" dirty="0">
                  <a:ea typeface="Cambria Math" panose="02040503050406030204" pitchFamily="18" charset="0"/>
                </a:endParaRPr>
              </a:p>
              <a:p>
                <a:endParaRPr lang="en-US" b="0" dirty="0">
                  <a:ea typeface="Cambria Math" panose="02040503050406030204" pitchFamily="18" charset="0"/>
                </a:endParaRPr>
              </a:p>
            </p:txBody>
          </p:sp>
        </mc:Choice>
        <mc:Fallback xmlns="">
          <p:sp>
            <p:nvSpPr>
              <p:cNvPr id="8" name="TextBox 7">
                <a:extLst>
                  <a:ext uri="{FF2B5EF4-FFF2-40B4-BE49-F238E27FC236}">
                    <a16:creationId xmlns:a16="http://schemas.microsoft.com/office/drawing/2014/main" id="{B8B73C1C-E472-5945-9B83-D182C52BA3AB}"/>
                  </a:ext>
                </a:extLst>
              </p:cNvPr>
              <p:cNvSpPr txBox="1">
                <a:spLocks noRot="1" noChangeAspect="1" noMove="1" noResize="1" noEditPoints="1" noAdjustHandles="1" noChangeArrowheads="1" noChangeShapeType="1" noTextEdit="1"/>
              </p:cNvSpPr>
              <p:nvPr userDrawn="1"/>
            </p:nvSpPr>
            <p:spPr>
              <a:xfrm>
                <a:off x="824089" y="3544711"/>
                <a:ext cx="5610578" cy="646331"/>
              </a:xfrm>
              <a:prstGeom prst="rect">
                <a:avLst/>
              </a:prstGeom>
              <a:blipFill>
                <a:blip r:embed="rId3"/>
                <a:stretch>
                  <a:fillRect/>
                </a:stretch>
              </a:blipFill>
            </p:spPr>
            <p:txBody>
              <a:bodyPr/>
              <a:lstStyle/>
              <a:p>
                <a:r>
                  <a:rPr lang="en-US">
                    <a:noFill/>
                  </a:rPr>
                  <a:t> </a:t>
                </a:r>
              </a:p>
            </p:txBody>
          </p:sp>
        </mc:Fallback>
      </mc:AlternateContent>
      <p:pic>
        <p:nvPicPr>
          <p:cNvPr id="10" name="Picture 9">
            <a:extLst>
              <a:ext uri="{FF2B5EF4-FFF2-40B4-BE49-F238E27FC236}">
                <a16:creationId xmlns:a16="http://schemas.microsoft.com/office/drawing/2014/main" id="{C84191FD-7970-9E4E-BAAB-BA0093B54765}"/>
              </a:ext>
            </a:extLst>
          </p:cNvPr>
          <p:cNvPicPr>
            <a:picLocks noChangeAspect="1"/>
          </p:cNvPicPr>
          <p:nvPr userDrawn="1"/>
        </p:nvPicPr>
        <p:blipFill>
          <a:blip r:embed="rId4"/>
          <a:stretch>
            <a:fillRect/>
          </a:stretch>
        </p:blipFill>
        <p:spPr>
          <a:xfrm>
            <a:off x="3915834" y="1835855"/>
            <a:ext cx="431800" cy="431800"/>
          </a:xfrm>
          <a:prstGeom prst="rect">
            <a:avLst/>
          </a:prstGeom>
        </p:spPr>
      </p:pic>
    </p:spTree>
    <p:extLst>
      <p:ext uri="{BB962C8B-B14F-4D97-AF65-F5344CB8AC3E}">
        <p14:creationId xmlns:p14="http://schemas.microsoft.com/office/powerpoint/2010/main" val="33158399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3" name="Rectangle">
            <a:extLst>
              <a:ext uri="{FF2B5EF4-FFF2-40B4-BE49-F238E27FC236}">
                <a16:creationId xmlns:a16="http://schemas.microsoft.com/office/drawing/2014/main" id="{267B9625-5791-174B-A810-36656085BF55}"/>
              </a:ext>
            </a:extLst>
          </p:cNvPr>
          <p:cNvSpPr/>
          <p:nvPr userDrawn="1"/>
        </p:nvSpPr>
        <p:spPr>
          <a:xfrm>
            <a:off x="-21167" y="6227233"/>
            <a:ext cx="12234334" cy="635001"/>
          </a:xfrm>
          <a:prstGeom prst="rect">
            <a:avLst/>
          </a:prstGeom>
          <a:solidFill>
            <a:srgbClr val="008DC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1600"/>
          </a:p>
        </p:txBody>
      </p:sp>
      <p:sp>
        <p:nvSpPr>
          <p:cNvPr id="4" name="Rectangle">
            <a:extLst>
              <a:ext uri="{FF2B5EF4-FFF2-40B4-BE49-F238E27FC236}">
                <a16:creationId xmlns:a16="http://schemas.microsoft.com/office/drawing/2014/main" id="{3381DE1E-457F-764B-8041-524BE362F202}"/>
              </a:ext>
            </a:extLst>
          </p:cNvPr>
          <p:cNvSpPr/>
          <p:nvPr userDrawn="1"/>
        </p:nvSpPr>
        <p:spPr>
          <a:xfrm>
            <a:off x="-12700" y="6171307"/>
            <a:ext cx="12217400" cy="55927"/>
          </a:xfrm>
          <a:prstGeom prst="rect">
            <a:avLst/>
          </a:prstGeom>
          <a:solidFill>
            <a:srgbClr val="383D3B"/>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1600"/>
          </a:p>
        </p:txBody>
      </p:sp>
      <p:pic>
        <p:nvPicPr>
          <p:cNvPr id="5" name="Image" descr="Image">
            <a:extLst>
              <a:ext uri="{FF2B5EF4-FFF2-40B4-BE49-F238E27FC236}">
                <a16:creationId xmlns:a16="http://schemas.microsoft.com/office/drawing/2014/main" id="{028EA626-72DB-7041-B75F-6D90DB3ADCD5}"/>
              </a:ext>
            </a:extLst>
          </p:cNvPr>
          <p:cNvPicPr>
            <a:picLocks noChangeAspect="1"/>
          </p:cNvPicPr>
          <p:nvPr userDrawn="1"/>
        </p:nvPicPr>
        <p:blipFill>
          <a:blip r:embed="rId2"/>
          <a:stretch>
            <a:fillRect/>
          </a:stretch>
        </p:blipFill>
        <p:spPr>
          <a:xfrm>
            <a:off x="10506381" y="6390387"/>
            <a:ext cx="1567839" cy="308694"/>
          </a:xfrm>
          <a:prstGeom prst="rect">
            <a:avLst/>
          </a:prstGeom>
          <a:ln w="12700">
            <a:miter lim="400000"/>
          </a:ln>
        </p:spPr>
      </p:pic>
      <p:sp>
        <p:nvSpPr>
          <p:cNvPr id="6" name="Slide Number">
            <a:extLst>
              <a:ext uri="{FF2B5EF4-FFF2-40B4-BE49-F238E27FC236}">
                <a16:creationId xmlns:a16="http://schemas.microsoft.com/office/drawing/2014/main" id="{EF5DFFF0-A796-7C4D-B4ED-5182D974A54F}"/>
              </a:ext>
            </a:extLst>
          </p:cNvPr>
          <p:cNvSpPr txBox="1">
            <a:spLocks noGrp="1"/>
          </p:cNvSpPr>
          <p:nvPr>
            <p:ph type="sldNum" sz="quarter" idx="2"/>
          </p:nvPr>
        </p:nvSpPr>
        <p:spPr>
          <a:xfrm>
            <a:off x="318558" y="6429469"/>
            <a:ext cx="294953" cy="287258"/>
          </a:xfrm>
          <a:prstGeom prst="rect">
            <a:avLst/>
          </a:prstGeom>
        </p:spPr>
        <p:txBody>
          <a:bodyPr/>
          <a:lstStyle>
            <a:lvl1pPr algn="l">
              <a:defRPr>
                <a:solidFill>
                  <a:srgbClr val="EDEDED"/>
                </a:solidFill>
                <a:latin typeface="Amazon Ember"/>
                <a:ea typeface="Amazon Ember"/>
                <a:cs typeface="Amazon Ember"/>
                <a:sym typeface="Amazon Ember"/>
              </a:defRPr>
            </a:lvl1pPr>
          </a:lstStyle>
          <a:p>
            <a:fld id="{86CB4B4D-7CA3-9044-876B-883B54F8677D}" type="slidenum">
              <a:t>‹#›</a:t>
            </a:fld>
            <a:endParaRPr/>
          </a:p>
        </p:txBody>
      </p:sp>
      <p:sp>
        <p:nvSpPr>
          <p:cNvPr id="11" name="TextBox 10">
            <a:extLst>
              <a:ext uri="{FF2B5EF4-FFF2-40B4-BE49-F238E27FC236}">
                <a16:creationId xmlns:a16="http://schemas.microsoft.com/office/drawing/2014/main" id="{11F7E450-A00A-9341-84D8-125978BE6E0A}"/>
              </a:ext>
            </a:extLst>
          </p:cNvPr>
          <p:cNvSpPr txBox="1"/>
          <p:nvPr userDrawn="1"/>
        </p:nvSpPr>
        <p:spPr>
          <a:xfrm>
            <a:off x="2864555" y="2264392"/>
            <a:ext cx="6462890" cy="1323439"/>
          </a:xfrm>
          <a:prstGeom prst="rect">
            <a:avLst/>
          </a:prstGeom>
          <a:noFill/>
        </p:spPr>
        <p:txBody>
          <a:bodyPr wrap="square" rtlCol="0">
            <a:spAutoFit/>
          </a:bodyPr>
          <a:lstStyle/>
          <a:p>
            <a:r>
              <a:rPr lang="en-US" sz="8000" dirty="0">
                <a:latin typeface="Amazon Ember" panose="020B0603020204020204" pitchFamily="34" charset="0"/>
                <a:ea typeface="Amazon Ember" panose="020B0603020204020204" pitchFamily="34" charset="0"/>
                <a:cs typeface="Amazon Ember" panose="020B0603020204020204" pitchFamily="34" charset="0"/>
              </a:rPr>
              <a:t>Thank You!!!</a:t>
            </a:r>
          </a:p>
        </p:txBody>
      </p:sp>
    </p:spTree>
    <p:extLst>
      <p:ext uri="{BB962C8B-B14F-4D97-AF65-F5344CB8AC3E}">
        <p14:creationId xmlns:p14="http://schemas.microsoft.com/office/powerpoint/2010/main" val="9107039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Header, SubHeader &amp; Bullets">
    <p:bg>
      <p:bgPr>
        <a:solidFill>
          <a:srgbClr val="FFFFFF"/>
        </a:solidFill>
        <a:effectLst/>
      </p:bgPr>
    </p:bg>
    <p:spTree>
      <p:nvGrpSpPr>
        <p:cNvPr id="1" name=""/>
        <p:cNvGrpSpPr/>
        <p:nvPr/>
      </p:nvGrpSpPr>
      <p:grpSpPr>
        <a:xfrm>
          <a:off x="0" y="0"/>
          <a:ext cx="0" cy="0"/>
          <a:chOff x="0" y="0"/>
          <a:chExt cx="0" cy="0"/>
        </a:xfrm>
      </p:grpSpPr>
      <p:sp>
        <p:nvSpPr>
          <p:cNvPr id="50" name="Title Text"/>
          <p:cNvSpPr txBox="1">
            <a:spLocks noGrp="1"/>
          </p:cNvSpPr>
          <p:nvPr>
            <p:ph type="title"/>
          </p:nvPr>
        </p:nvSpPr>
        <p:spPr>
          <a:xfrm>
            <a:off x="579967" y="177800"/>
            <a:ext cx="11335148" cy="1143000"/>
          </a:xfrm>
          <a:prstGeom prst="rect">
            <a:avLst/>
          </a:prstGeom>
        </p:spPr>
        <p:txBody>
          <a:bodyPr/>
          <a:lstStyle>
            <a:lvl1pPr algn="l">
              <a:defRPr sz="3750">
                <a:solidFill>
                  <a:srgbClr val="373737"/>
                </a:solidFill>
                <a:latin typeface="Amazon Ember"/>
                <a:ea typeface="Amazon Ember"/>
                <a:cs typeface="Amazon Ember"/>
                <a:sym typeface="Amazon Ember"/>
              </a:defRPr>
            </a:lvl1pPr>
          </a:lstStyle>
          <a:p>
            <a:r>
              <a:t>Title Text</a:t>
            </a:r>
          </a:p>
        </p:txBody>
      </p:sp>
      <p:sp>
        <p:nvSpPr>
          <p:cNvPr id="51" name="Body Level One…"/>
          <p:cNvSpPr txBox="1">
            <a:spLocks noGrp="1"/>
          </p:cNvSpPr>
          <p:nvPr>
            <p:ph type="body" idx="1"/>
          </p:nvPr>
        </p:nvSpPr>
        <p:spPr>
          <a:xfrm>
            <a:off x="844550" y="1378479"/>
            <a:ext cx="10502900" cy="4590593"/>
          </a:xfrm>
          <a:prstGeom prst="rect">
            <a:avLst/>
          </a:prstGeom>
        </p:spPr>
        <p:txBody>
          <a:bodyPr anchor="t">
            <a:noAutofit/>
          </a:bodyPr>
          <a:lstStyle>
            <a:lvl1pPr marL="0" indent="0">
              <a:spcBef>
                <a:spcPts val="1500"/>
              </a:spcBef>
              <a:buSzTx/>
              <a:buNone/>
              <a:defRPr b="1">
                <a:solidFill>
                  <a:srgbClr val="008DC4"/>
                </a:solidFill>
                <a:latin typeface="Amazon Ember"/>
                <a:ea typeface="Amazon Ember"/>
                <a:cs typeface="Amazon Ember"/>
                <a:sym typeface="Amazon Ember"/>
              </a:defRPr>
            </a:lvl1pPr>
            <a:lvl2pPr marL="635000" indent="-317500">
              <a:spcBef>
                <a:spcPts val="500"/>
              </a:spcBef>
              <a:defRPr sz="1700">
                <a:solidFill>
                  <a:srgbClr val="373737"/>
                </a:solidFill>
                <a:latin typeface="Amazon Ember"/>
                <a:ea typeface="Amazon Ember"/>
                <a:cs typeface="Amazon Ember"/>
                <a:sym typeface="Amazon Ember"/>
              </a:defRPr>
            </a:lvl2pPr>
            <a:lvl3pPr marL="952500" indent="-317500">
              <a:spcBef>
                <a:spcPts val="500"/>
              </a:spcBef>
              <a:defRPr sz="1400">
                <a:solidFill>
                  <a:srgbClr val="373737"/>
                </a:solidFill>
                <a:latin typeface="Amazon Ember"/>
                <a:ea typeface="Amazon Ember"/>
                <a:cs typeface="Amazon Ember"/>
                <a:sym typeface="Amazon Ember"/>
              </a:defRPr>
            </a:lvl3pPr>
            <a:lvl4pPr marL="1270000" indent="-317500">
              <a:spcBef>
                <a:spcPts val="500"/>
              </a:spcBef>
              <a:defRPr sz="1400">
                <a:solidFill>
                  <a:srgbClr val="373737"/>
                </a:solidFill>
                <a:latin typeface="Amazon Ember"/>
                <a:ea typeface="Amazon Ember"/>
                <a:cs typeface="Amazon Ember"/>
                <a:sym typeface="Amazon Ember"/>
              </a:defRPr>
            </a:lvl4pPr>
            <a:lvl5pPr marL="1587500" indent="-317500">
              <a:spcBef>
                <a:spcPts val="500"/>
              </a:spcBef>
              <a:defRPr sz="1400">
                <a:solidFill>
                  <a:srgbClr val="373737"/>
                </a:solidFill>
                <a:latin typeface="Amazon Ember"/>
                <a:ea typeface="Amazon Ember"/>
                <a:cs typeface="Amazon Ember"/>
                <a:sym typeface="Amazon Ember"/>
              </a:defRPr>
            </a:lvl5pPr>
          </a:lstStyle>
          <a:p>
            <a:r>
              <a:t>Body Level One</a:t>
            </a:r>
          </a:p>
          <a:p>
            <a:pPr lvl="1"/>
            <a:r>
              <a:t>Body Level Two</a:t>
            </a:r>
          </a:p>
          <a:p>
            <a:pPr lvl="2"/>
            <a:r>
              <a:t>Body Level Three</a:t>
            </a:r>
          </a:p>
          <a:p>
            <a:pPr lvl="3"/>
            <a:r>
              <a:t>Body Level Four</a:t>
            </a:r>
          </a:p>
          <a:p>
            <a:pPr lvl="4"/>
            <a:r>
              <a:t>Body Level Five</a:t>
            </a:r>
          </a:p>
        </p:txBody>
      </p:sp>
      <p:sp>
        <p:nvSpPr>
          <p:cNvPr id="52" name="Rectangle"/>
          <p:cNvSpPr/>
          <p:nvPr/>
        </p:nvSpPr>
        <p:spPr>
          <a:xfrm>
            <a:off x="-21167" y="6227233"/>
            <a:ext cx="12234334" cy="635001"/>
          </a:xfrm>
          <a:prstGeom prst="rect">
            <a:avLst/>
          </a:prstGeom>
          <a:solidFill>
            <a:srgbClr val="008DC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1600"/>
          </a:p>
        </p:txBody>
      </p:sp>
      <p:sp>
        <p:nvSpPr>
          <p:cNvPr id="53" name="Rectangle"/>
          <p:cNvSpPr/>
          <p:nvPr/>
        </p:nvSpPr>
        <p:spPr>
          <a:xfrm>
            <a:off x="-12700" y="6171307"/>
            <a:ext cx="12217400" cy="55927"/>
          </a:xfrm>
          <a:prstGeom prst="rect">
            <a:avLst/>
          </a:prstGeom>
          <a:solidFill>
            <a:srgbClr val="383D3B"/>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1600"/>
          </a:p>
        </p:txBody>
      </p:sp>
      <p:pic>
        <p:nvPicPr>
          <p:cNvPr id="54" name="Image" descr="Image"/>
          <p:cNvPicPr>
            <a:picLocks noChangeAspect="1"/>
          </p:cNvPicPr>
          <p:nvPr/>
        </p:nvPicPr>
        <p:blipFill>
          <a:blip r:embed="rId2"/>
          <a:stretch>
            <a:fillRect/>
          </a:stretch>
        </p:blipFill>
        <p:spPr>
          <a:xfrm>
            <a:off x="10506381" y="6390387"/>
            <a:ext cx="1567839" cy="308694"/>
          </a:xfrm>
          <a:prstGeom prst="rect">
            <a:avLst/>
          </a:prstGeom>
          <a:ln w="12700">
            <a:miter lim="400000"/>
          </a:ln>
        </p:spPr>
      </p:pic>
      <p:sp>
        <p:nvSpPr>
          <p:cNvPr id="55" name="Slide Number"/>
          <p:cNvSpPr txBox="1">
            <a:spLocks noGrp="1"/>
          </p:cNvSpPr>
          <p:nvPr>
            <p:ph type="sldNum" sz="quarter" idx="2"/>
          </p:nvPr>
        </p:nvSpPr>
        <p:spPr>
          <a:xfrm>
            <a:off x="318558" y="6429469"/>
            <a:ext cx="235764" cy="228601"/>
          </a:xfrm>
          <a:prstGeom prst="rect">
            <a:avLst/>
          </a:prstGeom>
        </p:spPr>
        <p:txBody>
          <a:bodyPr/>
          <a:lstStyle>
            <a:lvl1pPr algn="l">
              <a:defRPr>
                <a:solidFill>
                  <a:srgbClr val="EDEDED"/>
                </a:solidFill>
                <a:latin typeface="Amazon Ember"/>
                <a:ea typeface="Amazon Ember"/>
                <a:cs typeface="Amazon Ember"/>
                <a:sym typeface="Amazon Ember"/>
              </a:defRPr>
            </a:lvl1pPr>
          </a:lstStyle>
          <a:p>
            <a:fld id="{86CB4B4D-7CA3-9044-876B-883B54F8677D}" type="slidenum">
              <a:t>‹#›</a:t>
            </a:fld>
            <a:endParaRPr/>
          </a:p>
        </p:txBody>
      </p:sp>
    </p:spTree>
    <p:extLst>
      <p:ext uri="{BB962C8B-B14F-4D97-AF65-F5344CB8AC3E}">
        <p14:creationId xmlns:p14="http://schemas.microsoft.com/office/powerpoint/2010/main" val="520482210"/>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Section Slide">
    <p:spTree>
      <p:nvGrpSpPr>
        <p:cNvPr id="1" name=""/>
        <p:cNvGrpSpPr/>
        <p:nvPr/>
      </p:nvGrpSpPr>
      <p:grpSpPr>
        <a:xfrm>
          <a:off x="0" y="0"/>
          <a:ext cx="0" cy="0"/>
          <a:chOff x="0" y="0"/>
          <a:chExt cx="0" cy="0"/>
        </a:xfrm>
      </p:grpSpPr>
      <p:pic>
        <p:nvPicPr>
          <p:cNvPr id="29" name="Image" descr="Image"/>
          <p:cNvPicPr>
            <a:picLocks noChangeAspect="1"/>
          </p:cNvPicPr>
          <p:nvPr/>
        </p:nvPicPr>
        <p:blipFill>
          <a:blip r:embed="rId2"/>
          <a:stretch>
            <a:fillRect/>
          </a:stretch>
        </p:blipFill>
        <p:spPr>
          <a:xfrm>
            <a:off x="5312081" y="3645588"/>
            <a:ext cx="1567839" cy="1399858"/>
          </a:xfrm>
          <a:prstGeom prst="rect">
            <a:avLst/>
          </a:prstGeom>
          <a:ln w="25400">
            <a:miter lim="400000"/>
          </a:ln>
          <a:effectLst>
            <a:reflection stA="24261" endPos="40000" dir="5400000" sy="-100000" algn="bl" rotWithShape="0"/>
          </a:effectLst>
        </p:spPr>
      </p:pic>
      <p:sp>
        <p:nvSpPr>
          <p:cNvPr id="30" name="Title Text"/>
          <p:cNvSpPr txBox="1">
            <a:spLocks noGrp="1"/>
          </p:cNvSpPr>
          <p:nvPr>
            <p:ph type="title"/>
          </p:nvPr>
        </p:nvSpPr>
        <p:spPr>
          <a:xfrm>
            <a:off x="844550" y="1803400"/>
            <a:ext cx="10502900" cy="1143000"/>
          </a:xfrm>
          <a:prstGeom prst="rect">
            <a:avLst/>
          </a:prstGeom>
        </p:spPr>
        <p:txBody>
          <a:bodyPr/>
          <a:lstStyle>
            <a:lvl1pPr>
              <a:defRPr sz="8000">
                <a:solidFill>
                  <a:srgbClr val="FFFFFF"/>
                </a:solidFill>
                <a:effectLst>
                  <a:outerShdw blurRad="25400" dist="25400" dir="7800000" rotWithShape="0">
                    <a:srgbClr val="E9E9E9"/>
                  </a:outerShdw>
                </a:effectLst>
                <a:latin typeface="Amazon Ember"/>
                <a:ea typeface="Amazon Ember"/>
                <a:cs typeface="Amazon Ember"/>
                <a:sym typeface="Amazon Ember"/>
              </a:defRPr>
            </a:lvl1pPr>
          </a:lstStyle>
          <a:p>
            <a:r>
              <a:t>Title Text</a:t>
            </a:r>
          </a:p>
        </p:txBody>
      </p:sp>
      <p:pic>
        <p:nvPicPr>
          <p:cNvPr id="31" name="Image" descr="Image"/>
          <p:cNvPicPr>
            <a:picLocks noChangeAspect="1"/>
          </p:cNvPicPr>
          <p:nvPr/>
        </p:nvPicPr>
        <p:blipFill>
          <a:blip r:embed="rId3"/>
          <a:stretch>
            <a:fillRect/>
          </a:stretch>
        </p:blipFill>
        <p:spPr>
          <a:xfrm>
            <a:off x="10506381" y="6390387"/>
            <a:ext cx="1567839" cy="308694"/>
          </a:xfrm>
          <a:prstGeom prst="rect">
            <a:avLst/>
          </a:prstGeom>
          <a:ln w="12700">
            <a:miter lim="400000"/>
          </a:ln>
        </p:spPr>
      </p:pic>
      <p:sp>
        <p:nvSpPr>
          <p:cNvPr id="3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968822204"/>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Course Title Slide">
    <p:bg>
      <p:bgPr>
        <a:solidFill>
          <a:srgbClr val="008DC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C2A6C-518B-9745-97A6-C23C825CC43C}"/>
              </a:ext>
            </a:extLst>
          </p:cNvPr>
          <p:cNvSpPr>
            <a:spLocks noGrp="1"/>
          </p:cNvSpPr>
          <p:nvPr>
            <p:ph type="ctrTitle" hasCustomPrompt="1"/>
          </p:nvPr>
        </p:nvSpPr>
        <p:spPr>
          <a:xfrm>
            <a:off x="1524000" y="1122363"/>
            <a:ext cx="9144000" cy="2387600"/>
          </a:xfrm>
          <a:prstGeom prst="rect">
            <a:avLst/>
          </a:prstGeom>
        </p:spPr>
        <p:txBody>
          <a:bodyPr anchor="b"/>
          <a:lstStyle>
            <a:lvl1pPr algn="ctr">
              <a:defRPr sz="6000">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Course Title</a:t>
            </a:r>
          </a:p>
        </p:txBody>
      </p:sp>
      <p:sp>
        <p:nvSpPr>
          <p:cNvPr id="3" name="Subtitle 2">
            <a:extLst>
              <a:ext uri="{FF2B5EF4-FFF2-40B4-BE49-F238E27FC236}">
                <a16:creationId xmlns:a16="http://schemas.microsoft.com/office/drawing/2014/main" id="{FFA8794A-8FB1-7C49-A373-2446B9B127E3}"/>
              </a:ext>
            </a:extLst>
          </p:cNvPr>
          <p:cNvSpPr>
            <a:spLocks noGrp="1"/>
          </p:cNvSpPr>
          <p:nvPr>
            <p:ph type="subTitle" idx="1" hasCustomPrompt="1"/>
          </p:nvPr>
        </p:nvSpPr>
        <p:spPr>
          <a:xfrm>
            <a:off x="1524000" y="3602038"/>
            <a:ext cx="9144000" cy="1655762"/>
          </a:xfrm>
          <a:prstGeom prst="rect">
            <a:avLst/>
          </a:prstGeom>
        </p:spPr>
        <p:txBody>
          <a:bodyPr/>
          <a:lstStyle>
            <a:lvl1pPr marL="0" indent="0" algn="ctr">
              <a:buNone/>
              <a:defRPr sz="2400">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Course Information</a:t>
            </a:r>
          </a:p>
        </p:txBody>
      </p:sp>
      <p:pic>
        <p:nvPicPr>
          <p:cNvPr id="8" name="Image" descr="Image">
            <a:extLst>
              <a:ext uri="{FF2B5EF4-FFF2-40B4-BE49-F238E27FC236}">
                <a16:creationId xmlns:a16="http://schemas.microsoft.com/office/drawing/2014/main" id="{AE8239AA-9BD5-624A-A6A4-346203F9882F}"/>
              </a:ext>
            </a:extLst>
          </p:cNvPr>
          <p:cNvPicPr>
            <a:picLocks noChangeAspect="1"/>
          </p:cNvPicPr>
          <p:nvPr userDrawn="1"/>
        </p:nvPicPr>
        <p:blipFill>
          <a:blip r:embed="rId2"/>
          <a:stretch>
            <a:fillRect/>
          </a:stretch>
        </p:blipFill>
        <p:spPr>
          <a:xfrm>
            <a:off x="10506381" y="6390387"/>
            <a:ext cx="1567839" cy="308694"/>
          </a:xfrm>
          <a:prstGeom prst="rect">
            <a:avLst/>
          </a:prstGeom>
          <a:ln w="12700">
            <a:miter lim="400000"/>
          </a:ln>
        </p:spPr>
      </p:pic>
    </p:spTree>
    <p:extLst>
      <p:ext uri="{BB962C8B-B14F-4D97-AF65-F5344CB8AC3E}">
        <p14:creationId xmlns:p14="http://schemas.microsoft.com/office/powerpoint/2010/main" val="1678796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Slide">
    <p:bg>
      <p:bgPr>
        <a:solidFill>
          <a:srgbClr val="008DC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C2A6C-518B-9745-97A6-C23C825CC43C}"/>
              </a:ext>
            </a:extLst>
          </p:cNvPr>
          <p:cNvSpPr>
            <a:spLocks noGrp="1"/>
          </p:cNvSpPr>
          <p:nvPr>
            <p:ph type="ctrTitle" hasCustomPrompt="1"/>
          </p:nvPr>
        </p:nvSpPr>
        <p:spPr>
          <a:xfrm>
            <a:off x="1524000" y="1122363"/>
            <a:ext cx="9144000" cy="2387600"/>
          </a:xfrm>
          <a:prstGeom prst="rect">
            <a:avLst/>
          </a:prstGeom>
        </p:spPr>
        <p:txBody>
          <a:bodyPr anchor="b"/>
          <a:lstStyle>
            <a:lvl1pPr algn="ctr">
              <a:defRPr sz="6000">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Section Title</a:t>
            </a:r>
          </a:p>
        </p:txBody>
      </p:sp>
      <p:pic>
        <p:nvPicPr>
          <p:cNvPr id="4" name="Picture 3">
            <a:extLst>
              <a:ext uri="{FF2B5EF4-FFF2-40B4-BE49-F238E27FC236}">
                <a16:creationId xmlns:a16="http://schemas.microsoft.com/office/drawing/2014/main" id="{32D74FB2-50DD-114B-A69F-B0812501A0D5}"/>
              </a:ext>
            </a:extLst>
          </p:cNvPr>
          <p:cNvPicPr>
            <a:picLocks noChangeAspect="1"/>
          </p:cNvPicPr>
          <p:nvPr userDrawn="1"/>
        </p:nvPicPr>
        <p:blipFill>
          <a:blip r:embed="rId2"/>
          <a:stretch>
            <a:fillRect/>
          </a:stretch>
        </p:blipFill>
        <p:spPr>
          <a:xfrm>
            <a:off x="5032021" y="4084636"/>
            <a:ext cx="2127958" cy="2228129"/>
          </a:xfrm>
          <a:prstGeom prst="rect">
            <a:avLst/>
          </a:prstGeom>
        </p:spPr>
      </p:pic>
      <p:pic>
        <p:nvPicPr>
          <p:cNvPr id="5" name="Image" descr="Image">
            <a:extLst>
              <a:ext uri="{FF2B5EF4-FFF2-40B4-BE49-F238E27FC236}">
                <a16:creationId xmlns:a16="http://schemas.microsoft.com/office/drawing/2014/main" id="{C1CE36BD-CADC-C540-9DFC-ED445E7F8B21}"/>
              </a:ext>
            </a:extLst>
          </p:cNvPr>
          <p:cNvPicPr>
            <a:picLocks noChangeAspect="1"/>
          </p:cNvPicPr>
          <p:nvPr userDrawn="1"/>
        </p:nvPicPr>
        <p:blipFill>
          <a:blip r:embed="rId3"/>
          <a:stretch>
            <a:fillRect/>
          </a:stretch>
        </p:blipFill>
        <p:spPr>
          <a:xfrm>
            <a:off x="10506381" y="6390387"/>
            <a:ext cx="1567839" cy="308694"/>
          </a:xfrm>
          <a:prstGeom prst="rect">
            <a:avLst/>
          </a:prstGeom>
          <a:ln w="12700">
            <a:miter lim="400000"/>
          </a:ln>
        </p:spPr>
      </p:pic>
    </p:spTree>
    <p:extLst>
      <p:ext uri="{BB962C8B-B14F-4D97-AF65-F5344CB8AC3E}">
        <p14:creationId xmlns:p14="http://schemas.microsoft.com/office/powerpoint/2010/main" val="102099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er, Subheader, Bulle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BAE1C-2C32-ED49-A53C-1023D0DEE8B9}"/>
              </a:ext>
            </a:extLst>
          </p:cNvPr>
          <p:cNvSpPr>
            <a:spLocks noGrp="1"/>
          </p:cNvSpPr>
          <p:nvPr>
            <p:ph type="title"/>
          </p:nvPr>
        </p:nvSpPr>
        <p:spPr>
          <a:xfrm>
            <a:off x="496878" y="479421"/>
            <a:ext cx="10515600" cy="992183"/>
          </a:xfrm>
          <a:prstGeom prst="rect">
            <a:avLst/>
          </a:prstGeom>
        </p:spPr>
        <p:txBody>
          <a:bodyPr>
            <a:normAutofit/>
          </a:bodyPr>
          <a:lstStyle>
            <a:lvl1pPr>
              <a:defRPr sz="420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E922970-DAC9-9F42-A3C5-508D18C2E219}"/>
              </a:ext>
            </a:extLst>
          </p:cNvPr>
          <p:cNvSpPr>
            <a:spLocks noGrp="1"/>
          </p:cNvSpPr>
          <p:nvPr>
            <p:ph type="body" idx="1"/>
          </p:nvPr>
        </p:nvSpPr>
        <p:spPr>
          <a:xfrm>
            <a:off x="838200" y="917385"/>
            <a:ext cx="10512424" cy="823912"/>
          </a:xfrm>
          <a:prstGeom prst="rect">
            <a:avLst/>
          </a:prstGeom>
        </p:spPr>
        <p:txBody>
          <a:bodyPr anchor="b">
            <a:normAutofit/>
          </a:bodyPr>
          <a:lstStyle>
            <a:lvl1pPr marL="0" indent="0">
              <a:buNone/>
              <a:defRPr sz="2400" b="1">
                <a:solidFill>
                  <a:srgbClr val="008DC4"/>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E788D5E-66C9-3A42-BA11-E3201CB739CA}"/>
              </a:ext>
            </a:extLst>
          </p:cNvPr>
          <p:cNvSpPr>
            <a:spLocks noGrp="1"/>
          </p:cNvSpPr>
          <p:nvPr>
            <p:ph sz="half" idx="2"/>
          </p:nvPr>
        </p:nvSpPr>
        <p:spPr>
          <a:xfrm>
            <a:off x="1195391" y="1769875"/>
            <a:ext cx="10635537" cy="3684588"/>
          </a:xfrm>
          <a:prstGeom prst="rect">
            <a:avLst/>
          </a:prstGeom>
        </p:spPr>
        <p:txBody>
          <a:bodyPr/>
          <a:lstStyle>
            <a:lvl1pPr>
              <a:defRPr sz="2400">
                <a:latin typeface="Amazon Ember" panose="020B0603020204020204" pitchFamily="34" charset="0"/>
                <a:ea typeface="Amazon Ember" panose="020B0603020204020204" pitchFamily="34" charset="0"/>
                <a:cs typeface="Amazon Ember" panose="020B0603020204020204" pitchFamily="34" charset="0"/>
              </a:defRPr>
            </a:lvl1pPr>
            <a:lvl2pPr>
              <a:defRPr sz="2200">
                <a:latin typeface="Amazon Ember" panose="020B0603020204020204" pitchFamily="34" charset="0"/>
                <a:ea typeface="Amazon Ember" panose="020B0603020204020204" pitchFamily="34" charset="0"/>
                <a:cs typeface="Amazon Ember" panose="020B0603020204020204" pitchFamily="34" charset="0"/>
              </a:defRPr>
            </a:lvl2pPr>
            <a:lvl3pPr>
              <a:defRPr sz="2000">
                <a:latin typeface="Amazon Ember" panose="020B0603020204020204" pitchFamily="34" charset="0"/>
                <a:ea typeface="Amazon Ember" panose="020B0603020204020204" pitchFamily="34" charset="0"/>
                <a:cs typeface="Amazon Ember" panose="020B0603020204020204" pitchFamily="34" charset="0"/>
              </a:defRPr>
            </a:lvl3pPr>
            <a:lvl4pPr>
              <a:defRPr sz="1800">
                <a:latin typeface="Amazon Ember" panose="020B0603020204020204" pitchFamily="34" charset="0"/>
                <a:ea typeface="Amazon Ember" panose="020B0603020204020204" pitchFamily="34" charset="0"/>
                <a:cs typeface="Amazon Ember" panose="020B0603020204020204" pitchFamily="34" charset="0"/>
              </a:defRPr>
            </a:lvl4pPr>
            <a:lvl5pPr>
              <a:defRPr sz="1800">
                <a:latin typeface="Amazon Ember" panose="020B0603020204020204" pitchFamily="34" charset="0"/>
                <a:ea typeface="Amazon Ember" panose="020B0603020204020204" pitchFamily="34" charset="0"/>
                <a:cs typeface="Amazon Ember" panose="020B06030202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a:extLst>
              <a:ext uri="{FF2B5EF4-FFF2-40B4-BE49-F238E27FC236}">
                <a16:creationId xmlns:a16="http://schemas.microsoft.com/office/drawing/2014/main" id="{CD1093BF-3B57-464C-8473-A53AE24F8E8A}"/>
              </a:ext>
            </a:extLst>
          </p:cNvPr>
          <p:cNvSpPr/>
          <p:nvPr userDrawn="1"/>
        </p:nvSpPr>
        <p:spPr>
          <a:xfrm>
            <a:off x="-21167" y="6227233"/>
            <a:ext cx="12234334" cy="635001"/>
          </a:xfrm>
          <a:prstGeom prst="rect">
            <a:avLst/>
          </a:prstGeom>
          <a:solidFill>
            <a:srgbClr val="008DC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1600"/>
          </a:p>
        </p:txBody>
      </p:sp>
      <p:sp>
        <p:nvSpPr>
          <p:cNvPr id="6" name="Rectangle">
            <a:extLst>
              <a:ext uri="{FF2B5EF4-FFF2-40B4-BE49-F238E27FC236}">
                <a16:creationId xmlns:a16="http://schemas.microsoft.com/office/drawing/2014/main" id="{C4B1D028-DDE3-474F-8336-7C718E58AA22}"/>
              </a:ext>
            </a:extLst>
          </p:cNvPr>
          <p:cNvSpPr/>
          <p:nvPr userDrawn="1"/>
        </p:nvSpPr>
        <p:spPr>
          <a:xfrm>
            <a:off x="-12700" y="6171307"/>
            <a:ext cx="12217400" cy="55927"/>
          </a:xfrm>
          <a:prstGeom prst="rect">
            <a:avLst/>
          </a:prstGeom>
          <a:solidFill>
            <a:srgbClr val="383D3B"/>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1600"/>
          </a:p>
        </p:txBody>
      </p:sp>
      <p:pic>
        <p:nvPicPr>
          <p:cNvPr id="7" name="Image" descr="Image">
            <a:extLst>
              <a:ext uri="{FF2B5EF4-FFF2-40B4-BE49-F238E27FC236}">
                <a16:creationId xmlns:a16="http://schemas.microsoft.com/office/drawing/2014/main" id="{84D3861E-7037-BF40-AA60-A4664232E67E}"/>
              </a:ext>
            </a:extLst>
          </p:cNvPr>
          <p:cNvPicPr>
            <a:picLocks noChangeAspect="1"/>
          </p:cNvPicPr>
          <p:nvPr userDrawn="1"/>
        </p:nvPicPr>
        <p:blipFill>
          <a:blip r:embed="rId2"/>
          <a:stretch>
            <a:fillRect/>
          </a:stretch>
        </p:blipFill>
        <p:spPr>
          <a:xfrm>
            <a:off x="10506381" y="6390387"/>
            <a:ext cx="1567839" cy="308694"/>
          </a:xfrm>
          <a:prstGeom prst="rect">
            <a:avLst/>
          </a:prstGeom>
          <a:ln w="12700">
            <a:miter lim="400000"/>
          </a:ln>
        </p:spPr>
      </p:pic>
      <p:sp>
        <p:nvSpPr>
          <p:cNvPr id="8" name="Slide Number">
            <a:extLst>
              <a:ext uri="{FF2B5EF4-FFF2-40B4-BE49-F238E27FC236}">
                <a16:creationId xmlns:a16="http://schemas.microsoft.com/office/drawing/2014/main" id="{028E245B-8CBC-034F-B1E3-8E992CC2D81B}"/>
              </a:ext>
            </a:extLst>
          </p:cNvPr>
          <p:cNvSpPr txBox="1">
            <a:spLocks noGrp="1"/>
          </p:cNvSpPr>
          <p:nvPr>
            <p:ph type="sldNum" sz="quarter" idx="10"/>
          </p:nvPr>
        </p:nvSpPr>
        <p:spPr>
          <a:xfrm>
            <a:off x="318558" y="6429469"/>
            <a:ext cx="294953" cy="287258"/>
          </a:xfrm>
          <a:prstGeom prst="rect">
            <a:avLst/>
          </a:prstGeom>
        </p:spPr>
        <p:txBody>
          <a:bodyPr/>
          <a:lstStyle>
            <a:lvl1pPr algn="l">
              <a:defRPr>
                <a:solidFill>
                  <a:srgbClr val="EDEDED"/>
                </a:solidFill>
                <a:latin typeface="Amazon Ember"/>
                <a:ea typeface="Amazon Ember"/>
                <a:cs typeface="Amazon Ember"/>
                <a:sym typeface="Amazon Ember"/>
              </a:defRPr>
            </a:lvl1pPr>
          </a:lstStyle>
          <a:p>
            <a:fld id="{86CB4B4D-7CA3-9044-876B-883B54F8677D}" type="slidenum">
              <a:t>‹#›</a:t>
            </a:fld>
            <a:endParaRPr/>
          </a:p>
        </p:txBody>
      </p:sp>
    </p:spTree>
    <p:extLst>
      <p:ext uri="{BB962C8B-B14F-4D97-AF65-F5344CB8AC3E}">
        <p14:creationId xmlns:p14="http://schemas.microsoft.com/office/powerpoint/2010/main" val="125465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eader, Subheader, Bullets, Right Picture">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61979731-E69B-5C43-A963-97E4F4E2F8F0}"/>
              </a:ext>
            </a:extLst>
          </p:cNvPr>
          <p:cNvSpPr>
            <a:spLocks noGrp="1"/>
          </p:cNvSpPr>
          <p:nvPr>
            <p:ph type="title"/>
          </p:nvPr>
        </p:nvSpPr>
        <p:spPr>
          <a:xfrm>
            <a:off x="496878" y="479421"/>
            <a:ext cx="10515600" cy="992183"/>
          </a:xfrm>
          <a:prstGeom prst="rect">
            <a:avLst/>
          </a:prstGeom>
        </p:spPr>
        <p:txBody>
          <a:bodyPr>
            <a:normAutofit/>
          </a:bodyPr>
          <a:lstStyle>
            <a:lvl1pPr>
              <a:defRPr sz="420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a:t>Click to edit Master title style</a:t>
            </a:r>
            <a:endParaRPr lang="en-US" dirty="0"/>
          </a:p>
        </p:txBody>
      </p:sp>
      <p:sp>
        <p:nvSpPr>
          <p:cNvPr id="16" name="Text Placeholder 2">
            <a:extLst>
              <a:ext uri="{FF2B5EF4-FFF2-40B4-BE49-F238E27FC236}">
                <a16:creationId xmlns:a16="http://schemas.microsoft.com/office/drawing/2014/main" id="{82CB3C52-F409-B440-A9E8-A410B21E4570}"/>
              </a:ext>
            </a:extLst>
          </p:cNvPr>
          <p:cNvSpPr>
            <a:spLocks noGrp="1"/>
          </p:cNvSpPr>
          <p:nvPr>
            <p:ph type="body" idx="1"/>
          </p:nvPr>
        </p:nvSpPr>
        <p:spPr>
          <a:xfrm>
            <a:off x="838200" y="917385"/>
            <a:ext cx="5159375" cy="823912"/>
          </a:xfrm>
          <a:prstGeom prst="rect">
            <a:avLst/>
          </a:prstGeom>
        </p:spPr>
        <p:txBody>
          <a:bodyPr anchor="b">
            <a:normAutofit/>
          </a:bodyPr>
          <a:lstStyle>
            <a:lvl1pPr marL="0" indent="0">
              <a:buNone/>
              <a:defRPr sz="2400" b="1">
                <a:solidFill>
                  <a:srgbClr val="008DC4"/>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79D5DF4C-8EA3-A341-ACC0-177F13236C0E}"/>
              </a:ext>
            </a:extLst>
          </p:cNvPr>
          <p:cNvSpPr>
            <a:spLocks noGrp="1"/>
          </p:cNvSpPr>
          <p:nvPr>
            <p:ph sz="half" idx="2"/>
          </p:nvPr>
        </p:nvSpPr>
        <p:spPr>
          <a:xfrm>
            <a:off x="1195392" y="1769875"/>
            <a:ext cx="4802183" cy="3684588"/>
          </a:xfrm>
          <a:prstGeom prst="rect">
            <a:avLst/>
          </a:prstGeom>
        </p:spPr>
        <p:txBody>
          <a:bodyPr/>
          <a:lstStyle>
            <a:lvl1pPr>
              <a:defRPr sz="2400">
                <a:latin typeface="Amazon Ember" panose="020B0603020204020204" pitchFamily="34" charset="0"/>
                <a:ea typeface="Amazon Ember" panose="020B0603020204020204" pitchFamily="34" charset="0"/>
                <a:cs typeface="Amazon Ember" panose="020B0603020204020204" pitchFamily="34" charset="0"/>
              </a:defRPr>
            </a:lvl1pPr>
            <a:lvl2pPr>
              <a:defRPr sz="2200">
                <a:latin typeface="Amazon Ember" panose="020B0603020204020204" pitchFamily="34" charset="0"/>
                <a:ea typeface="Amazon Ember" panose="020B0603020204020204" pitchFamily="34" charset="0"/>
                <a:cs typeface="Amazon Ember" panose="020B0603020204020204" pitchFamily="34" charset="0"/>
              </a:defRPr>
            </a:lvl2pPr>
            <a:lvl3pPr>
              <a:defRPr sz="2000">
                <a:latin typeface="Amazon Ember" panose="020B0603020204020204" pitchFamily="34" charset="0"/>
                <a:ea typeface="Amazon Ember" panose="020B0603020204020204" pitchFamily="34" charset="0"/>
                <a:cs typeface="Amazon Ember" panose="020B0603020204020204" pitchFamily="34" charset="0"/>
              </a:defRPr>
            </a:lvl3pPr>
            <a:lvl4pPr>
              <a:defRPr sz="1800">
                <a:latin typeface="Amazon Ember" panose="020B0603020204020204" pitchFamily="34" charset="0"/>
                <a:ea typeface="Amazon Ember" panose="020B0603020204020204" pitchFamily="34" charset="0"/>
                <a:cs typeface="Amazon Ember" panose="020B0603020204020204" pitchFamily="34" charset="0"/>
              </a:defRPr>
            </a:lvl4pPr>
            <a:lvl5pPr>
              <a:defRPr sz="1800">
                <a:latin typeface="Amazon Ember" panose="020B0603020204020204" pitchFamily="34" charset="0"/>
                <a:ea typeface="Amazon Ember" panose="020B0603020204020204" pitchFamily="34" charset="0"/>
                <a:cs typeface="Amazon Ember" panose="020B06030202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a:extLst>
              <a:ext uri="{FF2B5EF4-FFF2-40B4-BE49-F238E27FC236}">
                <a16:creationId xmlns:a16="http://schemas.microsoft.com/office/drawing/2014/main" id="{1DB3DB45-3860-1541-81D5-6E679B2E9A9D}"/>
              </a:ext>
            </a:extLst>
          </p:cNvPr>
          <p:cNvSpPr/>
          <p:nvPr userDrawn="1"/>
        </p:nvSpPr>
        <p:spPr>
          <a:xfrm>
            <a:off x="-21167" y="6227233"/>
            <a:ext cx="12234334" cy="635001"/>
          </a:xfrm>
          <a:prstGeom prst="rect">
            <a:avLst/>
          </a:prstGeom>
          <a:solidFill>
            <a:srgbClr val="008DC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1600"/>
          </a:p>
        </p:txBody>
      </p:sp>
      <p:sp>
        <p:nvSpPr>
          <p:cNvPr id="6" name="Rectangle">
            <a:extLst>
              <a:ext uri="{FF2B5EF4-FFF2-40B4-BE49-F238E27FC236}">
                <a16:creationId xmlns:a16="http://schemas.microsoft.com/office/drawing/2014/main" id="{84CB3147-7525-3E47-A94D-F988DC958009}"/>
              </a:ext>
            </a:extLst>
          </p:cNvPr>
          <p:cNvSpPr/>
          <p:nvPr userDrawn="1"/>
        </p:nvSpPr>
        <p:spPr>
          <a:xfrm>
            <a:off x="-12700" y="6171307"/>
            <a:ext cx="12217400" cy="55927"/>
          </a:xfrm>
          <a:prstGeom prst="rect">
            <a:avLst/>
          </a:prstGeom>
          <a:solidFill>
            <a:srgbClr val="383D3B"/>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1600"/>
          </a:p>
        </p:txBody>
      </p:sp>
      <p:pic>
        <p:nvPicPr>
          <p:cNvPr id="7" name="Image" descr="Image">
            <a:extLst>
              <a:ext uri="{FF2B5EF4-FFF2-40B4-BE49-F238E27FC236}">
                <a16:creationId xmlns:a16="http://schemas.microsoft.com/office/drawing/2014/main" id="{6F2C78D7-89EA-2040-92EE-C82094F4D31F}"/>
              </a:ext>
            </a:extLst>
          </p:cNvPr>
          <p:cNvPicPr>
            <a:picLocks noChangeAspect="1"/>
          </p:cNvPicPr>
          <p:nvPr userDrawn="1"/>
        </p:nvPicPr>
        <p:blipFill>
          <a:blip r:embed="rId2"/>
          <a:stretch>
            <a:fillRect/>
          </a:stretch>
        </p:blipFill>
        <p:spPr>
          <a:xfrm>
            <a:off x="10506381" y="6390387"/>
            <a:ext cx="1567839" cy="308694"/>
          </a:xfrm>
          <a:prstGeom prst="rect">
            <a:avLst/>
          </a:prstGeom>
          <a:ln w="12700">
            <a:miter lim="400000"/>
          </a:ln>
        </p:spPr>
      </p:pic>
      <p:sp>
        <p:nvSpPr>
          <p:cNvPr id="8" name="Slide Number">
            <a:extLst>
              <a:ext uri="{FF2B5EF4-FFF2-40B4-BE49-F238E27FC236}">
                <a16:creationId xmlns:a16="http://schemas.microsoft.com/office/drawing/2014/main" id="{C4240D1E-F556-D043-A038-BECFA1130640}"/>
              </a:ext>
            </a:extLst>
          </p:cNvPr>
          <p:cNvSpPr txBox="1">
            <a:spLocks noGrp="1"/>
          </p:cNvSpPr>
          <p:nvPr>
            <p:ph type="sldNum" sz="quarter" idx="10"/>
          </p:nvPr>
        </p:nvSpPr>
        <p:spPr>
          <a:xfrm>
            <a:off x="318558" y="6429469"/>
            <a:ext cx="294953" cy="287258"/>
          </a:xfrm>
          <a:prstGeom prst="rect">
            <a:avLst/>
          </a:prstGeom>
        </p:spPr>
        <p:txBody>
          <a:bodyPr/>
          <a:lstStyle>
            <a:lvl1pPr algn="l">
              <a:defRPr>
                <a:solidFill>
                  <a:srgbClr val="EDEDED"/>
                </a:solidFill>
                <a:latin typeface="Amazon Ember"/>
                <a:ea typeface="Amazon Ember"/>
                <a:cs typeface="Amazon Ember"/>
                <a:sym typeface="Amazon Ember"/>
              </a:defRPr>
            </a:lvl1pPr>
          </a:lstStyle>
          <a:p>
            <a:fld id="{86CB4B4D-7CA3-9044-876B-883B54F8677D}" type="slidenum">
              <a:t>‹#›</a:t>
            </a:fld>
            <a:endParaRPr/>
          </a:p>
        </p:txBody>
      </p:sp>
    </p:spTree>
    <p:extLst>
      <p:ext uri="{BB962C8B-B14F-4D97-AF65-F5344CB8AC3E}">
        <p14:creationId xmlns:p14="http://schemas.microsoft.com/office/powerpoint/2010/main" val="2487744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eader, Bullets">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FB90DA5-5098-B940-A3DC-AA13067A6869}"/>
              </a:ext>
            </a:extLst>
          </p:cNvPr>
          <p:cNvSpPr>
            <a:spLocks noGrp="1"/>
          </p:cNvSpPr>
          <p:nvPr>
            <p:ph type="title"/>
          </p:nvPr>
        </p:nvSpPr>
        <p:spPr>
          <a:xfrm>
            <a:off x="496878" y="479421"/>
            <a:ext cx="10515600" cy="992183"/>
          </a:xfrm>
          <a:prstGeom prst="rect">
            <a:avLst/>
          </a:prstGeom>
        </p:spPr>
        <p:txBody>
          <a:bodyPr>
            <a:normAutofit/>
          </a:bodyPr>
          <a:lstStyle>
            <a:lvl1pPr>
              <a:defRPr sz="420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a:t>Click to edit Master title style</a:t>
            </a:r>
            <a:endParaRPr lang="en-US" dirty="0"/>
          </a:p>
        </p:txBody>
      </p:sp>
      <p:sp>
        <p:nvSpPr>
          <p:cNvPr id="12" name="Content Placeholder 3">
            <a:extLst>
              <a:ext uri="{FF2B5EF4-FFF2-40B4-BE49-F238E27FC236}">
                <a16:creationId xmlns:a16="http://schemas.microsoft.com/office/drawing/2014/main" id="{A7713792-F2E0-2349-9E01-7A252CDCDDC2}"/>
              </a:ext>
            </a:extLst>
          </p:cNvPr>
          <p:cNvSpPr>
            <a:spLocks noGrp="1"/>
          </p:cNvSpPr>
          <p:nvPr>
            <p:ph sz="half" idx="10"/>
          </p:nvPr>
        </p:nvSpPr>
        <p:spPr>
          <a:xfrm>
            <a:off x="852492" y="1312674"/>
            <a:ext cx="10842630" cy="4858631"/>
          </a:xfrm>
          <a:prstGeom prst="rect">
            <a:avLst/>
          </a:prstGeom>
        </p:spPr>
        <p:txBody>
          <a:bodyPr/>
          <a:lstStyle>
            <a:lvl1pPr>
              <a:defRPr sz="2400">
                <a:latin typeface="Amazon Ember" panose="020B0603020204020204" pitchFamily="34" charset="0"/>
                <a:ea typeface="Amazon Ember" panose="020B0603020204020204" pitchFamily="34" charset="0"/>
                <a:cs typeface="Amazon Ember" panose="020B0603020204020204" pitchFamily="34" charset="0"/>
              </a:defRPr>
            </a:lvl1pPr>
            <a:lvl2pPr>
              <a:defRPr sz="2200">
                <a:latin typeface="Amazon Ember" panose="020B0603020204020204" pitchFamily="34" charset="0"/>
                <a:ea typeface="Amazon Ember" panose="020B0603020204020204" pitchFamily="34" charset="0"/>
                <a:cs typeface="Amazon Ember" panose="020B0603020204020204" pitchFamily="34" charset="0"/>
              </a:defRPr>
            </a:lvl2pPr>
            <a:lvl3pPr>
              <a:defRPr sz="2000">
                <a:latin typeface="Amazon Ember" panose="020B0603020204020204" pitchFamily="34" charset="0"/>
                <a:ea typeface="Amazon Ember" panose="020B0603020204020204" pitchFamily="34" charset="0"/>
                <a:cs typeface="Amazon Ember" panose="020B0603020204020204" pitchFamily="34" charset="0"/>
              </a:defRPr>
            </a:lvl3pPr>
            <a:lvl4pPr>
              <a:defRPr sz="1800">
                <a:latin typeface="Amazon Ember" panose="020B0603020204020204" pitchFamily="34" charset="0"/>
                <a:ea typeface="Amazon Ember" panose="020B0603020204020204" pitchFamily="34" charset="0"/>
                <a:cs typeface="Amazon Ember" panose="020B0603020204020204" pitchFamily="34" charset="0"/>
              </a:defRPr>
            </a:lvl4pPr>
            <a:lvl5pPr>
              <a:defRPr sz="1800">
                <a:latin typeface="Amazon Ember" panose="020B0603020204020204" pitchFamily="34" charset="0"/>
                <a:ea typeface="Amazon Ember" panose="020B0603020204020204" pitchFamily="34" charset="0"/>
                <a:cs typeface="Amazon Ember" panose="020B06030202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a:extLst>
              <a:ext uri="{FF2B5EF4-FFF2-40B4-BE49-F238E27FC236}">
                <a16:creationId xmlns:a16="http://schemas.microsoft.com/office/drawing/2014/main" id="{46D6A7FD-6C05-5342-B834-E0E7BE1A4744}"/>
              </a:ext>
            </a:extLst>
          </p:cNvPr>
          <p:cNvSpPr/>
          <p:nvPr userDrawn="1"/>
        </p:nvSpPr>
        <p:spPr>
          <a:xfrm>
            <a:off x="-21167" y="6227233"/>
            <a:ext cx="12234334" cy="635001"/>
          </a:xfrm>
          <a:prstGeom prst="rect">
            <a:avLst/>
          </a:prstGeom>
          <a:solidFill>
            <a:srgbClr val="008DC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1600"/>
          </a:p>
        </p:txBody>
      </p:sp>
      <p:sp>
        <p:nvSpPr>
          <p:cNvPr id="5" name="Rectangle">
            <a:extLst>
              <a:ext uri="{FF2B5EF4-FFF2-40B4-BE49-F238E27FC236}">
                <a16:creationId xmlns:a16="http://schemas.microsoft.com/office/drawing/2014/main" id="{86603285-D8CE-0A4C-B73F-E48A74477B6A}"/>
              </a:ext>
            </a:extLst>
          </p:cNvPr>
          <p:cNvSpPr/>
          <p:nvPr userDrawn="1"/>
        </p:nvSpPr>
        <p:spPr>
          <a:xfrm>
            <a:off x="-12700" y="6171307"/>
            <a:ext cx="12217400" cy="55927"/>
          </a:xfrm>
          <a:prstGeom prst="rect">
            <a:avLst/>
          </a:prstGeom>
          <a:solidFill>
            <a:srgbClr val="383D3B"/>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1600"/>
          </a:p>
        </p:txBody>
      </p:sp>
      <p:pic>
        <p:nvPicPr>
          <p:cNvPr id="6" name="Image" descr="Image">
            <a:extLst>
              <a:ext uri="{FF2B5EF4-FFF2-40B4-BE49-F238E27FC236}">
                <a16:creationId xmlns:a16="http://schemas.microsoft.com/office/drawing/2014/main" id="{9934858C-35FD-6C48-8877-5800510C3FEC}"/>
              </a:ext>
            </a:extLst>
          </p:cNvPr>
          <p:cNvPicPr>
            <a:picLocks noChangeAspect="1"/>
          </p:cNvPicPr>
          <p:nvPr userDrawn="1"/>
        </p:nvPicPr>
        <p:blipFill>
          <a:blip r:embed="rId2"/>
          <a:stretch>
            <a:fillRect/>
          </a:stretch>
        </p:blipFill>
        <p:spPr>
          <a:xfrm>
            <a:off x="10506381" y="6390387"/>
            <a:ext cx="1567839" cy="308694"/>
          </a:xfrm>
          <a:prstGeom prst="rect">
            <a:avLst/>
          </a:prstGeom>
          <a:ln w="12700">
            <a:miter lim="400000"/>
          </a:ln>
        </p:spPr>
      </p:pic>
      <p:sp>
        <p:nvSpPr>
          <p:cNvPr id="7" name="Slide Number">
            <a:extLst>
              <a:ext uri="{FF2B5EF4-FFF2-40B4-BE49-F238E27FC236}">
                <a16:creationId xmlns:a16="http://schemas.microsoft.com/office/drawing/2014/main" id="{9764F57A-AD7A-6C47-B464-67DA8BEA11AD}"/>
              </a:ext>
            </a:extLst>
          </p:cNvPr>
          <p:cNvSpPr txBox="1">
            <a:spLocks noGrp="1"/>
          </p:cNvSpPr>
          <p:nvPr>
            <p:ph type="sldNum" sz="quarter" idx="2"/>
          </p:nvPr>
        </p:nvSpPr>
        <p:spPr>
          <a:xfrm>
            <a:off x="318558" y="6429469"/>
            <a:ext cx="294953" cy="287258"/>
          </a:xfrm>
          <a:prstGeom prst="rect">
            <a:avLst/>
          </a:prstGeom>
        </p:spPr>
        <p:txBody>
          <a:bodyPr/>
          <a:lstStyle>
            <a:lvl1pPr algn="l">
              <a:defRPr>
                <a:solidFill>
                  <a:srgbClr val="EDEDED"/>
                </a:solidFill>
                <a:latin typeface="Amazon Ember"/>
                <a:ea typeface="Amazon Ember"/>
                <a:cs typeface="Amazon Ember"/>
                <a:sym typeface="Amazon Ember"/>
              </a:defRPr>
            </a:lvl1pPr>
          </a:lstStyle>
          <a:p>
            <a:fld id="{86CB4B4D-7CA3-9044-876B-883B54F8677D}" type="slidenum">
              <a:t>‹#›</a:t>
            </a:fld>
            <a:endParaRPr/>
          </a:p>
        </p:txBody>
      </p:sp>
    </p:spTree>
    <p:extLst>
      <p:ext uri="{BB962C8B-B14F-4D97-AF65-F5344CB8AC3E}">
        <p14:creationId xmlns:p14="http://schemas.microsoft.com/office/powerpoint/2010/main" val="1607265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eader, Text">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FB90DA5-5098-B940-A3DC-AA13067A6869}"/>
              </a:ext>
            </a:extLst>
          </p:cNvPr>
          <p:cNvSpPr>
            <a:spLocks noGrp="1"/>
          </p:cNvSpPr>
          <p:nvPr>
            <p:ph type="title"/>
          </p:nvPr>
        </p:nvSpPr>
        <p:spPr>
          <a:xfrm>
            <a:off x="496878" y="479421"/>
            <a:ext cx="10515600" cy="992183"/>
          </a:xfrm>
          <a:prstGeom prst="rect">
            <a:avLst/>
          </a:prstGeom>
        </p:spPr>
        <p:txBody>
          <a:bodyPr>
            <a:normAutofit/>
          </a:bodyPr>
          <a:lstStyle>
            <a:lvl1pPr>
              <a:defRPr sz="420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a:t>Click to edit Master title style</a:t>
            </a:r>
            <a:endParaRPr lang="en-US" dirty="0"/>
          </a:p>
        </p:txBody>
      </p:sp>
      <p:sp>
        <p:nvSpPr>
          <p:cNvPr id="12" name="Content Placeholder 3">
            <a:extLst>
              <a:ext uri="{FF2B5EF4-FFF2-40B4-BE49-F238E27FC236}">
                <a16:creationId xmlns:a16="http://schemas.microsoft.com/office/drawing/2014/main" id="{A7713792-F2E0-2349-9E01-7A252CDCDDC2}"/>
              </a:ext>
            </a:extLst>
          </p:cNvPr>
          <p:cNvSpPr>
            <a:spLocks noGrp="1"/>
          </p:cNvSpPr>
          <p:nvPr>
            <p:ph sz="half" idx="10"/>
          </p:nvPr>
        </p:nvSpPr>
        <p:spPr>
          <a:xfrm>
            <a:off x="852492" y="1312675"/>
            <a:ext cx="10842630" cy="3684588"/>
          </a:xfrm>
          <a:prstGeom prst="rect">
            <a:avLst/>
          </a:prstGeom>
        </p:spPr>
        <p:txBody>
          <a:bodyPr/>
          <a:lstStyle>
            <a:lvl1pPr marL="0" indent="0">
              <a:buNone/>
              <a:defRPr sz="2400">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sz="2200">
                <a:latin typeface="Amazon Ember" panose="020B0603020204020204" pitchFamily="34" charset="0"/>
                <a:ea typeface="Amazon Ember" panose="020B0603020204020204" pitchFamily="34" charset="0"/>
                <a:cs typeface="Amazon Ember" panose="020B0603020204020204" pitchFamily="34" charset="0"/>
              </a:defRPr>
            </a:lvl2pPr>
            <a:lvl3pPr marL="914400" indent="0">
              <a:buNone/>
              <a:defRPr sz="2000">
                <a:latin typeface="Amazon Ember" panose="020B0603020204020204" pitchFamily="34" charset="0"/>
                <a:ea typeface="Amazon Ember" panose="020B0603020204020204" pitchFamily="34" charset="0"/>
                <a:cs typeface="Amazon Ember" panose="020B0603020204020204" pitchFamily="34" charset="0"/>
              </a:defRPr>
            </a:lvl3pPr>
            <a:lvl4pPr marL="1371600" indent="0">
              <a:buNone/>
              <a:defRPr sz="1800">
                <a:latin typeface="Amazon Ember" panose="020B0603020204020204" pitchFamily="34" charset="0"/>
                <a:ea typeface="Amazon Ember" panose="020B0603020204020204" pitchFamily="34" charset="0"/>
                <a:cs typeface="Amazon Ember" panose="020B0603020204020204" pitchFamily="34" charset="0"/>
              </a:defRPr>
            </a:lvl4pPr>
            <a:lvl5pPr marL="1828800" indent="0">
              <a:buNone/>
              <a:defRPr sz="1800">
                <a:latin typeface="Amazon Ember" panose="020B0603020204020204" pitchFamily="34" charset="0"/>
                <a:ea typeface="Amazon Ember" panose="020B0603020204020204" pitchFamily="34" charset="0"/>
                <a:cs typeface="Amazon Ember" panose="020B06030202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a:extLst>
              <a:ext uri="{FF2B5EF4-FFF2-40B4-BE49-F238E27FC236}">
                <a16:creationId xmlns:a16="http://schemas.microsoft.com/office/drawing/2014/main" id="{46D6A7FD-6C05-5342-B834-E0E7BE1A4744}"/>
              </a:ext>
            </a:extLst>
          </p:cNvPr>
          <p:cNvSpPr/>
          <p:nvPr userDrawn="1"/>
        </p:nvSpPr>
        <p:spPr>
          <a:xfrm>
            <a:off x="-21167" y="6227233"/>
            <a:ext cx="12234334" cy="635001"/>
          </a:xfrm>
          <a:prstGeom prst="rect">
            <a:avLst/>
          </a:prstGeom>
          <a:solidFill>
            <a:srgbClr val="008DC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1600"/>
          </a:p>
        </p:txBody>
      </p:sp>
      <p:sp>
        <p:nvSpPr>
          <p:cNvPr id="5" name="Rectangle">
            <a:extLst>
              <a:ext uri="{FF2B5EF4-FFF2-40B4-BE49-F238E27FC236}">
                <a16:creationId xmlns:a16="http://schemas.microsoft.com/office/drawing/2014/main" id="{86603285-D8CE-0A4C-B73F-E48A74477B6A}"/>
              </a:ext>
            </a:extLst>
          </p:cNvPr>
          <p:cNvSpPr/>
          <p:nvPr userDrawn="1"/>
        </p:nvSpPr>
        <p:spPr>
          <a:xfrm>
            <a:off x="-12700" y="6171307"/>
            <a:ext cx="12217400" cy="55927"/>
          </a:xfrm>
          <a:prstGeom prst="rect">
            <a:avLst/>
          </a:prstGeom>
          <a:solidFill>
            <a:srgbClr val="383D3B"/>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1600"/>
          </a:p>
        </p:txBody>
      </p:sp>
      <p:pic>
        <p:nvPicPr>
          <p:cNvPr id="6" name="Image" descr="Image">
            <a:extLst>
              <a:ext uri="{FF2B5EF4-FFF2-40B4-BE49-F238E27FC236}">
                <a16:creationId xmlns:a16="http://schemas.microsoft.com/office/drawing/2014/main" id="{9934858C-35FD-6C48-8877-5800510C3FEC}"/>
              </a:ext>
            </a:extLst>
          </p:cNvPr>
          <p:cNvPicPr>
            <a:picLocks noChangeAspect="1"/>
          </p:cNvPicPr>
          <p:nvPr userDrawn="1"/>
        </p:nvPicPr>
        <p:blipFill>
          <a:blip r:embed="rId2"/>
          <a:stretch>
            <a:fillRect/>
          </a:stretch>
        </p:blipFill>
        <p:spPr>
          <a:xfrm>
            <a:off x="10506381" y="6390387"/>
            <a:ext cx="1567839" cy="308694"/>
          </a:xfrm>
          <a:prstGeom prst="rect">
            <a:avLst/>
          </a:prstGeom>
          <a:ln w="12700">
            <a:miter lim="400000"/>
          </a:ln>
        </p:spPr>
      </p:pic>
      <p:sp>
        <p:nvSpPr>
          <p:cNvPr id="7" name="Slide Number">
            <a:extLst>
              <a:ext uri="{FF2B5EF4-FFF2-40B4-BE49-F238E27FC236}">
                <a16:creationId xmlns:a16="http://schemas.microsoft.com/office/drawing/2014/main" id="{9764F57A-AD7A-6C47-B464-67DA8BEA11AD}"/>
              </a:ext>
            </a:extLst>
          </p:cNvPr>
          <p:cNvSpPr txBox="1">
            <a:spLocks noGrp="1"/>
          </p:cNvSpPr>
          <p:nvPr>
            <p:ph type="sldNum" sz="quarter" idx="2"/>
          </p:nvPr>
        </p:nvSpPr>
        <p:spPr>
          <a:xfrm>
            <a:off x="318558" y="6429469"/>
            <a:ext cx="294953" cy="287258"/>
          </a:xfrm>
          <a:prstGeom prst="rect">
            <a:avLst/>
          </a:prstGeom>
        </p:spPr>
        <p:txBody>
          <a:bodyPr/>
          <a:lstStyle>
            <a:lvl1pPr algn="l">
              <a:defRPr>
                <a:solidFill>
                  <a:srgbClr val="EDEDED"/>
                </a:solidFill>
                <a:latin typeface="Amazon Ember"/>
                <a:ea typeface="Amazon Ember"/>
                <a:cs typeface="Amazon Ember"/>
                <a:sym typeface="Amazon Ember"/>
              </a:defRPr>
            </a:lvl1pPr>
          </a:lstStyle>
          <a:p>
            <a:fld id="{86CB4B4D-7CA3-9044-876B-883B54F8677D}" type="slidenum">
              <a:t>‹#›</a:t>
            </a:fld>
            <a:endParaRPr/>
          </a:p>
        </p:txBody>
      </p:sp>
    </p:spTree>
    <p:extLst>
      <p:ext uri="{BB962C8B-B14F-4D97-AF65-F5344CB8AC3E}">
        <p14:creationId xmlns:p14="http://schemas.microsoft.com/office/powerpoint/2010/main" val="2110166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eader, Bullets, Right Picture">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891BAA89-5BE2-BE47-B5B1-21BA9FA12BCC}"/>
              </a:ext>
            </a:extLst>
          </p:cNvPr>
          <p:cNvSpPr>
            <a:spLocks noGrp="1"/>
          </p:cNvSpPr>
          <p:nvPr>
            <p:ph type="title"/>
          </p:nvPr>
        </p:nvSpPr>
        <p:spPr>
          <a:xfrm>
            <a:off x="496878" y="479421"/>
            <a:ext cx="10515600" cy="992183"/>
          </a:xfrm>
          <a:prstGeom prst="rect">
            <a:avLst/>
          </a:prstGeom>
        </p:spPr>
        <p:txBody>
          <a:bodyPr>
            <a:normAutofit/>
          </a:bodyPr>
          <a:lstStyle>
            <a:lvl1pPr>
              <a:defRPr sz="420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a:t>Click to edit Master title style</a:t>
            </a:r>
            <a:endParaRPr lang="en-US" dirty="0"/>
          </a:p>
        </p:txBody>
      </p:sp>
      <p:sp>
        <p:nvSpPr>
          <p:cNvPr id="11" name="Content Placeholder 3">
            <a:extLst>
              <a:ext uri="{FF2B5EF4-FFF2-40B4-BE49-F238E27FC236}">
                <a16:creationId xmlns:a16="http://schemas.microsoft.com/office/drawing/2014/main" id="{A3D060CE-D456-1E4D-BC0B-1135AF50E9F1}"/>
              </a:ext>
            </a:extLst>
          </p:cNvPr>
          <p:cNvSpPr>
            <a:spLocks noGrp="1"/>
          </p:cNvSpPr>
          <p:nvPr>
            <p:ph sz="half" idx="10"/>
          </p:nvPr>
        </p:nvSpPr>
        <p:spPr>
          <a:xfrm>
            <a:off x="852492" y="1312675"/>
            <a:ext cx="5145083" cy="3684588"/>
          </a:xfrm>
          <a:prstGeom prst="rect">
            <a:avLst/>
          </a:prstGeom>
        </p:spPr>
        <p:txBody>
          <a:bodyPr/>
          <a:lstStyle>
            <a:lvl1pPr>
              <a:defRPr sz="2400">
                <a:latin typeface="Amazon Ember" panose="020B0603020204020204" pitchFamily="34" charset="0"/>
                <a:ea typeface="Amazon Ember" panose="020B0603020204020204" pitchFamily="34" charset="0"/>
                <a:cs typeface="Amazon Ember" panose="020B0603020204020204" pitchFamily="34" charset="0"/>
              </a:defRPr>
            </a:lvl1pPr>
            <a:lvl2pPr>
              <a:defRPr sz="2200">
                <a:latin typeface="Amazon Ember" panose="020B0603020204020204" pitchFamily="34" charset="0"/>
                <a:ea typeface="Amazon Ember" panose="020B0603020204020204" pitchFamily="34" charset="0"/>
                <a:cs typeface="Amazon Ember" panose="020B0603020204020204" pitchFamily="34" charset="0"/>
              </a:defRPr>
            </a:lvl2pPr>
            <a:lvl3pPr>
              <a:defRPr sz="2000">
                <a:latin typeface="Amazon Ember" panose="020B0603020204020204" pitchFamily="34" charset="0"/>
                <a:ea typeface="Amazon Ember" panose="020B0603020204020204" pitchFamily="34" charset="0"/>
                <a:cs typeface="Amazon Ember" panose="020B0603020204020204" pitchFamily="34" charset="0"/>
              </a:defRPr>
            </a:lvl3pPr>
            <a:lvl4pPr>
              <a:defRPr sz="1800">
                <a:latin typeface="Amazon Ember" panose="020B0603020204020204" pitchFamily="34" charset="0"/>
                <a:ea typeface="Amazon Ember" panose="020B0603020204020204" pitchFamily="34" charset="0"/>
                <a:cs typeface="Amazon Ember" panose="020B0603020204020204" pitchFamily="34" charset="0"/>
              </a:defRPr>
            </a:lvl4pPr>
            <a:lvl5pPr>
              <a:defRPr sz="1800">
                <a:latin typeface="Amazon Ember" panose="020B0603020204020204" pitchFamily="34" charset="0"/>
                <a:ea typeface="Amazon Ember" panose="020B0603020204020204" pitchFamily="34" charset="0"/>
                <a:cs typeface="Amazon Ember" panose="020B06030202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a:extLst>
              <a:ext uri="{FF2B5EF4-FFF2-40B4-BE49-F238E27FC236}">
                <a16:creationId xmlns:a16="http://schemas.microsoft.com/office/drawing/2014/main" id="{DBC07DC6-1935-3B40-AD1F-356EC58FCF6A}"/>
              </a:ext>
            </a:extLst>
          </p:cNvPr>
          <p:cNvSpPr/>
          <p:nvPr userDrawn="1"/>
        </p:nvSpPr>
        <p:spPr>
          <a:xfrm>
            <a:off x="-21167" y="6227233"/>
            <a:ext cx="12234334" cy="635001"/>
          </a:xfrm>
          <a:prstGeom prst="rect">
            <a:avLst/>
          </a:prstGeom>
          <a:solidFill>
            <a:srgbClr val="008DC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1600"/>
          </a:p>
        </p:txBody>
      </p:sp>
      <p:sp>
        <p:nvSpPr>
          <p:cNvPr id="5" name="Rectangle">
            <a:extLst>
              <a:ext uri="{FF2B5EF4-FFF2-40B4-BE49-F238E27FC236}">
                <a16:creationId xmlns:a16="http://schemas.microsoft.com/office/drawing/2014/main" id="{0705C016-E629-0448-9B31-051C2A70633F}"/>
              </a:ext>
            </a:extLst>
          </p:cNvPr>
          <p:cNvSpPr/>
          <p:nvPr userDrawn="1"/>
        </p:nvSpPr>
        <p:spPr>
          <a:xfrm>
            <a:off x="-12700" y="6171307"/>
            <a:ext cx="12217400" cy="55927"/>
          </a:xfrm>
          <a:prstGeom prst="rect">
            <a:avLst/>
          </a:prstGeom>
          <a:solidFill>
            <a:srgbClr val="383D3B"/>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1600"/>
          </a:p>
        </p:txBody>
      </p:sp>
      <p:pic>
        <p:nvPicPr>
          <p:cNvPr id="6" name="Image" descr="Image">
            <a:extLst>
              <a:ext uri="{FF2B5EF4-FFF2-40B4-BE49-F238E27FC236}">
                <a16:creationId xmlns:a16="http://schemas.microsoft.com/office/drawing/2014/main" id="{830FCF1E-A28B-B049-B25E-6BEDF536DC3C}"/>
              </a:ext>
            </a:extLst>
          </p:cNvPr>
          <p:cNvPicPr>
            <a:picLocks noChangeAspect="1"/>
          </p:cNvPicPr>
          <p:nvPr userDrawn="1"/>
        </p:nvPicPr>
        <p:blipFill>
          <a:blip r:embed="rId2"/>
          <a:stretch>
            <a:fillRect/>
          </a:stretch>
        </p:blipFill>
        <p:spPr>
          <a:xfrm>
            <a:off x="10506381" y="6390387"/>
            <a:ext cx="1567839" cy="308694"/>
          </a:xfrm>
          <a:prstGeom prst="rect">
            <a:avLst/>
          </a:prstGeom>
          <a:ln w="12700">
            <a:miter lim="400000"/>
          </a:ln>
        </p:spPr>
      </p:pic>
      <p:sp>
        <p:nvSpPr>
          <p:cNvPr id="7" name="Slide Number">
            <a:extLst>
              <a:ext uri="{FF2B5EF4-FFF2-40B4-BE49-F238E27FC236}">
                <a16:creationId xmlns:a16="http://schemas.microsoft.com/office/drawing/2014/main" id="{A9E96E33-9C9A-6B42-A73C-1FC63A6E0837}"/>
              </a:ext>
            </a:extLst>
          </p:cNvPr>
          <p:cNvSpPr txBox="1">
            <a:spLocks noGrp="1"/>
          </p:cNvSpPr>
          <p:nvPr>
            <p:ph type="sldNum" sz="quarter" idx="2"/>
          </p:nvPr>
        </p:nvSpPr>
        <p:spPr>
          <a:xfrm>
            <a:off x="318558" y="6429469"/>
            <a:ext cx="294953" cy="287258"/>
          </a:xfrm>
          <a:prstGeom prst="rect">
            <a:avLst/>
          </a:prstGeom>
        </p:spPr>
        <p:txBody>
          <a:bodyPr/>
          <a:lstStyle>
            <a:lvl1pPr algn="l">
              <a:defRPr>
                <a:solidFill>
                  <a:srgbClr val="EDEDED"/>
                </a:solidFill>
                <a:latin typeface="Amazon Ember"/>
                <a:ea typeface="Amazon Ember"/>
                <a:cs typeface="Amazon Ember"/>
                <a:sym typeface="Amazon Ember"/>
              </a:defRPr>
            </a:lvl1pPr>
          </a:lstStyle>
          <a:p>
            <a:fld id="{86CB4B4D-7CA3-9044-876B-883B54F8677D}" type="slidenum">
              <a:t>‹#›</a:t>
            </a:fld>
            <a:endParaRPr/>
          </a:p>
        </p:txBody>
      </p:sp>
    </p:spTree>
    <p:extLst>
      <p:ext uri="{BB962C8B-B14F-4D97-AF65-F5344CB8AC3E}">
        <p14:creationId xmlns:p14="http://schemas.microsoft.com/office/powerpoint/2010/main" val="3615045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eader, Side by Side Bullets">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891BAA89-5BE2-BE47-B5B1-21BA9FA12BCC}"/>
              </a:ext>
            </a:extLst>
          </p:cNvPr>
          <p:cNvSpPr>
            <a:spLocks noGrp="1"/>
          </p:cNvSpPr>
          <p:nvPr>
            <p:ph type="title"/>
          </p:nvPr>
        </p:nvSpPr>
        <p:spPr>
          <a:xfrm>
            <a:off x="496878" y="479421"/>
            <a:ext cx="10515600" cy="992183"/>
          </a:xfrm>
          <a:prstGeom prst="rect">
            <a:avLst/>
          </a:prstGeom>
        </p:spPr>
        <p:txBody>
          <a:bodyPr>
            <a:normAutofit/>
          </a:bodyPr>
          <a:lstStyle>
            <a:lvl1pPr>
              <a:defRPr sz="420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a:t>Click to edit Master title style</a:t>
            </a:r>
            <a:endParaRPr lang="en-US" dirty="0"/>
          </a:p>
        </p:txBody>
      </p:sp>
      <p:sp>
        <p:nvSpPr>
          <p:cNvPr id="11" name="Content Placeholder 3">
            <a:extLst>
              <a:ext uri="{FF2B5EF4-FFF2-40B4-BE49-F238E27FC236}">
                <a16:creationId xmlns:a16="http://schemas.microsoft.com/office/drawing/2014/main" id="{A3D060CE-D456-1E4D-BC0B-1135AF50E9F1}"/>
              </a:ext>
            </a:extLst>
          </p:cNvPr>
          <p:cNvSpPr>
            <a:spLocks noGrp="1"/>
          </p:cNvSpPr>
          <p:nvPr>
            <p:ph sz="half" idx="10"/>
          </p:nvPr>
        </p:nvSpPr>
        <p:spPr>
          <a:xfrm>
            <a:off x="852492" y="1312674"/>
            <a:ext cx="5145083" cy="4644139"/>
          </a:xfrm>
          <a:prstGeom prst="rect">
            <a:avLst/>
          </a:prstGeom>
        </p:spPr>
        <p:txBody>
          <a:bodyPr/>
          <a:lstStyle>
            <a:lvl1pPr>
              <a:defRPr sz="2400">
                <a:latin typeface="Amazon Ember" panose="020B0603020204020204" pitchFamily="34" charset="0"/>
                <a:ea typeface="Amazon Ember" panose="020B0603020204020204" pitchFamily="34" charset="0"/>
                <a:cs typeface="Amazon Ember" panose="020B0603020204020204" pitchFamily="34" charset="0"/>
              </a:defRPr>
            </a:lvl1pPr>
            <a:lvl2pPr>
              <a:defRPr sz="2200">
                <a:latin typeface="Amazon Ember" panose="020B0603020204020204" pitchFamily="34" charset="0"/>
                <a:ea typeface="Amazon Ember" panose="020B0603020204020204" pitchFamily="34" charset="0"/>
                <a:cs typeface="Amazon Ember" panose="020B0603020204020204" pitchFamily="34" charset="0"/>
              </a:defRPr>
            </a:lvl2pPr>
            <a:lvl3pPr>
              <a:defRPr sz="2000">
                <a:latin typeface="Amazon Ember" panose="020B0603020204020204" pitchFamily="34" charset="0"/>
                <a:ea typeface="Amazon Ember" panose="020B0603020204020204" pitchFamily="34" charset="0"/>
                <a:cs typeface="Amazon Ember" panose="020B0603020204020204" pitchFamily="34" charset="0"/>
              </a:defRPr>
            </a:lvl3pPr>
            <a:lvl4pPr>
              <a:defRPr sz="1800">
                <a:latin typeface="Amazon Ember" panose="020B0603020204020204" pitchFamily="34" charset="0"/>
                <a:ea typeface="Amazon Ember" panose="020B0603020204020204" pitchFamily="34" charset="0"/>
                <a:cs typeface="Amazon Ember" panose="020B0603020204020204" pitchFamily="34" charset="0"/>
              </a:defRPr>
            </a:lvl4pPr>
            <a:lvl5pPr>
              <a:defRPr sz="1800">
                <a:latin typeface="Amazon Ember" panose="020B0603020204020204" pitchFamily="34" charset="0"/>
                <a:ea typeface="Amazon Ember" panose="020B0603020204020204" pitchFamily="34" charset="0"/>
                <a:cs typeface="Amazon Ember" panose="020B06030202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a:extLst>
              <a:ext uri="{FF2B5EF4-FFF2-40B4-BE49-F238E27FC236}">
                <a16:creationId xmlns:a16="http://schemas.microsoft.com/office/drawing/2014/main" id="{DBC07DC6-1935-3B40-AD1F-356EC58FCF6A}"/>
              </a:ext>
            </a:extLst>
          </p:cNvPr>
          <p:cNvSpPr/>
          <p:nvPr userDrawn="1"/>
        </p:nvSpPr>
        <p:spPr>
          <a:xfrm>
            <a:off x="-21167" y="6227233"/>
            <a:ext cx="12234334" cy="635001"/>
          </a:xfrm>
          <a:prstGeom prst="rect">
            <a:avLst/>
          </a:prstGeom>
          <a:solidFill>
            <a:srgbClr val="008DC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1600"/>
          </a:p>
        </p:txBody>
      </p:sp>
      <p:sp>
        <p:nvSpPr>
          <p:cNvPr id="5" name="Rectangle">
            <a:extLst>
              <a:ext uri="{FF2B5EF4-FFF2-40B4-BE49-F238E27FC236}">
                <a16:creationId xmlns:a16="http://schemas.microsoft.com/office/drawing/2014/main" id="{0705C016-E629-0448-9B31-051C2A70633F}"/>
              </a:ext>
            </a:extLst>
          </p:cNvPr>
          <p:cNvSpPr/>
          <p:nvPr userDrawn="1"/>
        </p:nvSpPr>
        <p:spPr>
          <a:xfrm>
            <a:off x="-12700" y="6171307"/>
            <a:ext cx="12217400" cy="55927"/>
          </a:xfrm>
          <a:prstGeom prst="rect">
            <a:avLst/>
          </a:prstGeom>
          <a:solidFill>
            <a:srgbClr val="383D3B"/>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1600"/>
          </a:p>
        </p:txBody>
      </p:sp>
      <p:pic>
        <p:nvPicPr>
          <p:cNvPr id="6" name="Image" descr="Image">
            <a:extLst>
              <a:ext uri="{FF2B5EF4-FFF2-40B4-BE49-F238E27FC236}">
                <a16:creationId xmlns:a16="http://schemas.microsoft.com/office/drawing/2014/main" id="{830FCF1E-A28B-B049-B25E-6BEDF536DC3C}"/>
              </a:ext>
            </a:extLst>
          </p:cNvPr>
          <p:cNvPicPr>
            <a:picLocks noChangeAspect="1"/>
          </p:cNvPicPr>
          <p:nvPr userDrawn="1"/>
        </p:nvPicPr>
        <p:blipFill>
          <a:blip r:embed="rId2"/>
          <a:stretch>
            <a:fillRect/>
          </a:stretch>
        </p:blipFill>
        <p:spPr>
          <a:xfrm>
            <a:off x="10506381" y="6390387"/>
            <a:ext cx="1567839" cy="308694"/>
          </a:xfrm>
          <a:prstGeom prst="rect">
            <a:avLst/>
          </a:prstGeom>
          <a:ln w="12700">
            <a:miter lim="400000"/>
          </a:ln>
        </p:spPr>
      </p:pic>
      <p:sp>
        <p:nvSpPr>
          <p:cNvPr id="7" name="Slide Number">
            <a:extLst>
              <a:ext uri="{FF2B5EF4-FFF2-40B4-BE49-F238E27FC236}">
                <a16:creationId xmlns:a16="http://schemas.microsoft.com/office/drawing/2014/main" id="{A9E96E33-9C9A-6B42-A73C-1FC63A6E0837}"/>
              </a:ext>
            </a:extLst>
          </p:cNvPr>
          <p:cNvSpPr txBox="1">
            <a:spLocks noGrp="1"/>
          </p:cNvSpPr>
          <p:nvPr>
            <p:ph type="sldNum" sz="quarter" idx="2"/>
          </p:nvPr>
        </p:nvSpPr>
        <p:spPr>
          <a:xfrm>
            <a:off x="318558" y="6429469"/>
            <a:ext cx="294953" cy="287258"/>
          </a:xfrm>
          <a:prstGeom prst="rect">
            <a:avLst/>
          </a:prstGeom>
        </p:spPr>
        <p:txBody>
          <a:bodyPr/>
          <a:lstStyle>
            <a:lvl1pPr algn="l">
              <a:defRPr>
                <a:solidFill>
                  <a:srgbClr val="EDEDED"/>
                </a:solidFill>
                <a:latin typeface="Amazon Ember"/>
                <a:ea typeface="Amazon Ember"/>
                <a:cs typeface="Amazon Ember"/>
                <a:sym typeface="Amazon Ember"/>
              </a:defRPr>
            </a:lvl1pPr>
          </a:lstStyle>
          <a:p>
            <a:fld id="{86CB4B4D-7CA3-9044-876B-883B54F8677D}" type="slidenum">
              <a:t>‹#›</a:t>
            </a:fld>
            <a:endParaRPr/>
          </a:p>
        </p:txBody>
      </p:sp>
      <p:sp>
        <p:nvSpPr>
          <p:cNvPr id="8" name="Content Placeholder 3">
            <a:extLst>
              <a:ext uri="{FF2B5EF4-FFF2-40B4-BE49-F238E27FC236}">
                <a16:creationId xmlns:a16="http://schemas.microsoft.com/office/drawing/2014/main" id="{B7AA1A80-8C3A-A840-8E40-19C0A1FEEC62}"/>
              </a:ext>
            </a:extLst>
          </p:cNvPr>
          <p:cNvSpPr>
            <a:spLocks noGrp="1"/>
          </p:cNvSpPr>
          <p:nvPr>
            <p:ph sz="half" idx="11"/>
          </p:nvPr>
        </p:nvSpPr>
        <p:spPr>
          <a:xfrm>
            <a:off x="6050844" y="1312675"/>
            <a:ext cx="5145083" cy="4644140"/>
          </a:xfrm>
          <a:prstGeom prst="rect">
            <a:avLst/>
          </a:prstGeom>
        </p:spPr>
        <p:txBody>
          <a:bodyPr/>
          <a:lstStyle>
            <a:lvl1pPr>
              <a:defRPr sz="2400">
                <a:latin typeface="Amazon Ember" panose="020B0603020204020204" pitchFamily="34" charset="0"/>
                <a:ea typeface="Amazon Ember" panose="020B0603020204020204" pitchFamily="34" charset="0"/>
                <a:cs typeface="Amazon Ember" panose="020B0603020204020204" pitchFamily="34" charset="0"/>
              </a:defRPr>
            </a:lvl1pPr>
            <a:lvl2pPr>
              <a:defRPr sz="2200">
                <a:latin typeface="Amazon Ember" panose="020B0603020204020204" pitchFamily="34" charset="0"/>
                <a:ea typeface="Amazon Ember" panose="020B0603020204020204" pitchFamily="34" charset="0"/>
                <a:cs typeface="Amazon Ember" panose="020B0603020204020204" pitchFamily="34" charset="0"/>
              </a:defRPr>
            </a:lvl2pPr>
            <a:lvl3pPr>
              <a:defRPr sz="2000">
                <a:latin typeface="Amazon Ember" panose="020B0603020204020204" pitchFamily="34" charset="0"/>
                <a:ea typeface="Amazon Ember" panose="020B0603020204020204" pitchFamily="34" charset="0"/>
                <a:cs typeface="Amazon Ember" panose="020B0603020204020204" pitchFamily="34" charset="0"/>
              </a:defRPr>
            </a:lvl3pPr>
            <a:lvl4pPr>
              <a:defRPr sz="1800">
                <a:latin typeface="Amazon Ember" panose="020B0603020204020204" pitchFamily="34" charset="0"/>
                <a:ea typeface="Amazon Ember" panose="020B0603020204020204" pitchFamily="34" charset="0"/>
                <a:cs typeface="Amazon Ember" panose="020B0603020204020204" pitchFamily="34" charset="0"/>
              </a:defRPr>
            </a:lvl4pPr>
            <a:lvl5pPr>
              <a:defRPr sz="1800">
                <a:latin typeface="Amazon Ember" panose="020B0603020204020204" pitchFamily="34" charset="0"/>
                <a:ea typeface="Amazon Ember" panose="020B0603020204020204" pitchFamily="34" charset="0"/>
                <a:cs typeface="Amazon Ember" panose="020B06030202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31743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487643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53" r:id="rId5"/>
    <p:sldLayoutId id="2147483650" r:id="rId6"/>
    <p:sldLayoutId id="2147483665" r:id="rId7"/>
    <p:sldLayoutId id="2147483652" r:id="rId8"/>
    <p:sldLayoutId id="2147483663" r:id="rId9"/>
    <p:sldLayoutId id="2147483654" r:id="rId10"/>
    <p:sldLayoutId id="2147483664" r:id="rId11"/>
    <p:sldLayoutId id="2147483666" r:id="rId12"/>
    <p:sldLayoutId id="2147483667" r:id="rId13"/>
    <p:sldLayoutId id="2147483668"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mlu-rl-instructor.notebook.us-east-1.sagemaker.aws/notebooks/MLU-RL-Teacher/RL1/lecture5/lecture_5_support_notebook.ipynb#K-armed-Bandit-Problem"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hyperlink" Target="https://mlu-rl-instructor.notebook.us-east-1.sagemaker.aws/notebooks/MLU-RL-Teacher/RL1/lecture5/lecture_5_support_notebook.ipynb#Ten-armed-Testbed-I" TargetMode="External"/><Relationship Id="rId2" Type="http://schemas.openxmlformats.org/officeDocument/2006/relationships/notesSlide" Target="../notesSlides/notesSlide24.xml"/><Relationship Id="rId1" Type="http://schemas.openxmlformats.org/officeDocument/2006/relationships/slideLayout" Target="../slideLayouts/slideLayout6.xml"/><Relationship Id="rId5" Type="http://schemas.openxmlformats.org/officeDocument/2006/relationships/image" Target="../media/image16.png"/><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hyperlink" Target="https://mlu-rl-instructor.notebook.us-east-1.sagemaker.aws/notebooks/MLU-RL-Teacher/RL1/lecture5/lecture_5_support_notebook.ipynb#Ten-armed-Testbed-II" TargetMode="External"/><Relationship Id="rId2" Type="http://schemas.openxmlformats.org/officeDocument/2006/relationships/notesSlide" Target="../notesSlides/notesSlide25.xml"/><Relationship Id="rId1" Type="http://schemas.openxmlformats.org/officeDocument/2006/relationships/slideLayout" Target="../slideLayouts/slideLayout6.xml"/><Relationship Id="rId5" Type="http://schemas.openxmlformats.org/officeDocument/2006/relationships/image" Target="../media/image16.png"/><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hyperlink" Target="https://mlu-rl-instructor.notebook.us-east-1.sagemaker.aws/notebooks/MLU-RL-Teacher/RL1/lecture5/lecture_5_support_notebook.ipynb#Optimistic-Initial-Values" TargetMode="External"/><Relationship Id="rId2" Type="http://schemas.openxmlformats.org/officeDocument/2006/relationships/notesSlide" Target="../notesSlides/notesSlide39.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41.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hyperlink" Target="https://mlu-rl-instructor.notebook.us-east-1.sagemaker.aws/notebooks/MLU-RL-Teacher/RL1/lecture5/lecture_5_support_notebook.ipynb#Upper-Confidence-Bound-Action-Selection" TargetMode="External"/><Relationship Id="rId2" Type="http://schemas.openxmlformats.org/officeDocument/2006/relationships/notesSlide" Target="../notesSlides/notesSlide44.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3" Type="http://schemas.openxmlformats.org/officeDocument/2006/relationships/hyperlink" Target="https://mlu-rl-instructor.notebook.us-east-1.sagemaker.aws/notebooks/MLU-RL-Teacher/RL1/lecture5/lecture_5_support_notebook.ipynb#Gradient-Bandits" TargetMode="External"/><Relationship Id="rId2" Type="http://schemas.openxmlformats.org/officeDocument/2006/relationships/notesSlide" Target="../notesSlides/notesSlide49.xml"/><Relationship Id="rId1" Type="http://schemas.openxmlformats.org/officeDocument/2006/relationships/slideLayout" Target="../slideLayouts/slideLayout6.xml"/><Relationship Id="rId5" Type="http://schemas.openxmlformats.org/officeDocument/2006/relationships/image" Target="../media/image16.png"/><Relationship Id="rId4" Type="http://schemas.openxmlformats.org/officeDocument/2006/relationships/image" Target="../media/image31.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hyperlink" Target="https://mlu-rl-instructor.notebook.us-east-1.sagemaker.aws/notebooks/MLU-RL-Teacher/RL1/lecture5/lecture_5_support_notebook.ipynb#Parameter-Study-Graphs" TargetMode="External"/><Relationship Id="rId2" Type="http://schemas.openxmlformats.org/officeDocument/2006/relationships/notesSlide" Target="../notesSlides/notesSlide57.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5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18293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30AD7-5DFD-C643-BA86-18C3D48BEE78}"/>
              </a:ext>
            </a:extLst>
          </p:cNvPr>
          <p:cNvSpPr>
            <a:spLocks noGrp="1"/>
          </p:cNvSpPr>
          <p:nvPr>
            <p:ph type="title"/>
          </p:nvPr>
        </p:nvSpPr>
        <p:spPr/>
        <p:txBody>
          <a:bodyPr/>
          <a:lstStyle/>
          <a:p>
            <a:r>
              <a:rPr lang="en-US" dirty="0"/>
              <a:t>The Multi-Armed Bandit Problem</a:t>
            </a:r>
          </a:p>
        </p:txBody>
      </p:sp>
      <p:sp>
        <p:nvSpPr>
          <p:cNvPr id="3" name="Text Placeholder 2">
            <a:extLst>
              <a:ext uri="{FF2B5EF4-FFF2-40B4-BE49-F238E27FC236}">
                <a16:creationId xmlns:a16="http://schemas.microsoft.com/office/drawing/2014/main" id="{BD06EF33-42BE-C64A-9D9F-E8B37E53AE56}"/>
              </a:ext>
            </a:extLst>
          </p:cNvPr>
          <p:cNvSpPr>
            <a:spLocks noGrp="1"/>
          </p:cNvSpPr>
          <p:nvPr>
            <p:ph type="body" idx="1"/>
          </p:nvPr>
        </p:nvSpPr>
        <p:spPr/>
        <p:txBody>
          <a:bodyPr/>
          <a:lstStyle/>
          <a:p>
            <a:r>
              <a:rPr lang="en-US" dirty="0"/>
              <a:t>Applying Policy Gradient for a Bandit Problem</a:t>
            </a:r>
          </a:p>
        </p:txBody>
      </p:sp>
      <p:sp>
        <p:nvSpPr>
          <p:cNvPr id="4" name="Content Placeholder 3">
            <a:extLst>
              <a:ext uri="{FF2B5EF4-FFF2-40B4-BE49-F238E27FC236}">
                <a16:creationId xmlns:a16="http://schemas.microsoft.com/office/drawing/2014/main" id="{F319B501-B22D-C640-95E4-9C15F912F89D}"/>
              </a:ext>
            </a:extLst>
          </p:cNvPr>
          <p:cNvSpPr>
            <a:spLocks noGrp="1"/>
          </p:cNvSpPr>
          <p:nvPr>
            <p:ph sz="half" idx="2"/>
          </p:nvPr>
        </p:nvSpPr>
        <p:spPr/>
        <p:txBody>
          <a:bodyPr/>
          <a:lstStyle/>
          <a:p>
            <a:r>
              <a:rPr lang="en-US" dirty="0"/>
              <a:t>To updating the network</a:t>
            </a:r>
          </a:p>
          <a:p>
            <a:pPr lvl="1"/>
            <a:r>
              <a:rPr lang="en-US" dirty="0"/>
              <a:t>We will try an arm with an </a:t>
            </a:r>
            <a:r>
              <a:rPr lang="en-US" sz="3200" dirty="0"/>
              <a:t>𝜀</a:t>
            </a:r>
            <a:r>
              <a:rPr lang="en-US" dirty="0"/>
              <a:t>-greedy policy.</a:t>
            </a:r>
          </a:p>
          <a:p>
            <a:r>
              <a:rPr lang="en-US" dirty="0"/>
              <a:t>In the case of our bandit, we don’t need to condition these outputs on any state.</a:t>
            </a:r>
          </a:p>
          <a:p>
            <a:r>
              <a:rPr lang="en-US" dirty="0"/>
              <a:t>Once our agent has taken an action, it then receives a reward of either 1 or -1.</a:t>
            </a:r>
          </a:p>
          <a:p>
            <a:pPr marL="0" indent="0">
              <a:buNone/>
            </a:pPr>
            <a:endParaRPr lang="en-US" u="sng" dirty="0">
              <a:solidFill>
                <a:srgbClr val="008DC4"/>
              </a:solidFill>
            </a:endParaRPr>
          </a:p>
          <a:p>
            <a:pPr marL="0" indent="0">
              <a:buNone/>
            </a:pPr>
            <a:r>
              <a:rPr lang="en-US" b="1" dirty="0">
                <a:solidFill>
                  <a:srgbClr val="A166FF"/>
                </a:solidFill>
              </a:rPr>
              <a:t>Let’s</a:t>
            </a:r>
            <a:r>
              <a:rPr lang="en-US" b="1" dirty="0"/>
              <a:t> </a:t>
            </a:r>
            <a:r>
              <a:rPr lang="en-US" b="1" dirty="0">
                <a:solidFill>
                  <a:srgbClr val="A166FF"/>
                </a:solidFill>
              </a:rPr>
              <a:t>do some coding!</a:t>
            </a:r>
            <a:r>
              <a:rPr lang="en-US" b="1" dirty="0"/>
              <a:t> </a:t>
            </a:r>
            <a:r>
              <a:rPr lang="en-US" u="sng" dirty="0">
                <a:solidFill>
                  <a:srgbClr val="0070C0"/>
                </a:solidFill>
                <a:hlinkClick r:id="rId3">
                  <a:extLst>
                    <a:ext uri="{A12FA001-AC4F-418D-AE19-62706E023703}">
                      <ahyp:hlinkClr xmlns:ahyp="http://schemas.microsoft.com/office/drawing/2018/hyperlinkcolor" val="tx"/>
                    </a:ext>
                  </a:extLst>
                </a:hlinkClick>
              </a:rPr>
              <a:t>K-Armed Bandit Problem</a:t>
            </a:r>
            <a:endParaRPr lang="en-US" dirty="0">
              <a:solidFill>
                <a:srgbClr val="0070C0"/>
              </a:solidFill>
            </a:endParaRPr>
          </a:p>
          <a:p>
            <a:endParaRPr lang="en-US" dirty="0"/>
          </a:p>
        </p:txBody>
      </p:sp>
      <p:pic>
        <p:nvPicPr>
          <p:cNvPr id="5" name="Picture 4">
            <a:extLst>
              <a:ext uri="{FF2B5EF4-FFF2-40B4-BE49-F238E27FC236}">
                <a16:creationId xmlns:a16="http://schemas.microsoft.com/office/drawing/2014/main" id="{2C2F5C64-5C08-8645-B790-D37E67376250}"/>
              </a:ext>
            </a:extLst>
          </p:cNvPr>
          <p:cNvPicPr>
            <a:picLocks noChangeAspect="1"/>
          </p:cNvPicPr>
          <p:nvPr/>
        </p:nvPicPr>
        <p:blipFill>
          <a:blip r:embed="rId4"/>
          <a:stretch>
            <a:fillRect/>
          </a:stretch>
        </p:blipFill>
        <p:spPr>
          <a:xfrm>
            <a:off x="8950303" y="4434649"/>
            <a:ext cx="2983864" cy="1529544"/>
          </a:xfrm>
          <a:prstGeom prst="rect">
            <a:avLst/>
          </a:prstGeom>
        </p:spPr>
      </p:pic>
      <p:pic>
        <p:nvPicPr>
          <p:cNvPr id="6" name="Picture 5">
            <a:extLst>
              <a:ext uri="{FF2B5EF4-FFF2-40B4-BE49-F238E27FC236}">
                <a16:creationId xmlns:a16="http://schemas.microsoft.com/office/drawing/2014/main" id="{FB044BDC-62A2-824C-9848-785624DEAC3D}"/>
              </a:ext>
            </a:extLst>
          </p:cNvPr>
          <p:cNvPicPr>
            <a:picLocks noChangeAspect="1"/>
          </p:cNvPicPr>
          <p:nvPr/>
        </p:nvPicPr>
        <p:blipFill>
          <a:blip r:embed="rId5"/>
          <a:stretch>
            <a:fillRect/>
          </a:stretch>
        </p:blipFill>
        <p:spPr>
          <a:xfrm>
            <a:off x="496878" y="4434649"/>
            <a:ext cx="794959" cy="794959"/>
          </a:xfrm>
          <a:prstGeom prst="rect">
            <a:avLst/>
          </a:prstGeom>
        </p:spPr>
      </p:pic>
    </p:spTree>
    <p:extLst>
      <p:ext uri="{BB962C8B-B14F-4D97-AF65-F5344CB8AC3E}">
        <p14:creationId xmlns:p14="http://schemas.microsoft.com/office/powerpoint/2010/main" val="4257448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D2187-EB89-CB4A-8767-747E645BB6FA}"/>
              </a:ext>
            </a:extLst>
          </p:cNvPr>
          <p:cNvSpPr>
            <a:spLocks noGrp="1"/>
          </p:cNvSpPr>
          <p:nvPr>
            <p:ph type="title"/>
          </p:nvPr>
        </p:nvSpPr>
        <p:spPr/>
        <p:txBody>
          <a:bodyPr/>
          <a:lstStyle/>
          <a:p>
            <a:r>
              <a:rPr lang="en-US" dirty="0"/>
              <a:t>Applications</a:t>
            </a:r>
          </a:p>
        </p:txBody>
      </p:sp>
      <p:sp>
        <p:nvSpPr>
          <p:cNvPr id="3" name="Content Placeholder 2">
            <a:extLst>
              <a:ext uri="{FF2B5EF4-FFF2-40B4-BE49-F238E27FC236}">
                <a16:creationId xmlns:a16="http://schemas.microsoft.com/office/drawing/2014/main" id="{0603315E-66F6-874A-A847-5E00ED5E4A24}"/>
              </a:ext>
            </a:extLst>
          </p:cNvPr>
          <p:cNvSpPr>
            <a:spLocks noGrp="1"/>
          </p:cNvSpPr>
          <p:nvPr>
            <p:ph sz="half" idx="10"/>
          </p:nvPr>
        </p:nvSpPr>
        <p:spPr/>
        <p:txBody>
          <a:bodyPr/>
          <a:lstStyle/>
          <a:p>
            <a:pPr marL="0" indent="0">
              <a:buNone/>
            </a:pPr>
            <a:r>
              <a:rPr lang="en-US" b="1" dirty="0">
                <a:solidFill>
                  <a:schemeClr val="accent1"/>
                </a:solidFill>
              </a:rPr>
              <a:t>Internet display advertising</a:t>
            </a:r>
          </a:p>
          <a:p>
            <a:pPr lvl="1"/>
            <a:r>
              <a:rPr lang="en-US" dirty="0"/>
              <a:t>Companies have a suite of potential ads they can display to visitors, but the company is not sure which ad strategy to follow to maximize sales.</a:t>
            </a:r>
          </a:p>
          <a:p>
            <a:pPr marL="0" indent="0">
              <a:buNone/>
            </a:pPr>
            <a:r>
              <a:rPr lang="en-US" b="1" dirty="0">
                <a:solidFill>
                  <a:schemeClr val="accent1"/>
                </a:solidFill>
              </a:rPr>
              <a:t>Sports</a:t>
            </a:r>
          </a:p>
          <a:p>
            <a:pPr lvl="1"/>
            <a:r>
              <a:rPr lang="en-US" dirty="0"/>
              <a:t>An Athlete has a finite amount of energy to expend, and following certain behaviors has uncertain rewards. How does the athlete maximize their fitness?</a:t>
            </a:r>
          </a:p>
          <a:p>
            <a:pPr marL="0" indent="0">
              <a:buNone/>
            </a:pPr>
            <a:r>
              <a:rPr lang="en-US" b="1" dirty="0">
                <a:solidFill>
                  <a:schemeClr val="accent1"/>
                </a:solidFill>
              </a:rPr>
              <a:t>Finance</a:t>
            </a:r>
          </a:p>
          <a:p>
            <a:pPr lvl="1"/>
            <a:r>
              <a:rPr lang="en-US" dirty="0"/>
              <a:t>Which stock option gives the highest return, under time-varying return profiles.</a:t>
            </a:r>
          </a:p>
          <a:p>
            <a:pPr marL="0" indent="0">
              <a:buNone/>
            </a:pPr>
            <a:r>
              <a:rPr lang="en-US" b="1" dirty="0">
                <a:solidFill>
                  <a:schemeClr val="accent1"/>
                </a:solidFill>
              </a:rPr>
              <a:t>Clinical Trials</a:t>
            </a:r>
          </a:p>
          <a:p>
            <a:pPr lvl="1"/>
            <a:r>
              <a:rPr lang="en-US" dirty="0"/>
              <a:t>A researcher would like to find the best treatment, out of many possible treatments, while minimizing losses.</a:t>
            </a:r>
          </a:p>
        </p:txBody>
      </p:sp>
      <p:sp>
        <p:nvSpPr>
          <p:cNvPr id="4" name="TextBox 3">
            <a:extLst>
              <a:ext uri="{FF2B5EF4-FFF2-40B4-BE49-F238E27FC236}">
                <a16:creationId xmlns:a16="http://schemas.microsoft.com/office/drawing/2014/main" id="{EC56D39B-91B4-6645-9098-B53106C4EDAF}"/>
              </a:ext>
            </a:extLst>
          </p:cNvPr>
          <p:cNvSpPr txBox="1"/>
          <p:nvPr/>
        </p:nvSpPr>
        <p:spPr>
          <a:xfrm>
            <a:off x="3289739" y="6283984"/>
            <a:ext cx="6220806" cy="523220"/>
          </a:xfrm>
          <a:prstGeom prst="rect">
            <a:avLst/>
          </a:prstGeom>
          <a:noFill/>
        </p:spPr>
        <p:txBody>
          <a:bodyPr wrap="none" rtlCol="0">
            <a:spAutoFit/>
          </a:bodyPr>
          <a:lstStyle/>
          <a:p>
            <a:r>
              <a:rPr lang="en-US" sz="2800" dirty="0">
                <a:solidFill>
                  <a:srgbClr val="FF9900"/>
                </a:solidFill>
                <a:latin typeface="Amazon Ember"/>
                <a:ea typeface="Amazon Ember"/>
                <a:cs typeface="Amazon Ember"/>
                <a:sym typeface="Amazon Ember"/>
              </a:rPr>
              <a:t>NEXT TOPIC: </a:t>
            </a:r>
            <a:r>
              <a:rPr lang="en-US" sz="2800" dirty="0">
                <a:solidFill>
                  <a:schemeClr val="bg1"/>
                </a:solidFill>
              </a:rPr>
              <a:t>Exploration vs Exploitation</a:t>
            </a:r>
            <a:endParaRPr lang="en-US" sz="2000" dirty="0">
              <a:solidFill>
                <a:schemeClr val="bg1"/>
              </a:solidFill>
            </a:endParaRPr>
          </a:p>
        </p:txBody>
      </p:sp>
    </p:spTree>
    <p:extLst>
      <p:ext uri="{BB962C8B-B14F-4D97-AF65-F5344CB8AC3E}">
        <p14:creationId xmlns:p14="http://schemas.microsoft.com/office/powerpoint/2010/main" val="37386256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8DC4"/>
        </a:solidFill>
        <a:effectLst/>
      </p:bgPr>
    </p:bg>
    <p:spTree>
      <p:nvGrpSpPr>
        <p:cNvPr id="1" name=""/>
        <p:cNvGrpSpPr/>
        <p:nvPr/>
      </p:nvGrpSpPr>
      <p:grpSpPr>
        <a:xfrm>
          <a:off x="0" y="0"/>
          <a:ext cx="0" cy="0"/>
          <a:chOff x="0" y="0"/>
          <a:chExt cx="0" cy="0"/>
        </a:xfrm>
      </p:grpSpPr>
      <p:sp>
        <p:nvSpPr>
          <p:cNvPr id="230" name="Approximators"/>
          <p:cNvSpPr txBox="1">
            <a:spLocks noGrp="1"/>
          </p:cNvSpPr>
          <p:nvPr>
            <p:ph type="title"/>
          </p:nvPr>
        </p:nvSpPr>
        <p:spPr>
          <a:prstGeom prst="rect">
            <a:avLst/>
          </a:prstGeom>
        </p:spPr>
        <p:txBody>
          <a:bodyPr>
            <a:normAutofit fontScale="90000"/>
          </a:bodyPr>
          <a:lstStyle>
            <a:lvl1pPr defTabSz="742950">
              <a:defRPr sz="14400">
                <a:effectLst>
                  <a:outerShdw blurRad="22860" dist="22860" dir="7800000" rotWithShape="0">
                    <a:srgbClr val="E9E9E9"/>
                  </a:outerShdw>
                </a:effectLst>
              </a:defRPr>
            </a:lvl1pPr>
          </a:lstStyle>
          <a:p>
            <a:pPr algn="ctr"/>
            <a:r>
              <a:rPr lang="en-US" sz="67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Exploration</a:t>
            </a:r>
            <a:r>
              <a:rPr lang="en-US" sz="9600" dirty="0"/>
              <a:t> </a:t>
            </a:r>
            <a:r>
              <a:rPr lang="en-US" sz="67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vs</a:t>
            </a:r>
            <a:r>
              <a:rPr lang="en-US" sz="9600" dirty="0"/>
              <a:t> </a:t>
            </a:r>
            <a:r>
              <a:rPr lang="en-US" sz="67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Exploitation</a:t>
            </a:r>
            <a:endParaRPr sz="6700"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719970088"/>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38E2667-1685-A043-8704-420C783CEC0A}"/>
              </a:ext>
            </a:extLst>
          </p:cNvPr>
          <p:cNvSpPr/>
          <p:nvPr/>
        </p:nvSpPr>
        <p:spPr>
          <a:xfrm>
            <a:off x="4476408" y="4973262"/>
            <a:ext cx="3100400" cy="54920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E7178A1-01FC-DA4F-A32F-326F589C28B3}"/>
                  </a:ext>
                </a:extLst>
              </p:cNvPr>
              <p:cNvSpPr>
                <a:spLocks noGrp="1"/>
              </p:cNvSpPr>
              <p:nvPr>
                <p:ph sz="half" idx="10"/>
              </p:nvPr>
            </p:nvSpPr>
            <p:spPr/>
            <p:txBody>
              <a:bodyPr/>
              <a:lstStyle/>
              <a:p>
                <a:pPr marL="0" indent="0">
                  <a:buNone/>
                </a:pPr>
                <a:r>
                  <a:rPr lang="en-US" b="1" dirty="0">
                    <a:solidFill>
                      <a:schemeClr val="accent1"/>
                    </a:solidFill>
                  </a:rPr>
                  <a:t>The k-armed Problem</a:t>
                </a:r>
              </a:p>
              <a:p>
                <a:pPr lvl="1"/>
                <a:r>
                  <a:rPr lang="en-US" dirty="0"/>
                  <a:t>Each action selection is like a play of one of the slot machine’s levers, and the rewards are the payoffs for hitting the jackpot.</a:t>
                </a:r>
              </a:p>
              <a:p>
                <a:pPr lvl="1"/>
                <a:r>
                  <a:rPr lang="en-US" dirty="0"/>
                  <a:t>Through repeated action selections, you maximize your winnings by concentrating your actions on the best levers.</a:t>
                </a:r>
              </a:p>
              <a:p>
                <a:pPr lvl="1"/>
                <a:r>
                  <a:rPr lang="en-US" dirty="0"/>
                  <a:t>In our k-armed bandit problem, each of the k actions has an expected, or mean, reward: the </a:t>
                </a:r>
                <a:r>
                  <a:rPr lang="en-US" b="1" dirty="0"/>
                  <a:t>value of that action</a:t>
                </a:r>
                <a:r>
                  <a:rPr lang="en-US" dirty="0"/>
                  <a:t>.</a:t>
                </a:r>
              </a:p>
              <a:p>
                <a:pPr lvl="1"/>
                <a:r>
                  <a:rPr lang="en-US" dirty="0"/>
                  <a:t>We denote the action selected on time step </a:t>
                </a:r>
                <a:r>
                  <a:rPr lang="en-US" i="1" dirty="0"/>
                  <a:t>t</a:t>
                </a:r>
                <a:r>
                  <a:rPr lang="en-US" dirty="0"/>
                  <a:t> as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oMath>
                </a14:m>
                <a:endParaRPr lang="en-US" dirty="0"/>
              </a:p>
              <a:p>
                <a:pPr lvl="1"/>
                <a:r>
                  <a:rPr lang="en-US" dirty="0"/>
                  <a:t>The corresponding reward is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sub>
                    </m:sSub>
                  </m:oMath>
                </a14:m>
                <a:endParaRPr lang="en-US" dirty="0"/>
              </a:p>
              <a:p>
                <a:pPr lvl="1"/>
                <a:r>
                  <a:rPr lang="en-US" dirty="0"/>
                  <a:t>The value of an arbitrary action </a:t>
                </a:r>
                <a:r>
                  <a:rPr lang="en-US" i="1" dirty="0"/>
                  <a:t>a</a:t>
                </a:r>
                <a:r>
                  <a:rPr lang="en-US" dirty="0"/>
                  <a:t>, denoted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m:t>
                        </m:r>
                      </m:sub>
                    </m:sSub>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oMath>
                </a14:m>
                <a:r>
                  <a:rPr lang="en-US" dirty="0"/>
                  <a:t>, is the expected reward given that </a:t>
                </a:r>
                <a:r>
                  <a:rPr lang="en-US" i="1" dirty="0"/>
                  <a:t>a</a:t>
                </a:r>
                <a:r>
                  <a:rPr lang="en-US" dirty="0"/>
                  <a:t> is selected:   </a:t>
                </a:r>
              </a:p>
              <a:p>
                <a:pPr marL="457200" lvl="1"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𝑎</m:t>
                          </m:r>
                        </m:e>
                      </m:d>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oMath>
                  </m:oMathPara>
                </a14:m>
                <a:endParaRPr lang="en-US" dirty="0"/>
              </a:p>
            </p:txBody>
          </p:sp>
        </mc:Choice>
        <mc:Fallback xmlns="">
          <p:sp>
            <p:nvSpPr>
              <p:cNvPr id="3" name="Content Placeholder 2">
                <a:extLst>
                  <a:ext uri="{FF2B5EF4-FFF2-40B4-BE49-F238E27FC236}">
                    <a16:creationId xmlns:a16="http://schemas.microsoft.com/office/drawing/2014/main" id="{2E7178A1-01FC-DA4F-A32F-326F589C28B3}"/>
                  </a:ext>
                </a:extLst>
              </p:cNvPr>
              <p:cNvSpPr>
                <a:spLocks noGrp="1" noRot="1" noChangeAspect="1" noMove="1" noResize="1" noEditPoints="1" noAdjustHandles="1" noChangeArrowheads="1" noChangeShapeType="1" noTextEdit="1"/>
              </p:cNvSpPr>
              <p:nvPr>
                <p:ph sz="half" idx="10"/>
              </p:nvPr>
            </p:nvSpPr>
            <p:spPr>
              <a:blipFill>
                <a:blip r:embed="rId3"/>
                <a:stretch>
                  <a:fillRect l="-819" t="-1563" r="-702"/>
                </a:stretch>
              </a:blipFill>
            </p:spPr>
            <p:txBody>
              <a:bodyPr/>
              <a:lstStyle/>
              <a:p>
                <a:r>
                  <a:rPr lang="en-US">
                    <a:noFill/>
                  </a:rPr>
                  <a:t> </a:t>
                </a:r>
              </a:p>
            </p:txBody>
          </p:sp>
        </mc:Fallback>
      </mc:AlternateContent>
      <p:sp>
        <p:nvSpPr>
          <p:cNvPr id="2" name="Title 1">
            <a:extLst>
              <a:ext uri="{FF2B5EF4-FFF2-40B4-BE49-F238E27FC236}">
                <a16:creationId xmlns:a16="http://schemas.microsoft.com/office/drawing/2014/main" id="{94C13A5D-94E6-3A40-A2AD-7D71159DFE89}"/>
              </a:ext>
            </a:extLst>
          </p:cNvPr>
          <p:cNvSpPr>
            <a:spLocks noGrp="1"/>
          </p:cNvSpPr>
          <p:nvPr>
            <p:ph type="title"/>
          </p:nvPr>
        </p:nvSpPr>
        <p:spPr/>
        <p:txBody>
          <a:bodyPr/>
          <a:lstStyle/>
          <a:p>
            <a:r>
              <a:rPr lang="en-US" dirty="0"/>
              <a:t>The k-armed Bandit Problem</a:t>
            </a:r>
          </a:p>
        </p:txBody>
      </p:sp>
    </p:spTree>
    <p:extLst>
      <p:ext uri="{BB962C8B-B14F-4D97-AF65-F5344CB8AC3E}">
        <p14:creationId xmlns:p14="http://schemas.microsoft.com/office/powerpoint/2010/main" val="9430127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13A5D-94E6-3A40-A2AD-7D71159DFE89}"/>
              </a:ext>
            </a:extLst>
          </p:cNvPr>
          <p:cNvSpPr>
            <a:spLocks noGrp="1"/>
          </p:cNvSpPr>
          <p:nvPr>
            <p:ph type="title"/>
          </p:nvPr>
        </p:nvSpPr>
        <p:spPr/>
        <p:txBody>
          <a:bodyPr/>
          <a:lstStyle/>
          <a:p>
            <a:r>
              <a:rPr lang="en-US" dirty="0"/>
              <a:t>The k-armed Bandit Problem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E7178A1-01FC-DA4F-A32F-326F589C28B3}"/>
                  </a:ext>
                </a:extLst>
              </p:cNvPr>
              <p:cNvSpPr>
                <a:spLocks noGrp="1"/>
              </p:cNvSpPr>
              <p:nvPr>
                <p:ph sz="half" idx="10"/>
              </p:nvPr>
            </p:nvSpPr>
            <p:spPr/>
            <p:txBody>
              <a:bodyPr/>
              <a:lstStyle/>
              <a:p>
                <a:pPr marL="0" indent="0">
                  <a:buNone/>
                </a:pPr>
                <a:r>
                  <a:rPr lang="en-US" b="1" dirty="0">
                    <a:solidFill>
                      <a:schemeClr val="accent1"/>
                    </a:solidFill>
                  </a:rPr>
                  <a:t>The k-armed Problem</a:t>
                </a:r>
              </a:p>
              <a:p>
                <a:pPr lvl="1"/>
                <a:r>
                  <a:rPr lang="en-US" dirty="0"/>
                  <a:t>If you knew the value of each action, then it would be trivial to solve the k-armed bandit problem, you would just always select the action with the highest value.</a:t>
                </a:r>
              </a:p>
              <a:p>
                <a:pPr lvl="1"/>
                <a:r>
                  <a:rPr lang="en-US" dirty="0"/>
                  <a:t>But, we assume that you just have estimates, not the actual values.</a:t>
                </a:r>
              </a:p>
              <a:p>
                <a:pPr lvl="1"/>
                <a:r>
                  <a:rPr lang="en-US" dirty="0"/>
                  <a:t>The estimated value of action </a:t>
                </a:r>
                <a:r>
                  <a:rPr lang="en-US" i="1" dirty="0"/>
                  <a:t>a</a:t>
                </a:r>
                <a:r>
                  <a:rPr lang="en-US" dirty="0"/>
                  <a:t> at time step </a:t>
                </a:r>
                <a:r>
                  <a:rPr lang="en-US" i="1" dirty="0"/>
                  <a:t>t</a:t>
                </a:r>
                <a:r>
                  <a:rPr lang="en-US" dirty="0"/>
                  <a:t> is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oMath>
                </a14:m>
                <a:endParaRPr lang="en-US" dirty="0"/>
              </a:p>
              <a:p>
                <a:pPr lvl="1"/>
                <a:r>
                  <a:rPr lang="en-US" dirty="0"/>
                  <a:t>We would like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oMath>
                </a14:m>
                <a:r>
                  <a:rPr lang="en-US" dirty="0"/>
                  <a:t> to be as close to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m:t>
                        </m:r>
                      </m:sub>
                    </m:sSub>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oMath>
                </a14:m>
                <a:r>
                  <a:rPr lang="en-US" dirty="0"/>
                  <a:t> as possible.</a:t>
                </a:r>
              </a:p>
            </p:txBody>
          </p:sp>
        </mc:Choice>
        <mc:Fallback xmlns="">
          <p:sp>
            <p:nvSpPr>
              <p:cNvPr id="3" name="Content Placeholder 2">
                <a:extLst>
                  <a:ext uri="{FF2B5EF4-FFF2-40B4-BE49-F238E27FC236}">
                    <a16:creationId xmlns:a16="http://schemas.microsoft.com/office/drawing/2014/main" id="{2E7178A1-01FC-DA4F-A32F-326F589C28B3}"/>
                  </a:ext>
                </a:extLst>
              </p:cNvPr>
              <p:cNvSpPr>
                <a:spLocks noGrp="1" noRot="1" noChangeAspect="1" noMove="1" noResize="1" noEditPoints="1" noAdjustHandles="1" noChangeArrowheads="1" noChangeShapeType="1" noTextEdit="1"/>
              </p:cNvSpPr>
              <p:nvPr>
                <p:ph sz="half" idx="10"/>
              </p:nvPr>
            </p:nvSpPr>
            <p:spPr>
              <a:blipFill>
                <a:blip r:embed="rId3"/>
                <a:stretch>
                  <a:fillRect l="-819" t="-1563"/>
                </a:stretch>
              </a:blipFill>
            </p:spPr>
            <p:txBody>
              <a:bodyPr/>
              <a:lstStyle/>
              <a:p>
                <a:r>
                  <a:rPr lang="en-US">
                    <a:noFill/>
                  </a:rPr>
                  <a:t> </a:t>
                </a:r>
              </a:p>
            </p:txBody>
          </p:sp>
        </mc:Fallback>
      </mc:AlternateContent>
    </p:spTree>
    <p:extLst>
      <p:ext uri="{BB962C8B-B14F-4D97-AF65-F5344CB8AC3E}">
        <p14:creationId xmlns:p14="http://schemas.microsoft.com/office/powerpoint/2010/main" val="5582802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13A5D-94E6-3A40-A2AD-7D71159DFE89}"/>
              </a:ext>
            </a:extLst>
          </p:cNvPr>
          <p:cNvSpPr>
            <a:spLocks noGrp="1"/>
          </p:cNvSpPr>
          <p:nvPr>
            <p:ph type="title"/>
          </p:nvPr>
        </p:nvSpPr>
        <p:spPr/>
        <p:txBody>
          <a:bodyPr/>
          <a:lstStyle/>
          <a:p>
            <a:r>
              <a:rPr lang="en-US" dirty="0"/>
              <a:t>Exploration vs Exploitation</a:t>
            </a:r>
          </a:p>
        </p:txBody>
      </p:sp>
      <p:sp>
        <p:nvSpPr>
          <p:cNvPr id="3" name="Content Placeholder 2">
            <a:extLst>
              <a:ext uri="{FF2B5EF4-FFF2-40B4-BE49-F238E27FC236}">
                <a16:creationId xmlns:a16="http://schemas.microsoft.com/office/drawing/2014/main" id="{2E7178A1-01FC-DA4F-A32F-326F589C28B3}"/>
              </a:ext>
            </a:extLst>
          </p:cNvPr>
          <p:cNvSpPr>
            <a:spLocks noGrp="1"/>
          </p:cNvSpPr>
          <p:nvPr>
            <p:ph sz="half" idx="10"/>
          </p:nvPr>
        </p:nvSpPr>
        <p:spPr/>
        <p:txBody>
          <a:bodyPr/>
          <a:lstStyle/>
          <a:p>
            <a:pPr marL="0" indent="0">
              <a:buNone/>
            </a:pPr>
            <a:r>
              <a:rPr lang="en-US" b="1" dirty="0">
                <a:solidFill>
                  <a:schemeClr val="accent1"/>
                </a:solidFill>
              </a:rPr>
              <a:t>Greedy Actions</a:t>
            </a:r>
          </a:p>
          <a:p>
            <a:pPr lvl="1"/>
            <a:r>
              <a:rPr lang="en-US" dirty="0"/>
              <a:t>At any time step, there is at least one action whose estimated value is greatest.</a:t>
            </a:r>
          </a:p>
          <a:p>
            <a:pPr lvl="1"/>
            <a:r>
              <a:rPr lang="en-US" dirty="0"/>
              <a:t>When you select one of these actions, we say that you are </a:t>
            </a:r>
            <a:r>
              <a:rPr lang="en-US" dirty="0">
                <a:solidFill>
                  <a:schemeClr val="accent3"/>
                </a:solidFill>
              </a:rPr>
              <a:t>exploiting</a:t>
            </a:r>
            <a:r>
              <a:rPr lang="en-US" dirty="0"/>
              <a:t> your current knowledge of the actions and values.</a:t>
            </a:r>
          </a:p>
          <a:p>
            <a:pPr marL="0" indent="0">
              <a:buNone/>
            </a:pPr>
            <a:r>
              <a:rPr lang="en-US" b="1" dirty="0">
                <a:solidFill>
                  <a:schemeClr val="accent1"/>
                </a:solidFill>
              </a:rPr>
              <a:t>Non-Greedy Actions</a:t>
            </a:r>
          </a:p>
          <a:p>
            <a:pPr lvl="1"/>
            <a:r>
              <a:rPr lang="en-US" dirty="0"/>
              <a:t>If instead, you select one of the non-greedy actions, then we say that you are </a:t>
            </a:r>
            <a:r>
              <a:rPr lang="en-US" dirty="0">
                <a:solidFill>
                  <a:schemeClr val="accent3"/>
                </a:solidFill>
              </a:rPr>
              <a:t>exploring</a:t>
            </a:r>
            <a:r>
              <a:rPr lang="en-US" dirty="0"/>
              <a:t>, because this enables you to improve your estimate of the non-greedy action’s value.</a:t>
            </a:r>
          </a:p>
        </p:txBody>
      </p:sp>
    </p:spTree>
    <p:extLst>
      <p:ext uri="{BB962C8B-B14F-4D97-AF65-F5344CB8AC3E}">
        <p14:creationId xmlns:p14="http://schemas.microsoft.com/office/powerpoint/2010/main" val="3050864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60F70-8F78-CD4E-99FB-FB7C02DE7424}"/>
              </a:ext>
            </a:extLst>
          </p:cNvPr>
          <p:cNvSpPr>
            <a:spLocks noGrp="1"/>
          </p:cNvSpPr>
          <p:nvPr>
            <p:ph type="title"/>
          </p:nvPr>
        </p:nvSpPr>
        <p:spPr/>
        <p:txBody>
          <a:bodyPr/>
          <a:lstStyle/>
          <a:p>
            <a:r>
              <a:rPr lang="en-US" dirty="0"/>
              <a:t>Exploration vs Exploitation</a:t>
            </a:r>
          </a:p>
        </p:txBody>
      </p:sp>
      <p:sp>
        <p:nvSpPr>
          <p:cNvPr id="3" name="Content Placeholder 2">
            <a:extLst>
              <a:ext uri="{FF2B5EF4-FFF2-40B4-BE49-F238E27FC236}">
                <a16:creationId xmlns:a16="http://schemas.microsoft.com/office/drawing/2014/main" id="{BC9E7730-274C-444C-9748-C5EAF3E9B642}"/>
              </a:ext>
            </a:extLst>
          </p:cNvPr>
          <p:cNvSpPr>
            <a:spLocks noGrp="1"/>
          </p:cNvSpPr>
          <p:nvPr>
            <p:ph sz="half" idx="10"/>
          </p:nvPr>
        </p:nvSpPr>
        <p:spPr>
          <a:xfrm>
            <a:off x="852492" y="2212323"/>
            <a:ext cx="10842630" cy="3684588"/>
          </a:xfrm>
        </p:spPr>
        <p:txBody>
          <a:bodyPr/>
          <a:lstStyle/>
          <a:p>
            <a:r>
              <a:rPr lang="en-US" dirty="0"/>
              <a:t>Jeff Bezos has an interesting way to frame this decision with his “regret minimization” framework:</a:t>
            </a:r>
          </a:p>
          <a:p>
            <a:pPr lvl="1"/>
            <a:r>
              <a:rPr lang="en-US" dirty="0"/>
              <a:t>“So, I wanted to project myself forward to the age 80 and say, ‘Okay, now I’m looking back on my life. I want to have minimized the number of regrets I have.’ I knew that when I was 80 I was not going to regret having tried this. I was not going to regret trying to participate in this thing called the Internet that I thought was going to be a really big deal. I knew that if I failed, I wouldn’t regret that.” </a:t>
            </a:r>
          </a:p>
          <a:p>
            <a:pPr lvl="1"/>
            <a:r>
              <a:rPr lang="en-US" dirty="0"/>
              <a:t>								     (Algorithms to live by)</a:t>
            </a:r>
          </a:p>
        </p:txBody>
      </p:sp>
    </p:spTree>
    <p:extLst>
      <p:ext uri="{BB962C8B-B14F-4D97-AF65-F5344CB8AC3E}">
        <p14:creationId xmlns:p14="http://schemas.microsoft.com/office/powerpoint/2010/main" val="41824815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376C3-ACCE-8E4E-83E6-1747D1E493EC}"/>
              </a:ext>
            </a:extLst>
          </p:cNvPr>
          <p:cNvSpPr>
            <a:spLocks noGrp="1"/>
          </p:cNvSpPr>
          <p:nvPr>
            <p:ph type="title"/>
          </p:nvPr>
        </p:nvSpPr>
        <p:spPr/>
        <p:txBody>
          <a:bodyPr/>
          <a:lstStyle/>
          <a:p>
            <a:r>
              <a:rPr lang="en-US" dirty="0"/>
              <a:t>Exploration vs Exploitation</a:t>
            </a:r>
          </a:p>
        </p:txBody>
      </p:sp>
      <p:sp>
        <p:nvSpPr>
          <p:cNvPr id="3" name="Content Placeholder 2">
            <a:extLst>
              <a:ext uri="{FF2B5EF4-FFF2-40B4-BE49-F238E27FC236}">
                <a16:creationId xmlns:a16="http://schemas.microsoft.com/office/drawing/2014/main" id="{0CAA1F77-2AC5-ED4F-9EB6-4349221A7018}"/>
              </a:ext>
            </a:extLst>
          </p:cNvPr>
          <p:cNvSpPr>
            <a:spLocks noGrp="1"/>
          </p:cNvSpPr>
          <p:nvPr>
            <p:ph sz="half" idx="10"/>
          </p:nvPr>
        </p:nvSpPr>
        <p:spPr>
          <a:xfrm>
            <a:off x="852492" y="1371666"/>
            <a:ext cx="10842630" cy="4858631"/>
          </a:xfrm>
        </p:spPr>
        <p:txBody>
          <a:bodyPr/>
          <a:lstStyle/>
          <a:p>
            <a:r>
              <a:rPr lang="en-US" dirty="0"/>
              <a:t>The world is constantly full of “explore vs exploit” tradeoffs – whether you should take known gains or take the exploration cost to see if better options are available.</a:t>
            </a:r>
          </a:p>
          <a:p>
            <a:pPr marL="0" indent="0">
              <a:buNone/>
            </a:pPr>
            <a:r>
              <a:rPr lang="en-US" b="1" dirty="0">
                <a:solidFill>
                  <a:schemeClr val="accent1"/>
                </a:solidFill>
              </a:rPr>
              <a:t>Fun Fact</a:t>
            </a:r>
          </a:p>
          <a:p>
            <a:r>
              <a:rPr lang="en-US" dirty="0"/>
              <a:t>Boredom and mental fatigue are very possibly evolutionary-evolved prompts to switch from exploit mode to explore mode.</a:t>
            </a:r>
          </a:p>
        </p:txBody>
      </p:sp>
      <p:pic>
        <p:nvPicPr>
          <p:cNvPr id="4" name="Picture 3">
            <a:extLst>
              <a:ext uri="{FF2B5EF4-FFF2-40B4-BE49-F238E27FC236}">
                <a16:creationId xmlns:a16="http://schemas.microsoft.com/office/drawing/2014/main" id="{5838095D-3949-6944-B161-08831F5713DF}"/>
              </a:ext>
            </a:extLst>
          </p:cNvPr>
          <p:cNvPicPr>
            <a:picLocks noChangeAspect="1"/>
          </p:cNvPicPr>
          <p:nvPr/>
        </p:nvPicPr>
        <p:blipFill>
          <a:blip r:embed="rId3"/>
          <a:stretch>
            <a:fillRect/>
          </a:stretch>
        </p:blipFill>
        <p:spPr>
          <a:xfrm>
            <a:off x="3793473" y="3708400"/>
            <a:ext cx="4073281" cy="2272462"/>
          </a:xfrm>
          <a:prstGeom prst="rect">
            <a:avLst/>
          </a:prstGeom>
        </p:spPr>
      </p:pic>
    </p:spTree>
    <p:extLst>
      <p:ext uri="{BB962C8B-B14F-4D97-AF65-F5344CB8AC3E}">
        <p14:creationId xmlns:p14="http://schemas.microsoft.com/office/powerpoint/2010/main" val="3696560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376C3-ACCE-8E4E-83E6-1747D1E493EC}"/>
              </a:ext>
            </a:extLst>
          </p:cNvPr>
          <p:cNvSpPr>
            <a:spLocks noGrp="1"/>
          </p:cNvSpPr>
          <p:nvPr>
            <p:ph type="title"/>
          </p:nvPr>
        </p:nvSpPr>
        <p:spPr/>
        <p:txBody>
          <a:bodyPr/>
          <a:lstStyle/>
          <a:p>
            <a:r>
              <a:rPr lang="en-US" dirty="0"/>
              <a:t>Exploration vs Exploitation</a:t>
            </a:r>
          </a:p>
        </p:txBody>
      </p:sp>
      <p:sp>
        <p:nvSpPr>
          <p:cNvPr id="3" name="Content Placeholder 2">
            <a:extLst>
              <a:ext uri="{FF2B5EF4-FFF2-40B4-BE49-F238E27FC236}">
                <a16:creationId xmlns:a16="http://schemas.microsoft.com/office/drawing/2014/main" id="{0CAA1F77-2AC5-ED4F-9EB6-4349221A7018}"/>
              </a:ext>
            </a:extLst>
          </p:cNvPr>
          <p:cNvSpPr>
            <a:spLocks noGrp="1"/>
          </p:cNvSpPr>
          <p:nvPr>
            <p:ph sz="half" idx="10"/>
          </p:nvPr>
        </p:nvSpPr>
        <p:spPr/>
        <p:txBody>
          <a:bodyPr/>
          <a:lstStyle/>
          <a:p>
            <a:pPr marL="0" indent="0">
              <a:buNone/>
            </a:pPr>
            <a:r>
              <a:rPr lang="en-US" b="1" dirty="0">
                <a:solidFill>
                  <a:schemeClr val="accent1"/>
                </a:solidFill>
              </a:rPr>
              <a:t>Why use exploration in RL?</a:t>
            </a:r>
          </a:p>
          <a:p>
            <a:pPr lvl="1"/>
            <a:r>
              <a:rPr lang="en-US" dirty="0"/>
              <a:t>Suppose a greedy action’s value is known with certainty, while several other actions are estimated to be nearly as good but with substantial uncertainty.</a:t>
            </a:r>
          </a:p>
          <a:p>
            <a:pPr lvl="1"/>
            <a:r>
              <a:rPr lang="en-US" dirty="0"/>
              <a:t>The uncertainty is such that at least one of these other actions probably is actually better than the greedy action, but you don’t know which one.</a:t>
            </a:r>
          </a:p>
        </p:txBody>
      </p:sp>
      <p:pic>
        <p:nvPicPr>
          <p:cNvPr id="5" name="Picture 4">
            <a:extLst>
              <a:ext uri="{FF2B5EF4-FFF2-40B4-BE49-F238E27FC236}">
                <a16:creationId xmlns:a16="http://schemas.microsoft.com/office/drawing/2014/main" id="{6754A510-8B24-BE43-AF30-421F1E8923BD}"/>
              </a:ext>
            </a:extLst>
          </p:cNvPr>
          <p:cNvPicPr>
            <a:picLocks noChangeAspect="1"/>
          </p:cNvPicPr>
          <p:nvPr/>
        </p:nvPicPr>
        <p:blipFill>
          <a:blip r:embed="rId3"/>
          <a:stretch>
            <a:fillRect/>
          </a:stretch>
        </p:blipFill>
        <p:spPr>
          <a:xfrm>
            <a:off x="4530119" y="3282643"/>
            <a:ext cx="3131762" cy="2547874"/>
          </a:xfrm>
          <a:prstGeom prst="rect">
            <a:avLst/>
          </a:prstGeom>
        </p:spPr>
      </p:pic>
    </p:spTree>
    <p:extLst>
      <p:ext uri="{BB962C8B-B14F-4D97-AF65-F5344CB8AC3E}">
        <p14:creationId xmlns:p14="http://schemas.microsoft.com/office/powerpoint/2010/main" val="36887743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F3C7BA1-5C93-F84F-A932-F50D26BCCEFC}"/>
              </a:ext>
            </a:extLst>
          </p:cNvPr>
          <p:cNvPicPr>
            <a:picLocks noChangeAspect="1"/>
          </p:cNvPicPr>
          <p:nvPr/>
        </p:nvPicPr>
        <p:blipFill>
          <a:blip r:embed="rId3"/>
          <a:stretch>
            <a:fillRect/>
          </a:stretch>
        </p:blipFill>
        <p:spPr>
          <a:xfrm>
            <a:off x="4530119" y="3541091"/>
            <a:ext cx="3131762" cy="2289426"/>
          </a:xfrm>
          <a:prstGeom prst="rect">
            <a:avLst/>
          </a:prstGeom>
        </p:spPr>
      </p:pic>
      <p:sp>
        <p:nvSpPr>
          <p:cNvPr id="2" name="Title 1">
            <a:extLst>
              <a:ext uri="{FF2B5EF4-FFF2-40B4-BE49-F238E27FC236}">
                <a16:creationId xmlns:a16="http://schemas.microsoft.com/office/drawing/2014/main" id="{6FE376C3-ACCE-8E4E-83E6-1747D1E493EC}"/>
              </a:ext>
            </a:extLst>
          </p:cNvPr>
          <p:cNvSpPr>
            <a:spLocks noGrp="1"/>
          </p:cNvSpPr>
          <p:nvPr>
            <p:ph type="title"/>
          </p:nvPr>
        </p:nvSpPr>
        <p:spPr/>
        <p:txBody>
          <a:bodyPr/>
          <a:lstStyle/>
          <a:p>
            <a:r>
              <a:rPr lang="en-US" dirty="0"/>
              <a:t>Exploration vs Exploitation</a:t>
            </a:r>
          </a:p>
        </p:txBody>
      </p:sp>
      <p:sp>
        <p:nvSpPr>
          <p:cNvPr id="3" name="Content Placeholder 2">
            <a:extLst>
              <a:ext uri="{FF2B5EF4-FFF2-40B4-BE49-F238E27FC236}">
                <a16:creationId xmlns:a16="http://schemas.microsoft.com/office/drawing/2014/main" id="{0CAA1F77-2AC5-ED4F-9EB6-4349221A7018}"/>
              </a:ext>
            </a:extLst>
          </p:cNvPr>
          <p:cNvSpPr>
            <a:spLocks noGrp="1"/>
          </p:cNvSpPr>
          <p:nvPr>
            <p:ph sz="half" idx="10"/>
          </p:nvPr>
        </p:nvSpPr>
        <p:spPr/>
        <p:txBody>
          <a:bodyPr/>
          <a:lstStyle/>
          <a:p>
            <a:pPr marL="0" indent="0">
              <a:buNone/>
            </a:pPr>
            <a:r>
              <a:rPr lang="en-US" b="1" dirty="0">
                <a:solidFill>
                  <a:schemeClr val="accent1"/>
                </a:solidFill>
              </a:rPr>
              <a:t>Why use exploration in RL?</a:t>
            </a:r>
          </a:p>
          <a:p>
            <a:pPr lvl="1"/>
            <a:r>
              <a:rPr lang="en-US" dirty="0"/>
              <a:t>If you have many time step opportunities to make action selections, then it may be better to explore the non-greedy actions and discover which of them are better than the greedy action.</a:t>
            </a:r>
          </a:p>
          <a:p>
            <a:pPr lvl="1"/>
            <a:r>
              <a:rPr lang="en-US" u="sng" dirty="0"/>
              <a:t>The reward is lower in the short run</a:t>
            </a:r>
            <a:r>
              <a:rPr lang="en-US" dirty="0"/>
              <a:t>, during exploration, but </a:t>
            </a:r>
            <a:r>
              <a:rPr lang="en-US" u="sng" dirty="0"/>
              <a:t>higher in the long run</a:t>
            </a:r>
            <a:r>
              <a:rPr lang="en-US" dirty="0"/>
              <a:t> because after you have discovered the better actions, you can exploit them many times.</a:t>
            </a:r>
          </a:p>
        </p:txBody>
      </p:sp>
    </p:spTree>
    <p:extLst>
      <p:ext uri="{BB962C8B-B14F-4D97-AF65-F5344CB8AC3E}">
        <p14:creationId xmlns:p14="http://schemas.microsoft.com/office/powerpoint/2010/main" val="4151227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6298C-4DD3-2743-9F4E-AC4F3DDF81DE}"/>
              </a:ext>
            </a:extLst>
          </p:cNvPr>
          <p:cNvSpPr>
            <a:spLocks noGrp="1"/>
          </p:cNvSpPr>
          <p:nvPr>
            <p:ph type="ctrTitle"/>
          </p:nvPr>
        </p:nvSpPr>
        <p:spPr/>
        <p:txBody>
          <a:bodyPr/>
          <a:lstStyle/>
          <a:p>
            <a:r>
              <a:rPr lang="en-US" dirty="0"/>
              <a:t>Reinforcement Learning</a:t>
            </a:r>
          </a:p>
        </p:txBody>
      </p:sp>
      <p:sp>
        <p:nvSpPr>
          <p:cNvPr id="3" name="Subtitle 2">
            <a:extLst>
              <a:ext uri="{FF2B5EF4-FFF2-40B4-BE49-F238E27FC236}">
                <a16:creationId xmlns:a16="http://schemas.microsoft.com/office/drawing/2014/main" id="{1223BBF4-25EB-354D-9C8B-577CBF396CD6}"/>
              </a:ext>
            </a:extLst>
          </p:cNvPr>
          <p:cNvSpPr>
            <a:spLocks noGrp="1"/>
          </p:cNvSpPr>
          <p:nvPr>
            <p:ph type="subTitle" idx="1"/>
          </p:nvPr>
        </p:nvSpPr>
        <p:spPr/>
        <p:txBody>
          <a:bodyPr/>
          <a:lstStyle/>
          <a:p>
            <a:r>
              <a:rPr lang="en-US" sz="2800" dirty="0"/>
              <a:t>Lecture 5 – Multi-Armed Bandits</a:t>
            </a:r>
          </a:p>
        </p:txBody>
      </p:sp>
      <p:sp>
        <p:nvSpPr>
          <p:cNvPr id="4" name="TextBox 3">
            <a:extLst>
              <a:ext uri="{FF2B5EF4-FFF2-40B4-BE49-F238E27FC236}">
                <a16:creationId xmlns:a16="http://schemas.microsoft.com/office/drawing/2014/main" id="{D218E740-6794-1546-A7EB-3C5AF8B1CDD0}"/>
              </a:ext>
            </a:extLst>
          </p:cNvPr>
          <p:cNvSpPr txBox="1"/>
          <p:nvPr/>
        </p:nvSpPr>
        <p:spPr>
          <a:xfrm>
            <a:off x="346710" y="6217920"/>
            <a:ext cx="5429250" cy="523220"/>
          </a:xfrm>
          <a:prstGeom prst="rect">
            <a:avLst/>
          </a:prstGeom>
          <a:noFill/>
        </p:spPr>
        <p:txBody>
          <a:bodyPr wrap="square" rtlCol="0">
            <a:spAutoFit/>
          </a:bodyPr>
          <a:lstStyle/>
          <a:p>
            <a:r>
              <a:rPr lang="en-US" sz="2800" dirty="0">
                <a:solidFill>
                  <a:schemeClr val="bg1"/>
                </a:solidFill>
              </a:rPr>
              <a:t>Author:  Jose Cassio dos Santos Jr.</a:t>
            </a:r>
          </a:p>
        </p:txBody>
      </p:sp>
    </p:spTree>
    <p:extLst>
      <p:ext uri="{BB962C8B-B14F-4D97-AF65-F5344CB8AC3E}">
        <p14:creationId xmlns:p14="http://schemas.microsoft.com/office/powerpoint/2010/main" val="7840647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376C3-ACCE-8E4E-83E6-1747D1E493EC}"/>
              </a:ext>
            </a:extLst>
          </p:cNvPr>
          <p:cNvSpPr>
            <a:spLocks noGrp="1"/>
          </p:cNvSpPr>
          <p:nvPr>
            <p:ph type="title"/>
          </p:nvPr>
        </p:nvSpPr>
        <p:spPr/>
        <p:txBody>
          <a:bodyPr/>
          <a:lstStyle/>
          <a:p>
            <a:r>
              <a:rPr lang="en-US" dirty="0"/>
              <a:t>Exploration vs Exploitation</a:t>
            </a:r>
          </a:p>
        </p:txBody>
      </p:sp>
      <p:sp>
        <p:nvSpPr>
          <p:cNvPr id="3" name="Content Placeholder 2">
            <a:extLst>
              <a:ext uri="{FF2B5EF4-FFF2-40B4-BE49-F238E27FC236}">
                <a16:creationId xmlns:a16="http://schemas.microsoft.com/office/drawing/2014/main" id="{0CAA1F77-2AC5-ED4F-9EB6-4349221A7018}"/>
              </a:ext>
            </a:extLst>
          </p:cNvPr>
          <p:cNvSpPr>
            <a:spLocks noGrp="1"/>
          </p:cNvSpPr>
          <p:nvPr>
            <p:ph sz="half" idx="10"/>
          </p:nvPr>
        </p:nvSpPr>
        <p:spPr/>
        <p:txBody>
          <a:bodyPr/>
          <a:lstStyle/>
          <a:p>
            <a:pPr marL="0" indent="0">
              <a:buNone/>
            </a:pPr>
            <a:r>
              <a:rPr lang="en-US" b="1" dirty="0">
                <a:solidFill>
                  <a:schemeClr val="accent1"/>
                </a:solidFill>
              </a:rPr>
              <a:t>And about balancing them?</a:t>
            </a:r>
          </a:p>
          <a:p>
            <a:r>
              <a:rPr lang="en-US" dirty="0"/>
              <a:t>In any specific case, whether it is best to explore or exploit depends in a complex way on the precise values of the estimates, uncertainties, and the number of remaining steps.</a:t>
            </a:r>
          </a:p>
          <a:p>
            <a:r>
              <a:rPr lang="en-US" dirty="0"/>
              <a:t>Here we won’t worry about balancing exploration and exploitation in a sophisticated way.</a:t>
            </a:r>
          </a:p>
          <a:p>
            <a:r>
              <a:rPr lang="en-US" dirty="0"/>
              <a:t>We worry only about balancing them at all.</a:t>
            </a:r>
          </a:p>
          <a:p>
            <a:r>
              <a:rPr lang="en-US" dirty="0"/>
              <a:t>We will present several simple balancing methods for the k-armed bandit problem and show that they work much better than methods that always exploit.</a:t>
            </a:r>
          </a:p>
          <a:p>
            <a:r>
              <a:rPr lang="en-US" dirty="0"/>
              <a:t>The simplicity of our version of the k-armed bandit problem enables us to show this in a particularly clear form.</a:t>
            </a:r>
          </a:p>
        </p:txBody>
      </p:sp>
      <p:sp>
        <p:nvSpPr>
          <p:cNvPr id="4" name="TextBox 3">
            <a:extLst>
              <a:ext uri="{FF2B5EF4-FFF2-40B4-BE49-F238E27FC236}">
                <a16:creationId xmlns:a16="http://schemas.microsoft.com/office/drawing/2014/main" id="{F0EBE9DE-6280-2347-80D3-D8F8D2118100}"/>
              </a:ext>
            </a:extLst>
          </p:cNvPr>
          <p:cNvSpPr txBox="1"/>
          <p:nvPr/>
        </p:nvSpPr>
        <p:spPr>
          <a:xfrm>
            <a:off x="3289739" y="6283984"/>
            <a:ext cx="5612947" cy="523220"/>
          </a:xfrm>
          <a:prstGeom prst="rect">
            <a:avLst/>
          </a:prstGeom>
          <a:noFill/>
        </p:spPr>
        <p:txBody>
          <a:bodyPr wrap="none" rtlCol="0">
            <a:spAutoFit/>
          </a:bodyPr>
          <a:lstStyle/>
          <a:p>
            <a:r>
              <a:rPr lang="en-US" sz="2800" dirty="0">
                <a:solidFill>
                  <a:srgbClr val="FF9900"/>
                </a:solidFill>
                <a:latin typeface="Amazon Ember"/>
                <a:ea typeface="Amazon Ember"/>
                <a:cs typeface="Amazon Ember"/>
                <a:sym typeface="Amazon Ember"/>
              </a:rPr>
              <a:t>NEXT TOPIC: </a:t>
            </a:r>
            <a:r>
              <a:rPr lang="en-US" sz="2800" dirty="0">
                <a:solidFill>
                  <a:schemeClr val="bg1"/>
                </a:solidFill>
              </a:rPr>
              <a:t>Action-Value Methods</a:t>
            </a:r>
            <a:endParaRPr lang="en-US" sz="2000" dirty="0">
              <a:solidFill>
                <a:schemeClr val="bg1"/>
              </a:solidFill>
            </a:endParaRPr>
          </a:p>
        </p:txBody>
      </p:sp>
    </p:spTree>
    <p:extLst>
      <p:ext uri="{BB962C8B-B14F-4D97-AF65-F5344CB8AC3E}">
        <p14:creationId xmlns:p14="http://schemas.microsoft.com/office/powerpoint/2010/main" val="15978828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8DC4"/>
        </a:solidFill>
        <a:effectLst/>
      </p:bgPr>
    </p:bg>
    <p:spTree>
      <p:nvGrpSpPr>
        <p:cNvPr id="1" name=""/>
        <p:cNvGrpSpPr/>
        <p:nvPr/>
      </p:nvGrpSpPr>
      <p:grpSpPr>
        <a:xfrm>
          <a:off x="0" y="0"/>
          <a:ext cx="0" cy="0"/>
          <a:chOff x="0" y="0"/>
          <a:chExt cx="0" cy="0"/>
        </a:xfrm>
      </p:grpSpPr>
      <p:sp>
        <p:nvSpPr>
          <p:cNvPr id="230" name="Approximators"/>
          <p:cNvSpPr txBox="1">
            <a:spLocks noGrp="1"/>
          </p:cNvSpPr>
          <p:nvPr>
            <p:ph type="title"/>
          </p:nvPr>
        </p:nvSpPr>
        <p:spPr>
          <a:prstGeom prst="rect">
            <a:avLst/>
          </a:prstGeom>
        </p:spPr>
        <p:txBody>
          <a:bodyPr>
            <a:normAutofit/>
          </a:bodyPr>
          <a:lstStyle>
            <a:lvl1pPr defTabSz="742950">
              <a:defRPr sz="14400">
                <a:effectLst>
                  <a:outerShdw blurRad="22860" dist="22860" dir="7800000" rotWithShape="0">
                    <a:srgbClr val="E9E9E9"/>
                  </a:outerShdw>
                </a:effectLst>
              </a:defRPr>
            </a:lvl1pPr>
          </a:lstStyle>
          <a:p>
            <a:pPr algn="ctr"/>
            <a:r>
              <a:rPr lang="en-US" sz="6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Action-Value Methods</a:t>
            </a:r>
            <a:endParaRPr sz="6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3091106579"/>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A3866-719F-3749-83B0-AA2B888EF505}"/>
              </a:ext>
            </a:extLst>
          </p:cNvPr>
          <p:cNvSpPr>
            <a:spLocks noGrp="1"/>
          </p:cNvSpPr>
          <p:nvPr>
            <p:ph type="title"/>
          </p:nvPr>
        </p:nvSpPr>
        <p:spPr/>
        <p:txBody>
          <a:bodyPr/>
          <a:lstStyle/>
          <a:p>
            <a:r>
              <a:rPr lang="en-US" dirty="0"/>
              <a:t>Action-value Methods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7F9784A-4CE4-824B-882F-FECB76328E20}"/>
                  </a:ext>
                </a:extLst>
              </p:cNvPr>
              <p:cNvSpPr>
                <a:spLocks noGrp="1"/>
              </p:cNvSpPr>
              <p:nvPr>
                <p:ph sz="half" idx="10"/>
              </p:nvPr>
            </p:nvSpPr>
            <p:spPr/>
            <p:txBody>
              <a:bodyPr/>
              <a:lstStyle/>
              <a:p>
                <a:pPr marL="0" indent="0">
                  <a:buNone/>
                </a:pPr>
                <a:r>
                  <a:rPr lang="en-US" b="1" dirty="0">
                    <a:solidFill>
                      <a:schemeClr val="accent1"/>
                    </a:solidFill>
                  </a:rPr>
                  <a:t>What are action-value methods?</a:t>
                </a:r>
              </a:p>
              <a:p>
                <a:r>
                  <a:rPr lang="en-US" dirty="0"/>
                  <a:t>Methods for estimating the values of actions and for using the estimates to make action selection decisions.</a:t>
                </a:r>
              </a:p>
              <a:p>
                <a:r>
                  <a:rPr lang="en-US" dirty="0"/>
                  <a:t>Recall that the true value of an action is the mean reward when that action is selected so, one way to have it, is averaging the rewards actually received:</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𝑡</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𝑎</m:t>
                        </m:r>
                      </m:e>
                    </m:d>
                    <m:acc>
                      <m:accPr>
                        <m:chr m:val="̇"/>
                        <m:ctrlPr>
                          <a:rPr lang="en-US" b="0" i="1" smtClean="0">
                            <a:latin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m:t>
                        </m:r>
                      </m:e>
                    </m:acc>
                    <m:f>
                      <m:fPr>
                        <m:ctrlPr>
                          <a:rPr lang="en-US" b="0" i="1" smtClean="0">
                            <a:latin typeface="Cambria Math" panose="02040503050406030204" pitchFamily="18" charset="0"/>
                          </a:rPr>
                        </m:ctrlPr>
                      </m:fPr>
                      <m:num>
                        <m:r>
                          <a:rPr lang="en-US" b="0" i="1" smtClean="0">
                            <a:latin typeface="Cambria Math" panose="02040503050406030204" pitchFamily="18" charset="0"/>
                          </a:rPr>
                          <m:t>𝑠𝑢𝑚</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𝑟𝑒𝑤𝑎𝑟𝑑𝑠</m:t>
                        </m:r>
                        <m:r>
                          <a:rPr lang="en-US" b="0" i="1" smtClean="0">
                            <a:latin typeface="Cambria Math" panose="02040503050406030204" pitchFamily="18" charset="0"/>
                          </a:rPr>
                          <m:t> </m:t>
                        </m:r>
                        <m:r>
                          <a:rPr lang="en-US" b="0" i="1" smtClean="0">
                            <a:latin typeface="Cambria Math" panose="02040503050406030204" pitchFamily="18" charset="0"/>
                          </a:rPr>
                          <m:t>𝑤h𝑒𝑛</m:t>
                        </m:r>
                        <m:r>
                          <a:rPr lang="en-US" b="0" i="1" smtClean="0">
                            <a:latin typeface="Cambria Math" panose="02040503050406030204" pitchFamily="18" charset="0"/>
                          </a:rPr>
                          <m:t> </m:t>
                        </m:r>
                        <m:r>
                          <a:rPr lang="en-US" b="1" i="1" smtClean="0">
                            <a:latin typeface="Cambria Math" panose="02040503050406030204" pitchFamily="18" charset="0"/>
                          </a:rPr>
                          <m:t>𝒂</m:t>
                        </m:r>
                        <m:r>
                          <a:rPr lang="en-US" b="0" i="1" smtClean="0">
                            <a:latin typeface="Cambria Math" panose="02040503050406030204" pitchFamily="18" charset="0"/>
                          </a:rPr>
                          <m:t> </m:t>
                        </m:r>
                        <m:r>
                          <a:rPr lang="en-US" b="0" i="1" smtClean="0">
                            <a:latin typeface="Cambria Math" panose="02040503050406030204" pitchFamily="18" charset="0"/>
                          </a:rPr>
                          <m:t>𝑡𝑎𝑘𝑒𝑛</m:t>
                        </m:r>
                        <m:r>
                          <a:rPr lang="en-US" b="0" i="1" smtClean="0">
                            <a:latin typeface="Cambria Math" panose="02040503050406030204" pitchFamily="18" charset="0"/>
                          </a:rPr>
                          <m:t> </m:t>
                        </m:r>
                        <m:r>
                          <a:rPr lang="en-US" b="0" i="1" smtClean="0">
                            <a:latin typeface="Cambria Math" panose="02040503050406030204" pitchFamily="18" charset="0"/>
                          </a:rPr>
                          <m:t>𝑝𝑟𝑖𝑜𝑟</m:t>
                        </m:r>
                        <m:r>
                          <a:rPr lang="en-US" b="0" i="1" smtClean="0">
                            <a:latin typeface="Cambria Math" panose="02040503050406030204" pitchFamily="18" charset="0"/>
                          </a:rPr>
                          <m:t> </m:t>
                        </m:r>
                        <m:r>
                          <a:rPr lang="en-US" b="0" i="1" smtClean="0">
                            <a:latin typeface="Cambria Math" panose="02040503050406030204" pitchFamily="18" charset="0"/>
                          </a:rPr>
                          <m:t>𝑡𝑜</m:t>
                        </m:r>
                        <m:r>
                          <a:rPr lang="en-US" b="0" i="1" smtClean="0">
                            <a:latin typeface="Cambria Math" panose="02040503050406030204" pitchFamily="18" charset="0"/>
                          </a:rPr>
                          <m:t> </m:t>
                        </m:r>
                        <m:r>
                          <a:rPr lang="en-US" b="0" i="1" smtClean="0">
                            <a:latin typeface="Cambria Math" panose="02040503050406030204" pitchFamily="18" charset="0"/>
                          </a:rPr>
                          <m:t>𝑡</m:t>
                        </m:r>
                      </m:num>
                      <m:den>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𝑡𝑖𝑚𝑒𝑠</m:t>
                        </m:r>
                        <m:r>
                          <a:rPr lang="en-US" b="0" i="1" smtClean="0">
                            <a:latin typeface="Cambria Math" panose="02040503050406030204" pitchFamily="18" charset="0"/>
                          </a:rPr>
                          <m:t> </m:t>
                        </m:r>
                        <m:r>
                          <a:rPr lang="en-US" b="1" i="1" smtClean="0">
                            <a:latin typeface="Cambria Math" panose="02040503050406030204" pitchFamily="18" charset="0"/>
                          </a:rPr>
                          <m:t>𝒂</m:t>
                        </m:r>
                        <m:r>
                          <a:rPr lang="en-US" b="0" i="1" smtClean="0">
                            <a:latin typeface="Cambria Math" panose="02040503050406030204" pitchFamily="18" charset="0"/>
                          </a:rPr>
                          <m:t> </m:t>
                        </m:r>
                        <m:r>
                          <a:rPr lang="en-US" b="0" i="1" smtClean="0">
                            <a:latin typeface="Cambria Math" panose="02040503050406030204" pitchFamily="18" charset="0"/>
                          </a:rPr>
                          <m:t>𝑡𝑎𝑘𝑒𝑛</m:t>
                        </m:r>
                        <m:r>
                          <a:rPr lang="en-US" b="0" i="1" smtClean="0">
                            <a:latin typeface="Cambria Math" panose="02040503050406030204" pitchFamily="18" charset="0"/>
                          </a:rPr>
                          <m:t> </m:t>
                        </m:r>
                        <m:r>
                          <a:rPr lang="en-US" b="0" i="1" smtClean="0">
                            <a:latin typeface="Cambria Math" panose="02040503050406030204" pitchFamily="18" charset="0"/>
                          </a:rPr>
                          <m:t>𝑝𝑟𝑖𝑜𝑟</m:t>
                        </m:r>
                        <m:r>
                          <a:rPr lang="en-US" b="0" i="1" smtClean="0">
                            <a:latin typeface="Cambria Math" panose="02040503050406030204" pitchFamily="18" charset="0"/>
                          </a:rPr>
                          <m:t> </m:t>
                        </m:r>
                        <m:r>
                          <a:rPr lang="en-US" b="0" i="1" smtClean="0">
                            <a:latin typeface="Cambria Math" panose="02040503050406030204" pitchFamily="18" charset="0"/>
                          </a:rPr>
                          <m:t>𝑡𝑜</m:t>
                        </m:r>
                        <m:r>
                          <a:rPr lang="en-US" b="0" i="1" smtClean="0">
                            <a:latin typeface="Cambria Math" panose="02040503050406030204" pitchFamily="18" charset="0"/>
                          </a:rPr>
                          <m:t> </m:t>
                        </m:r>
                        <m:r>
                          <a:rPr lang="en-US" b="0" i="1" smtClean="0">
                            <a:latin typeface="Cambria Math" panose="02040503050406030204" pitchFamily="18" charset="0"/>
                          </a:rPr>
                          <m:t>𝑡</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𝑡</m:t>
                            </m:r>
                            <m:r>
                              <a:rPr lang="en-US" b="0" i="1" smtClean="0">
                                <a:latin typeface="Cambria Math" panose="02040503050406030204" pitchFamily="18" charset="0"/>
                              </a:rPr>
                              <m:t>−1</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𝟏</m:t>
                                </m:r>
                              </m:e>
                              <m: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𝐴</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m:t>
                                </m:r>
                              </m:sub>
                            </m:sSub>
                          </m:e>
                        </m:nary>
                      </m:num>
                      <m:den>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𝑡</m:t>
                            </m:r>
                            <m:r>
                              <a:rPr lang="en-US" b="0" i="1" smtClean="0">
                                <a:latin typeface="Cambria Math" panose="02040503050406030204" pitchFamily="18" charset="0"/>
                              </a:rPr>
                              <m:t>−1</m:t>
                            </m:r>
                          </m:sup>
                          <m:e>
                            <m:sSub>
                              <m:sSubPr>
                                <m:ctrlPr>
                                  <a:rPr lang="en-US" i="1">
                                    <a:latin typeface="Cambria Math" panose="02040503050406030204" pitchFamily="18" charset="0"/>
                                    <a:ea typeface="Cambria Math" panose="02040503050406030204" pitchFamily="18" charset="0"/>
                                  </a:rPr>
                                </m:ctrlPr>
                              </m:sSubPr>
                              <m:e>
                                <m:r>
                                  <a:rPr lang="en-US" b="1" i="1">
                                    <a:latin typeface="Cambria Math" panose="02040503050406030204" pitchFamily="18" charset="0"/>
                                    <a:ea typeface="Cambria Math" panose="02040503050406030204" pitchFamily="18" charset="0"/>
                                  </a:rPr>
                                  <m:t>𝟏</m:t>
                                </m:r>
                              </m:e>
                              <m: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𝐴</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𝑎</m:t>
                                </m:r>
                              </m:sub>
                            </m:sSub>
                          </m:e>
                        </m:nary>
                      </m:den>
                    </m:f>
                  </m:oMath>
                </a14:m>
                <a:endParaRPr lang="en-US" dirty="0"/>
              </a:p>
              <a:p>
                <a:pPr marL="457200" lvl="1" indent="0">
                  <a:buNone/>
                </a:pPr>
                <a:r>
                  <a:rPr lang="en-US" sz="1600" dirty="0"/>
                  <a:t>	Where  </a:t>
                </a:r>
                <a14:m>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b="1" i="1">
                            <a:latin typeface="Cambria Math" panose="02040503050406030204" pitchFamily="18" charset="0"/>
                            <a:ea typeface="Cambria Math" panose="02040503050406030204" pitchFamily="18" charset="0"/>
                          </a:rPr>
                          <m:t>𝟏</m:t>
                        </m:r>
                      </m:e>
                      <m:sub>
                        <m:r>
                          <a:rPr lang="en-US" sz="1600" i="1">
                            <a:latin typeface="Cambria Math" panose="02040503050406030204" pitchFamily="18" charset="0"/>
                            <a:ea typeface="Cambria Math" panose="02040503050406030204" pitchFamily="18" charset="0"/>
                          </a:rPr>
                          <m:t>𝑝𝑟𝑒𝑑𝑖𝑐𝑎𝑡𝑒</m:t>
                        </m:r>
                      </m:sub>
                    </m:sSub>
                  </m:oMath>
                </a14:m>
                <a:r>
                  <a:rPr lang="en-US" sz="1600" dirty="0"/>
                  <a:t> means that we are only considering in the sum the actions taken.</a:t>
                </a:r>
              </a:p>
              <a:p>
                <a:pPr marL="0" indent="0">
                  <a:buNone/>
                </a:pPr>
                <a:endParaRPr lang="en-US" dirty="0"/>
              </a:p>
              <a:p>
                <a:r>
                  <a:rPr lang="en-US" dirty="0"/>
                  <a:t>This is the </a:t>
                </a:r>
                <a:r>
                  <a:rPr lang="en-US" dirty="0">
                    <a:solidFill>
                      <a:schemeClr val="accent3"/>
                    </a:solidFill>
                  </a:rPr>
                  <a:t>sample-average method </a:t>
                </a:r>
                <a:r>
                  <a:rPr lang="en-US" dirty="0"/>
                  <a:t>for estimating action values because each estimate is an average of the sample of relevant rewards.</a:t>
                </a:r>
              </a:p>
              <a:p>
                <a:pPr marL="457200" lvl="1" indent="0">
                  <a:buNone/>
                </a:pPr>
                <a:endParaRPr lang="en-US" dirty="0"/>
              </a:p>
            </p:txBody>
          </p:sp>
        </mc:Choice>
        <mc:Fallback xmlns="">
          <p:sp>
            <p:nvSpPr>
              <p:cNvPr id="3" name="Content Placeholder 2">
                <a:extLst>
                  <a:ext uri="{FF2B5EF4-FFF2-40B4-BE49-F238E27FC236}">
                    <a16:creationId xmlns:a16="http://schemas.microsoft.com/office/drawing/2014/main" id="{77F9784A-4CE4-824B-882F-FECB76328E20}"/>
                  </a:ext>
                </a:extLst>
              </p:cNvPr>
              <p:cNvSpPr>
                <a:spLocks noGrp="1" noRot="1" noChangeAspect="1" noMove="1" noResize="1" noEditPoints="1" noAdjustHandles="1" noChangeArrowheads="1" noChangeShapeType="1" noTextEdit="1"/>
              </p:cNvSpPr>
              <p:nvPr>
                <p:ph sz="half" idx="10"/>
              </p:nvPr>
            </p:nvSpPr>
            <p:spPr>
              <a:blipFill>
                <a:blip r:embed="rId3"/>
                <a:stretch>
                  <a:fillRect l="-819" t="-1563" r="-1053"/>
                </a:stretch>
              </a:blipFill>
            </p:spPr>
            <p:txBody>
              <a:bodyPr/>
              <a:lstStyle/>
              <a:p>
                <a:r>
                  <a:rPr lang="en-US">
                    <a:noFill/>
                  </a:rPr>
                  <a:t> </a:t>
                </a:r>
              </a:p>
            </p:txBody>
          </p:sp>
        </mc:Fallback>
      </mc:AlternateContent>
    </p:spTree>
    <p:extLst>
      <p:ext uri="{BB962C8B-B14F-4D97-AF65-F5344CB8AC3E}">
        <p14:creationId xmlns:p14="http://schemas.microsoft.com/office/powerpoint/2010/main" val="13393324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A3866-719F-3749-83B0-AA2B888EF505}"/>
              </a:ext>
            </a:extLst>
          </p:cNvPr>
          <p:cNvSpPr>
            <a:spLocks noGrp="1"/>
          </p:cNvSpPr>
          <p:nvPr>
            <p:ph type="title"/>
          </p:nvPr>
        </p:nvSpPr>
        <p:spPr/>
        <p:txBody>
          <a:bodyPr/>
          <a:lstStyle/>
          <a:p>
            <a:r>
              <a:rPr lang="en-US" dirty="0"/>
              <a:t>Action-value Methods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7F9784A-4CE4-824B-882F-FECB76328E20}"/>
                  </a:ext>
                </a:extLst>
              </p:cNvPr>
              <p:cNvSpPr>
                <a:spLocks noGrp="1"/>
              </p:cNvSpPr>
              <p:nvPr>
                <p:ph sz="half" idx="10"/>
              </p:nvPr>
            </p:nvSpPr>
            <p:spPr/>
            <p:txBody>
              <a:bodyPr/>
              <a:lstStyle/>
              <a:p>
                <a:pPr marL="0" indent="0">
                  <a:buNone/>
                </a:pPr>
                <a:r>
                  <a:rPr lang="en-US" b="1" dirty="0">
                    <a:solidFill>
                      <a:schemeClr val="accent1"/>
                    </a:solidFill>
                  </a:rPr>
                  <a:t>Selection Rule</a:t>
                </a:r>
              </a:p>
              <a:p>
                <a:pPr marL="0" indent="0">
                  <a:buNone/>
                </a:pPr>
                <a:r>
                  <a:rPr lang="en-US" dirty="0"/>
                  <a:t>The simple action selection rule is to select one of the actions with the highest estimated value, that is, one of the </a:t>
                </a:r>
                <a:r>
                  <a:rPr lang="en-US" dirty="0">
                    <a:solidFill>
                      <a:schemeClr val="accent3"/>
                    </a:solidFill>
                  </a:rPr>
                  <a:t>greedy actions</a:t>
                </a:r>
                <a:r>
                  <a:rPr lang="en-US" dirty="0"/>
                  <a:t>.</a:t>
                </a:r>
              </a:p>
              <a:p>
                <a:endParaRPr lang="en-US" dirty="0"/>
              </a:p>
              <a:p>
                <a:pPr marL="0" indent="0">
                  <a:buNone/>
                </a:pPr>
                <a:r>
                  <a:rPr lang="en-US" b="1" dirty="0">
                    <a:solidFill>
                      <a:schemeClr val="accent1"/>
                    </a:solidFill>
                  </a:rPr>
                  <a:t>Greedy Action Selection Method</a:t>
                </a:r>
              </a:p>
              <a:p>
                <a:pPr marL="0" indent="0">
                  <a:buNone/>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acc>
                      <m:accPr>
                        <m:chr m:val="̇"/>
                        <m:ctrlPr>
                          <a:rPr lang="en-US" b="0" i="1" smtClean="0">
                            <a:latin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m:t>
                        </m:r>
                      </m:e>
                    </m:acc>
                    <m:r>
                      <a:rPr lang="en-US" b="0" i="1" smtClean="0">
                        <a:latin typeface="Cambria Math" panose="02040503050406030204" pitchFamily="18" charset="0"/>
                      </a:rPr>
                      <m:t>𝑎𝑟𝑔𝑚𝑎</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𝑎</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oMath>
                </a14:m>
                <a:r>
                  <a:rPr lang="en-US" dirty="0"/>
                  <a:t>,</a:t>
                </a:r>
              </a:p>
              <a:p>
                <a:pPr marL="0" indent="0">
                  <a:buNone/>
                </a:pPr>
                <a:r>
                  <a:rPr lang="en-US" dirty="0"/>
                  <a:t>Where </a:t>
                </a:r>
                <a14:m>
                  <m:oMath xmlns:m="http://schemas.openxmlformats.org/officeDocument/2006/math">
                    <m:r>
                      <a:rPr lang="en-US" i="1">
                        <a:latin typeface="Cambria Math" panose="02040503050406030204" pitchFamily="18" charset="0"/>
                      </a:rPr>
                      <m:t>𝑎𝑟𝑔𝑚𝑎</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𝑎</m:t>
                        </m:r>
                      </m:sub>
                    </m:sSub>
                  </m:oMath>
                </a14:m>
                <a:r>
                  <a:rPr lang="en-US" dirty="0"/>
                  <a:t> denotes the action </a:t>
                </a:r>
                <a14:m>
                  <m:oMath xmlns:m="http://schemas.openxmlformats.org/officeDocument/2006/math">
                    <m:r>
                      <a:rPr lang="en-US" i="1">
                        <a:latin typeface="Cambria Math" panose="02040503050406030204" pitchFamily="18" charset="0"/>
                      </a:rPr>
                      <m:t>𝑎</m:t>
                    </m:r>
                  </m:oMath>
                </a14:m>
                <a:r>
                  <a:rPr lang="en-US" dirty="0"/>
                  <a:t> for which the action value estimate that follows is maximized.</a:t>
                </a:r>
              </a:p>
            </p:txBody>
          </p:sp>
        </mc:Choice>
        <mc:Fallback xmlns="">
          <p:sp>
            <p:nvSpPr>
              <p:cNvPr id="3" name="Content Placeholder 2">
                <a:extLst>
                  <a:ext uri="{FF2B5EF4-FFF2-40B4-BE49-F238E27FC236}">
                    <a16:creationId xmlns:a16="http://schemas.microsoft.com/office/drawing/2014/main" id="{77F9784A-4CE4-824B-882F-FECB76328E20}"/>
                  </a:ext>
                </a:extLst>
              </p:cNvPr>
              <p:cNvSpPr>
                <a:spLocks noGrp="1" noRot="1" noChangeAspect="1" noMove="1" noResize="1" noEditPoints="1" noAdjustHandles="1" noChangeArrowheads="1" noChangeShapeType="1" noTextEdit="1"/>
              </p:cNvSpPr>
              <p:nvPr>
                <p:ph sz="half" idx="10"/>
              </p:nvPr>
            </p:nvSpPr>
            <p:spPr>
              <a:blipFill>
                <a:blip r:embed="rId3"/>
                <a:stretch>
                  <a:fillRect l="-819" t="-1563"/>
                </a:stretch>
              </a:blipFill>
            </p:spPr>
            <p:txBody>
              <a:bodyPr/>
              <a:lstStyle/>
              <a:p>
                <a:r>
                  <a:rPr lang="en-US">
                    <a:noFill/>
                  </a:rPr>
                  <a:t> </a:t>
                </a:r>
              </a:p>
            </p:txBody>
          </p:sp>
        </mc:Fallback>
      </mc:AlternateContent>
    </p:spTree>
    <p:extLst>
      <p:ext uri="{BB962C8B-B14F-4D97-AF65-F5344CB8AC3E}">
        <p14:creationId xmlns:p14="http://schemas.microsoft.com/office/powerpoint/2010/main" val="31987798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C992420A-0B2D-E14B-82B9-33592B0C1E52}"/>
                  </a:ext>
                </a:extLst>
              </p:cNvPr>
              <p:cNvSpPr>
                <a:spLocks noGrp="1"/>
              </p:cNvSpPr>
              <p:nvPr>
                <p:ph type="title"/>
              </p:nvPr>
            </p:nvSpPr>
            <p:spPr/>
            <p:txBody>
              <a:bodyPr>
                <a:normAutofit/>
              </a:bodyPr>
              <a:lstStyle/>
              <a:p>
                <a:r>
                  <a:rPr lang="en-US" sz="4000" dirty="0"/>
                  <a:t>Action-value Methods (Using </a:t>
                </a:r>
                <a14:m>
                  <m:oMath xmlns:m="http://schemas.openxmlformats.org/officeDocument/2006/math">
                    <m:r>
                      <a:rPr lang="en-US" sz="4000" b="1" smtClean="0">
                        <a:solidFill>
                          <a:schemeClr val="tx1"/>
                        </a:solidFill>
                        <a:latin typeface="Cambria Math" panose="02040503050406030204" pitchFamily="18" charset="0"/>
                      </a:rPr>
                      <m:t>𝝐</m:t>
                    </m:r>
                    <m:r>
                      <a:rPr lang="en-US" sz="4000" b="1" smtClean="0">
                        <a:solidFill>
                          <a:schemeClr val="tx1"/>
                        </a:solidFill>
                        <a:latin typeface="Cambria Math" panose="02040503050406030204" pitchFamily="18" charset="0"/>
                      </a:rPr>
                      <m:t>−</m:t>
                    </m:r>
                    <m:r>
                      <a:rPr lang="en-US" sz="4000" b="1" smtClean="0">
                        <a:solidFill>
                          <a:schemeClr val="tx1"/>
                        </a:solidFill>
                        <a:latin typeface="Cambria Math" panose="02040503050406030204" pitchFamily="18" charset="0"/>
                      </a:rPr>
                      <m:t>𝒈𝒓𝒆𝒆𝒅𝒚</m:t>
                    </m:r>
                  </m:oMath>
                </a14:m>
                <a:r>
                  <a:rPr lang="en-US" sz="4000" dirty="0"/>
                  <a:t>)</a:t>
                </a:r>
              </a:p>
            </p:txBody>
          </p:sp>
        </mc:Choice>
        <mc:Fallback xmlns="">
          <p:sp>
            <p:nvSpPr>
              <p:cNvPr id="2" name="Title 1">
                <a:extLst>
                  <a:ext uri="{FF2B5EF4-FFF2-40B4-BE49-F238E27FC236}">
                    <a16:creationId xmlns:a16="http://schemas.microsoft.com/office/drawing/2014/main" id="{C992420A-0B2D-E14B-82B9-33592B0C1E52}"/>
                  </a:ext>
                </a:extLst>
              </p:cNvPr>
              <p:cNvSpPr>
                <a:spLocks noGrp="1" noRot="1" noChangeAspect="1" noMove="1" noResize="1" noEditPoints="1" noAdjustHandles="1" noChangeArrowheads="1" noChangeShapeType="1" noTextEdit="1"/>
              </p:cNvSpPr>
              <p:nvPr>
                <p:ph type="title"/>
              </p:nvPr>
            </p:nvSpPr>
            <p:spPr>
              <a:blipFill>
                <a:blip r:embed="rId3"/>
                <a:stretch>
                  <a:fillRect l="-1930" t="-164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11DFB12-0D6E-D149-BE26-556A06E441EC}"/>
                  </a:ext>
                </a:extLst>
              </p:cNvPr>
              <p:cNvSpPr>
                <a:spLocks noGrp="1"/>
              </p:cNvSpPr>
              <p:nvPr>
                <p:ph sz="half" idx="10"/>
              </p:nvPr>
            </p:nvSpPr>
            <p:spPr/>
            <p:txBody>
              <a:bodyPr/>
              <a:lstStyle/>
              <a:p>
                <a:pPr marL="0" indent="0">
                  <a:buNone/>
                </a:pPr>
                <a:r>
                  <a:rPr lang="en-US" dirty="0"/>
                  <a:t>The</a:t>
                </a:r>
                <a:r>
                  <a:rPr lang="en-US" dirty="0">
                    <a:solidFill>
                      <a:schemeClr val="accent3"/>
                    </a:solidFill>
                  </a:rPr>
                  <a:t> Greedy Action Selection Method</a:t>
                </a:r>
                <a:r>
                  <a:rPr lang="en-US" dirty="0"/>
                  <a:t> </a:t>
                </a:r>
                <a:r>
                  <a:rPr lang="en-US" b="1" dirty="0"/>
                  <a:t>always</a:t>
                </a:r>
                <a:r>
                  <a:rPr lang="en-US" dirty="0"/>
                  <a:t> exploits current knowledge to maximize immediate reward.</a:t>
                </a:r>
              </a:p>
              <a:p>
                <a:pPr marL="0" indent="0">
                  <a:buNone/>
                </a:pPr>
                <a:r>
                  <a:rPr lang="en-US" b="1" dirty="0">
                    <a:solidFill>
                      <a:schemeClr val="accent1"/>
                    </a:solidFill>
                  </a:rPr>
                  <a:t>Alternative</a:t>
                </a:r>
              </a:p>
              <a:p>
                <a:pPr lvl="1"/>
                <a:r>
                  <a:rPr lang="en-US" dirty="0"/>
                  <a:t>Behave greedily most of the time</a:t>
                </a:r>
              </a:p>
              <a:p>
                <a:pPr lvl="1"/>
                <a:r>
                  <a:rPr lang="en-US" dirty="0"/>
                  <a:t>Every once in a while, say with small probability </a:t>
                </a:r>
                <a:r>
                  <a:rPr lang="en-US" b="1" dirty="0">
                    <a:solidFill>
                      <a:schemeClr val="accent1"/>
                    </a:solidFill>
                  </a:rPr>
                  <a:t> </a:t>
                </a:r>
                <a14:m>
                  <m:oMath xmlns:m="http://schemas.openxmlformats.org/officeDocument/2006/math">
                    <m:r>
                      <a:rPr lang="en-US" b="1" smtClean="0">
                        <a:solidFill>
                          <a:schemeClr val="tx1"/>
                        </a:solidFill>
                        <a:latin typeface="Cambria Math" panose="02040503050406030204" pitchFamily="18" charset="0"/>
                      </a:rPr>
                      <m:t>𝝐</m:t>
                    </m:r>
                  </m:oMath>
                </a14:m>
                <a:r>
                  <a:rPr lang="en-US" dirty="0"/>
                  <a:t> , instead select randomly from among all the actions with equal probability, independently of the action-value estimates. </a:t>
                </a:r>
              </a:p>
              <a:p>
                <a:pPr marL="0" indent="0">
                  <a:buNone/>
                </a:pPr>
                <a:r>
                  <a:rPr lang="en-US" b="1" dirty="0">
                    <a:solidFill>
                      <a:schemeClr val="accent1"/>
                    </a:solidFill>
                  </a:rPr>
                  <a:t>Advantage</a:t>
                </a:r>
              </a:p>
              <a:p>
                <a:pPr lvl="1"/>
                <a:r>
                  <a:rPr lang="en-US" dirty="0"/>
                  <a:t>In the limit as the number of steps increases, every action will be sampled an infinite number of times, thus ensuring that all the action-value functions </a:t>
                </a:r>
                <a:r>
                  <a:rPr lang="en-US" i="1" dirty="0"/>
                  <a:t>Q</a:t>
                </a:r>
                <a:r>
                  <a:rPr lang="en-US" i="1" baseline="-25000" dirty="0"/>
                  <a:t>t</a:t>
                </a:r>
                <a:r>
                  <a:rPr lang="en-US" i="1" dirty="0"/>
                  <a:t>(a)</a:t>
                </a:r>
                <a:r>
                  <a:rPr lang="en-US" dirty="0"/>
                  <a:t>  converge to the optimal action-value Q</a:t>
                </a:r>
                <a:r>
                  <a:rPr lang="en-US" i="1" baseline="-25000" dirty="0"/>
                  <a:t>*</a:t>
                </a:r>
                <a:r>
                  <a:rPr lang="en-US" i="1" dirty="0"/>
                  <a:t>(a)</a:t>
                </a:r>
                <a:r>
                  <a:rPr lang="en-US" dirty="0"/>
                  <a:t> .</a:t>
                </a:r>
              </a:p>
              <a:p>
                <a:pPr lvl="1"/>
                <a:r>
                  <a:rPr lang="en-US" dirty="0"/>
                  <a:t>This implies that the probability of selecting the optimal action converges to greater than</a:t>
                </a:r>
                <a:r>
                  <a:rPr lang="en-US" b="1" dirty="0"/>
                  <a:t> </a:t>
                </a:r>
                <a14:m>
                  <m:oMath xmlns:m="http://schemas.openxmlformats.org/officeDocument/2006/math">
                    <m:r>
                      <a:rPr lang="en-US" b="1">
                        <a:latin typeface="Cambria Math" panose="02040503050406030204" pitchFamily="18" charset="0"/>
                      </a:rPr>
                      <m:t>𝝐</m:t>
                    </m:r>
                    <m:r>
                      <a:rPr lang="en-US" b="1">
                        <a:latin typeface="Cambria Math" panose="02040503050406030204" pitchFamily="18" charset="0"/>
                      </a:rPr>
                      <m:t>−</m:t>
                    </m:r>
                    <m:r>
                      <a:rPr lang="en-US" b="1">
                        <a:latin typeface="Cambria Math" panose="02040503050406030204" pitchFamily="18" charset="0"/>
                      </a:rPr>
                      <m:t>𝒈𝒓𝒆𝒆𝒅𝒚</m:t>
                    </m:r>
                  </m:oMath>
                </a14:m>
                <a:r>
                  <a:rPr lang="en-US" dirty="0"/>
                  <a:t>, that is, to near certainty.</a:t>
                </a:r>
              </a:p>
              <a:p>
                <a:endParaRPr lang="en-US" dirty="0"/>
              </a:p>
            </p:txBody>
          </p:sp>
        </mc:Choice>
        <mc:Fallback xmlns="">
          <p:sp>
            <p:nvSpPr>
              <p:cNvPr id="3" name="Content Placeholder 2">
                <a:extLst>
                  <a:ext uri="{FF2B5EF4-FFF2-40B4-BE49-F238E27FC236}">
                    <a16:creationId xmlns:a16="http://schemas.microsoft.com/office/drawing/2014/main" id="{111DFB12-0D6E-D149-BE26-556A06E441EC}"/>
                  </a:ext>
                </a:extLst>
              </p:cNvPr>
              <p:cNvSpPr>
                <a:spLocks noGrp="1" noRot="1" noChangeAspect="1" noMove="1" noResize="1" noEditPoints="1" noAdjustHandles="1" noChangeArrowheads="1" noChangeShapeType="1" noTextEdit="1"/>
              </p:cNvSpPr>
              <p:nvPr>
                <p:ph sz="half" idx="10"/>
              </p:nvPr>
            </p:nvSpPr>
            <p:spPr>
              <a:blipFill>
                <a:blip r:embed="rId4"/>
                <a:stretch>
                  <a:fillRect l="-819" t="-1563"/>
                </a:stretch>
              </a:blipFill>
            </p:spPr>
            <p:txBody>
              <a:bodyPr/>
              <a:lstStyle/>
              <a:p>
                <a:r>
                  <a:rPr lang="en-US">
                    <a:noFill/>
                  </a:rPr>
                  <a:t> </a:t>
                </a:r>
              </a:p>
            </p:txBody>
          </p:sp>
        </mc:Fallback>
      </mc:AlternateContent>
    </p:spTree>
    <p:extLst>
      <p:ext uri="{BB962C8B-B14F-4D97-AF65-F5344CB8AC3E}">
        <p14:creationId xmlns:p14="http://schemas.microsoft.com/office/powerpoint/2010/main" val="7213779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7A965-A296-6C43-96E7-D7EA9FF766D0}"/>
              </a:ext>
            </a:extLst>
          </p:cNvPr>
          <p:cNvSpPr>
            <a:spLocks noGrp="1"/>
          </p:cNvSpPr>
          <p:nvPr>
            <p:ph type="title"/>
          </p:nvPr>
        </p:nvSpPr>
        <p:spPr/>
        <p:txBody>
          <a:bodyPr/>
          <a:lstStyle/>
          <a:p>
            <a:r>
              <a:rPr lang="en-US" dirty="0"/>
              <a:t>The 10-armed Testbed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3118F1-73EC-824C-A4B1-20CDD2264FF4}"/>
                  </a:ext>
                </a:extLst>
              </p:cNvPr>
              <p:cNvSpPr>
                <a:spLocks noGrp="1"/>
              </p:cNvSpPr>
              <p:nvPr>
                <p:ph sz="half" idx="10"/>
              </p:nvPr>
            </p:nvSpPr>
            <p:spPr/>
            <p:txBody>
              <a:bodyPr/>
              <a:lstStyle/>
              <a:p>
                <a:pPr marL="0" indent="0">
                  <a:buNone/>
                </a:pPr>
                <a:r>
                  <a:rPr lang="en-US" dirty="0"/>
                  <a:t>To roughly assess the relative effectiveness of the </a:t>
                </a:r>
                <a14:m>
                  <m:oMath xmlns:m="http://schemas.openxmlformats.org/officeDocument/2006/math">
                    <m:r>
                      <a:rPr lang="en-US" b="0" i="1" smtClean="0">
                        <a:latin typeface="Cambria Math" panose="02040503050406030204" pitchFamily="18" charset="0"/>
                      </a:rPr>
                      <m:t>𝑔𝑟𝑒𝑒𝑑𝑦</m:t>
                    </m:r>
                  </m:oMath>
                </a14:m>
                <a:r>
                  <a:rPr lang="en-US" dirty="0"/>
                  <a:t> and </a:t>
                </a:r>
                <a14:m>
                  <m:oMath xmlns:m="http://schemas.openxmlformats.org/officeDocument/2006/math">
                    <m:r>
                      <a:rPr lang="en-US" i="1" smtClean="0">
                        <a:latin typeface="Cambria Math" panose="02040503050406030204" pitchFamily="18" charset="0"/>
                        <a:ea typeface="Cambria Math" panose="02040503050406030204" pitchFamily="18" charset="0"/>
                      </a:rPr>
                      <m:t>𝜖</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𝑔𝑟𝑒𝑒𝑑𝑦</m:t>
                    </m:r>
                    <m:r>
                      <a:rPr lang="en-US" b="0" i="1" smtClean="0">
                        <a:latin typeface="Cambria Math" panose="02040503050406030204" pitchFamily="18" charset="0"/>
                        <a:ea typeface="Cambria Math" panose="02040503050406030204" pitchFamily="18" charset="0"/>
                      </a:rPr>
                      <m:t> </m:t>
                    </m:r>
                  </m:oMath>
                </a14:m>
                <a:r>
                  <a:rPr lang="en-US" dirty="0"/>
                  <a:t>action-value methods, we compared them numerically on a suite of test problems with:</a:t>
                </a:r>
              </a:p>
              <a:p>
                <a:pPr lvl="1"/>
                <a:r>
                  <a:rPr lang="en-US" dirty="0"/>
                  <a:t>A set of 2,000 randomly generated k-armed bandit problems with </a:t>
                </a:r>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=10</m:t>
                    </m:r>
                  </m:oMath>
                </a14:m>
                <a:r>
                  <a:rPr lang="en-US" dirty="0"/>
                  <a:t>.</a:t>
                </a:r>
              </a:p>
              <a:p>
                <a:pPr lvl="1"/>
                <a:r>
                  <a:rPr lang="en-US" dirty="0"/>
                  <a:t>For each bandit problem, the action values,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m:t>
                        </m:r>
                      </m:sub>
                    </m:sSub>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oMath>
                </a14:m>
                <a:r>
                  <a:rPr lang="en-US" dirty="0"/>
                  <a:t>, </a:t>
                </a:r>
                <a14:m>
                  <m:oMath xmlns:m="http://schemas.openxmlformats.org/officeDocument/2006/math">
                    <m:r>
                      <a:rPr lang="en-US" b="0" i="1" dirty="0" smtClean="0">
                        <a:latin typeface="Cambria Math" panose="02040503050406030204" pitchFamily="18" charset="0"/>
                      </a:rPr>
                      <m:t>𝑎</m:t>
                    </m:r>
                    <m:r>
                      <a:rPr lang="en-US" b="0" i="1" dirty="0" smtClean="0">
                        <a:latin typeface="Cambria Math" panose="02040503050406030204" pitchFamily="18" charset="0"/>
                      </a:rPr>
                      <m:t>=1,2,3,4,5,6,7,8,9,10</m:t>
                    </m:r>
                  </m:oMath>
                </a14:m>
                <a:r>
                  <a:rPr lang="en-US" dirty="0"/>
                  <a:t>, were selected according to a normal (Gaussian) distribution with mean 0 and variance 1.</a:t>
                </a:r>
              </a:p>
              <a:p>
                <a:pPr lvl="1"/>
                <a:r>
                  <a:rPr lang="en-US" dirty="0"/>
                  <a:t>When a learning method applied to that problem selected action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oMath>
                </a14:m>
                <a:r>
                  <a:rPr lang="en-US" dirty="0"/>
                  <a:t> at time step </a:t>
                </a:r>
                <a14:m>
                  <m:oMath xmlns:m="http://schemas.openxmlformats.org/officeDocument/2006/math">
                    <m:r>
                      <a:rPr lang="en-US" b="0" i="1" smtClean="0">
                        <a:latin typeface="Cambria Math" panose="02040503050406030204" pitchFamily="18" charset="0"/>
                      </a:rPr>
                      <m:t>𝑡</m:t>
                    </m:r>
                  </m:oMath>
                </a14:m>
                <a:r>
                  <a:rPr lang="en-US" dirty="0"/>
                  <a:t>, the actual reward,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sub>
                    </m:sSub>
                  </m:oMath>
                </a14:m>
                <a:r>
                  <a:rPr lang="en-US" dirty="0"/>
                  <a:t>, was selected from a normal distribution with mean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r>
                      <a:rPr lang="en-US" b="0" i="1" smtClean="0">
                        <a:latin typeface="Cambria Math" panose="02040503050406030204" pitchFamily="18" charset="0"/>
                      </a:rPr>
                      <m:t>)</m:t>
                    </m:r>
                  </m:oMath>
                </a14:m>
                <a:r>
                  <a:rPr lang="en-US" dirty="0"/>
                  <a:t> and variance 1.</a:t>
                </a:r>
              </a:p>
              <a:p>
                <a:pPr marL="0" indent="0">
                  <a:buNone/>
                </a:pPr>
                <a:endParaRPr lang="en-US" dirty="0"/>
              </a:p>
              <a:p>
                <a:pPr marL="0" indent="0">
                  <a:buNone/>
                </a:pPr>
                <a:r>
                  <a:rPr lang="en-US" b="1" dirty="0">
                    <a:solidFill>
                      <a:srgbClr val="A166FF"/>
                    </a:solidFill>
                  </a:rPr>
                  <a:t>Let’s do some coding!</a:t>
                </a:r>
                <a:r>
                  <a:rPr lang="en-US" dirty="0">
                    <a:solidFill>
                      <a:schemeClr val="accent1"/>
                    </a:solidFill>
                  </a:rPr>
                  <a:t> </a:t>
                </a:r>
                <a:r>
                  <a:rPr lang="en-US" dirty="0">
                    <a:solidFill>
                      <a:srgbClr val="008DC4"/>
                    </a:solidFill>
                    <a:hlinkClick r:id="rId3">
                      <a:extLst>
                        <a:ext uri="{A12FA001-AC4F-418D-AE19-62706E023703}">
                          <ahyp:hlinkClr xmlns:ahyp="http://schemas.microsoft.com/office/drawing/2018/hyperlinkcolor" val="tx"/>
                        </a:ext>
                      </a:extLst>
                    </a:hlinkClick>
                  </a:rPr>
                  <a:t>10-armed Testbed I </a:t>
                </a:r>
                <a:endParaRPr lang="en-US" dirty="0">
                  <a:solidFill>
                    <a:srgbClr val="008DC4"/>
                  </a:solidFill>
                </a:endParaRPr>
              </a:p>
            </p:txBody>
          </p:sp>
        </mc:Choice>
        <mc:Fallback xmlns="">
          <p:sp>
            <p:nvSpPr>
              <p:cNvPr id="3" name="Content Placeholder 2">
                <a:extLst>
                  <a:ext uri="{FF2B5EF4-FFF2-40B4-BE49-F238E27FC236}">
                    <a16:creationId xmlns:a16="http://schemas.microsoft.com/office/drawing/2014/main" id="{3C3118F1-73EC-824C-A4B1-20CDD2264FF4}"/>
                  </a:ext>
                </a:extLst>
              </p:cNvPr>
              <p:cNvSpPr>
                <a:spLocks noGrp="1" noRot="1" noChangeAspect="1" noMove="1" noResize="1" noEditPoints="1" noAdjustHandles="1" noChangeArrowheads="1" noChangeShapeType="1" noTextEdit="1"/>
              </p:cNvSpPr>
              <p:nvPr>
                <p:ph sz="half" idx="10"/>
              </p:nvPr>
            </p:nvSpPr>
            <p:spPr>
              <a:blipFill>
                <a:blip r:embed="rId4"/>
                <a:stretch>
                  <a:fillRect l="-819" t="-1302" r="-1520"/>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DE3E381B-E332-0845-B377-EA5E5B3B6B82}"/>
              </a:ext>
            </a:extLst>
          </p:cNvPr>
          <p:cNvPicPr>
            <a:picLocks noChangeAspect="1"/>
          </p:cNvPicPr>
          <p:nvPr/>
        </p:nvPicPr>
        <p:blipFill>
          <a:blip r:embed="rId5"/>
          <a:stretch>
            <a:fillRect/>
          </a:stretch>
        </p:blipFill>
        <p:spPr>
          <a:xfrm>
            <a:off x="58728" y="4901079"/>
            <a:ext cx="876300" cy="876300"/>
          </a:xfrm>
          <a:prstGeom prst="rect">
            <a:avLst/>
          </a:prstGeom>
        </p:spPr>
      </p:pic>
    </p:spTree>
    <p:extLst>
      <p:ext uri="{BB962C8B-B14F-4D97-AF65-F5344CB8AC3E}">
        <p14:creationId xmlns:p14="http://schemas.microsoft.com/office/powerpoint/2010/main" val="38937445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7A965-A296-6C43-96E7-D7EA9FF766D0}"/>
              </a:ext>
            </a:extLst>
          </p:cNvPr>
          <p:cNvSpPr>
            <a:spLocks noGrp="1"/>
          </p:cNvSpPr>
          <p:nvPr>
            <p:ph type="title"/>
          </p:nvPr>
        </p:nvSpPr>
        <p:spPr/>
        <p:txBody>
          <a:bodyPr/>
          <a:lstStyle/>
          <a:p>
            <a:r>
              <a:rPr lang="en-US" dirty="0"/>
              <a:t>The 10-armed Testbed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3118F1-73EC-824C-A4B1-20CDD2264FF4}"/>
                  </a:ext>
                </a:extLst>
              </p:cNvPr>
              <p:cNvSpPr>
                <a:spLocks noGrp="1"/>
              </p:cNvSpPr>
              <p:nvPr>
                <p:ph sz="half" idx="10"/>
              </p:nvPr>
            </p:nvSpPr>
            <p:spPr/>
            <p:txBody>
              <a:bodyPr/>
              <a:lstStyle/>
              <a:p>
                <a:pPr marL="0" indent="0">
                  <a:buNone/>
                </a:pPr>
                <a:r>
                  <a:rPr lang="en-US" b="1" dirty="0">
                    <a:solidFill>
                      <a:schemeClr val="accent1"/>
                    </a:solidFill>
                  </a:rPr>
                  <a:t>Application</a:t>
                </a:r>
              </a:p>
              <a:p>
                <a:pPr lvl="1"/>
                <a:r>
                  <a:rPr lang="en-US" dirty="0"/>
                  <a:t>Let’s now use a 10-armed testbed to compare a </a:t>
                </a:r>
                <a14:m>
                  <m:oMath xmlns:m="http://schemas.openxmlformats.org/officeDocument/2006/math">
                    <m:r>
                      <a:rPr lang="en-US" b="0" i="1" smtClean="0">
                        <a:latin typeface="Cambria Math" panose="02040503050406030204" pitchFamily="18" charset="0"/>
                      </a:rPr>
                      <m:t>𝑔𝑟𝑒𝑒𝑑𝑦</m:t>
                    </m:r>
                  </m:oMath>
                </a14:m>
                <a:r>
                  <a:rPr lang="en-US" dirty="0"/>
                  <a:t> method with two </a:t>
                </a:r>
                <a14:m>
                  <m:oMath xmlns:m="http://schemas.openxmlformats.org/officeDocument/2006/math">
                    <m:r>
                      <a:rPr lang="en-US" i="1" smtClean="0">
                        <a:latin typeface="Cambria Math" panose="02040503050406030204" pitchFamily="18" charset="0"/>
                        <a:ea typeface="Cambria Math" panose="02040503050406030204" pitchFamily="18" charset="0"/>
                      </a:rPr>
                      <m:t>𝜀</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𝑔𝑟𝑒𝑒𝑑𝑦</m:t>
                    </m:r>
                  </m:oMath>
                </a14:m>
                <a:r>
                  <a:rPr lang="en-US" dirty="0"/>
                  <a:t> methods:</a:t>
                </a:r>
              </a:p>
              <a:p>
                <a:pPr marL="914400" lvl="2" indent="0">
                  <a:buNone/>
                </a:pPr>
                <a14:m>
                  <m:oMath xmlns:m="http://schemas.openxmlformats.org/officeDocument/2006/math">
                    <m:r>
                      <a:rPr lang="en-US" i="1" smtClean="0">
                        <a:latin typeface="Cambria Math" panose="02040503050406030204" pitchFamily="18" charset="0"/>
                        <a:ea typeface="Cambria Math" panose="02040503050406030204" pitchFamily="18" charset="0"/>
                      </a:rPr>
                      <m:t>𝜖</m:t>
                    </m:r>
                    <m:r>
                      <a:rPr lang="en-US" b="0" i="1" smtClean="0">
                        <a:latin typeface="Cambria Math" panose="02040503050406030204" pitchFamily="18" charset="0"/>
                        <a:ea typeface="Cambria Math" panose="02040503050406030204" pitchFamily="18" charset="0"/>
                      </a:rPr>
                      <m:t>=0.01</m:t>
                    </m:r>
                  </m:oMath>
                </a14:m>
                <a:r>
                  <a:rPr lang="en-US" dirty="0"/>
                  <a:t> and </a:t>
                </a:r>
                <a14:m>
                  <m:oMath xmlns:m="http://schemas.openxmlformats.org/officeDocument/2006/math">
                    <m:r>
                      <a:rPr lang="en-US" i="1" smtClean="0">
                        <a:latin typeface="Cambria Math" panose="02040503050406030204" pitchFamily="18" charset="0"/>
                        <a:ea typeface="Cambria Math" panose="02040503050406030204" pitchFamily="18" charset="0"/>
                      </a:rPr>
                      <m:t>𝜖</m:t>
                    </m:r>
                    <m:r>
                      <a:rPr lang="en-US" b="0" i="1" smtClean="0">
                        <a:latin typeface="Cambria Math" panose="02040503050406030204" pitchFamily="18" charset="0"/>
                        <a:ea typeface="Cambria Math" panose="02040503050406030204" pitchFamily="18" charset="0"/>
                      </a:rPr>
                      <m:t>=0.1</m:t>
                    </m:r>
                  </m:oMath>
                </a14:m>
                <a:endParaRPr lang="en-US" dirty="0"/>
              </a:p>
              <a:p>
                <a:pPr lvl="1"/>
                <a:r>
                  <a:rPr lang="en-US" dirty="0"/>
                  <a:t>All the methods formed their action-value estimates using the sample-average technique.</a:t>
                </a:r>
              </a:p>
              <a:p>
                <a:pPr lvl="1"/>
                <a:endParaRPr lang="en-US" dirty="0"/>
              </a:p>
              <a:p>
                <a:pPr lvl="1"/>
                <a:endParaRPr lang="en-US" dirty="0"/>
              </a:p>
              <a:p>
                <a:pPr lvl="1"/>
                <a:endParaRPr lang="en-US" dirty="0"/>
              </a:p>
              <a:p>
                <a:pPr lvl="1"/>
                <a:endParaRPr lang="en-US" dirty="0"/>
              </a:p>
              <a:p>
                <a:pPr marL="0" indent="0">
                  <a:buNone/>
                </a:pPr>
                <a:endParaRPr lang="en-US" dirty="0"/>
              </a:p>
              <a:p>
                <a:pPr marL="0" indent="0">
                  <a:buNone/>
                </a:pPr>
                <a:r>
                  <a:rPr lang="en-US" b="1" dirty="0">
                    <a:solidFill>
                      <a:schemeClr val="accent2"/>
                    </a:solidFill>
                  </a:rPr>
                  <a:t>Let’s do some coding! </a:t>
                </a:r>
                <a:r>
                  <a:rPr lang="en-US" dirty="0">
                    <a:solidFill>
                      <a:srgbClr val="008DC4"/>
                    </a:solidFill>
                    <a:hlinkClick r:id="rId3">
                      <a:extLst>
                        <a:ext uri="{A12FA001-AC4F-418D-AE19-62706E023703}">
                          <ahyp:hlinkClr xmlns:ahyp="http://schemas.microsoft.com/office/drawing/2018/hyperlinkcolor" val="tx"/>
                        </a:ext>
                      </a:extLst>
                    </a:hlinkClick>
                  </a:rPr>
                  <a:t>10-armed Testbed II </a:t>
                </a:r>
                <a:endParaRPr lang="en-US" dirty="0">
                  <a:solidFill>
                    <a:srgbClr val="008DC4"/>
                  </a:solidFill>
                </a:endParaRPr>
              </a:p>
            </p:txBody>
          </p:sp>
        </mc:Choice>
        <mc:Fallback xmlns="">
          <p:sp>
            <p:nvSpPr>
              <p:cNvPr id="3" name="Content Placeholder 2">
                <a:extLst>
                  <a:ext uri="{FF2B5EF4-FFF2-40B4-BE49-F238E27FC236}">
                    <a16:creationId xmlns:a16="http://schemas.microsoft.com/office/drawing/2014/main" id="{3C3118F1-73EC-824C-A4B1-20CDD2264FF4}"/>
                  </a:ext>
                </a:extLst>
              </p:cNvPr>
              <p:cNvSpPr>
                <a:spLocks noGrp="1" noRot="1" noChangeAspect="1" noMove="1" noResize="1" noEditPoints="1" noAdjustHandles="1" noChangeArrowheads="1" noChangeShapeType="1" noTextEdit="1"/>
              </p:cNvSpPr>
              <p:nvPr>
                <p:ph sz="half" idx="10"/>
              </p:nvPr>
            </p:nvSpPr>
            <p:spPr>
              <a:blipFill>
                <a:blip r:embed="rId4"/>
                <a:stretch>
                  <a:fillRect l="-819" t="-1563" r="-1053"/>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DE3E381B-E332-0845-B377-EA5E5B3B6B82}"/>
              </a:ext>
            </a:extLst>
          </p:cNvPr>
          <p:cNvPicPr>
            <a:picLocks noChangeAspect="1"/>
          </p:cNvPicPr>
          <p:nvPr/>
        </p:nvPicPr>
        <p:blipFill>
          <a:blip r:embed="rId5"/>
          <a:stretch>
            <a:fillRect/>
          </a:stretch>
        </p:blipFill>
        <p:spPr>
          <a:xfrm>
            <a:off x="58728" y="5107176"/>
            <a:ext cx="876300" cy="876300"/>
          </a:xfrm>
          <a:prstGeom prst="rect">
            <a:avLst/>
          </a:prstGeom>
        </p:spPr>
      </p:pic>
    </p:spTree>
    <p:extLst>
      <p:ext uri="{BB962C8B-B14F-4D97-AF65-F5344CB8AC3E}">
        <p14:creationId xmlns:p14="http://schemas.microsoft.com/office/powerpoint/2010/main" val="26168001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95D23-1291-2145-9C39-5EC8978C39D4}"/>
              </a:ext>
            </a:extLst>
          </p:cNvPr>
          <p:cNvSpPr>
            <a:spLocks noGrp="1"/>
          </p:cNvSpPr>
          <p:nvPr>
            <p:ph type="title"/>
          </p:nvPr>
        </p:nvSpPr>
        <p:spPr/>
        <p:txBody>
          <a:bodyPr/>
          <a:lstStyle/>
          <a:p>
            <a:r>
              <a:rPr lang="en-US" dirty="0"/>
              <a:t>Again Exploration vs Exploitation</a:t>
            </a:r>
          </a:p>
        </p:txBody>
      </p:sp>
      <p:sp>
        <p:nvSpPr>
          <p:cNvPr id="3" name="Content Placeholder 2">
            <a:extLst>
              <a:ext uri="{FF2B5EF4-FFF2-40B4-BE49-F238E27FC236}">
                <a16:creationId xmlns:a16="http://schemas.microsoft.com/office/drawing/2014/main" id="{8C789FE6-2179-604E-8618-5CE3EF120699}"/>
              </a:ext>
            </a:extLst>
          </p:cNvPr>
          <p:cNvSpPr>
            <a:spLocks noGrp="1"/>
          </p:cNvSpPr>
          <p:nvPr>
            <p:ph sz="half" idx="10"/>
          </p:nvPr>
        </p:nvSpPr>
        <p:spPr/>
        <p:txBody>
          <a:bodyPr/>
          <a:lstStyle/>
          <a:p>
            <a:pPr marL="0" indent="0">
              <a:buNone/>
            </a:pPr>
            <a:r>
              <a:rPr lang="en-US" b="1" dirty="0">
                <a:solidFill>
                  <a:schemeClr val="accent1"/>
                </a:solidFill>
              </a:rPr>
              <a:t>The trade-off depends on the task</a:t>
            </a:r>
          </a:p>
          <a:p>
            <a:r>
              <a:rPr lang="en-US" dirty="0"/>
              <a:t>Suppose the reward variance had been larger, say 10 instead of 1.</a:t>
            </a:r>
          </a:p>
          <a:p>
            <a:pPr lvl="1"/>
            <a:r>
              <a:rPr lang="en-US" dirty="0"/>
              <a:t>Higher variance leads to noisier rewards</a:t>
            </a:r>
          </a:p>
          <a:p>
            <a:pPr lvl="1"/>
            <a:r>
              <a:rPr lang="en-US" dirty="0"/>
              <a:t>More exploration is needed to find the optimal action</a:t>
            </a:r>
          </a:p>
          <a:p>
            <a:r>
              <a:rPr lang="en-US" dirty="0"/>
              <a:t>On the other hand, if the reward variances were zero</a:t>
            </a:r>
          </a:p>
          <a:p>
            <a:pPr lvl="1"/>
            <a:r>
              <a:rPr lang="en-US" dirty="0"/>
              <a:t>The greedy method would know the true value of each action after trying it once, actually performing best because it would soon find the optimal action and then never explore.</a:t>
            </a:r>
          </a:p>
        </p:txBody>
      </p:sp>
    </p:spTree>
    <p:extLst>
      <p:ext uri="{BB962C8B-B14F-4D97-AF65-F5344CB8AC3E}">
        <p14:creationId xmlns:p14="http://schemas.microsoft.com/office/powerpoint/2010/main" val="38123652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95D23-1291-2145-9C39-5EC8978C39D4}"/>
              </a:ext>
            </a:extLst>
          </p:cNvPr>
          <p:cNvSpPr>
            <a:spLocks noGrp="1"/>
          </p:cNvSpPr>
          <p:nvPr>
            <p:ph type="title"/>
          </p:nvPr>
        </p:nvSpPr>
        <p:spPr/>
        <p:txBody>
          <a:bodyPr/>
          <a:lstStyle/>
          <a:p>
            <a:r>
              <a:rPr lang="en-US" dirty="0"/>
              <a:t>Again Exploration vs Exploitation</a:t>
            </a:r>
          </a:p>
        </p:txBody>
      </p:sp>
      <p:sp>
        <p:nvSpPr>
          <p:cNvPr id="3" name="Content Placeholder 2">
            <a:extLst>
              <a:ext uri="{FF2B5EF4-FFF2-40B4-BE49-F238E27FC236}">
                <a16:creationId xmlns:a16="http://schemas.microsoft.com/office/drawing/2014/main" id="{8C789FE6-2179-604E-8618-5CE3EF120699}"/>
              </a:ext>
            </a:extLst>
          </p:cNvPr>
          <p:cNvSpPr>
            <a:spLocks noGrp="1"/>
          </p:cNvSpPr>
          <p:nvPr>
            <p:ph sz="half" idx="10"/>
          </p:nvPr>
        </p:nvSpPr>
        <p:spPr/>
        <p:txBody>
          <a:bodyPr/>
          <a:lstStyle/>
          <a:p>
            <a:pPr marL="0" indent="0">
              <a:buNone/>
            </a:pPr>
            <a:r>
              <a:rPr lang="en-US" b="1" dirty="0">
                <a:solidFill>
                  <a:schemeClr val="accent1"/>
                </a:solidFill>
              </a:rPr>
              <a:t>But…</a:t>
            </a:r>
          </a:p>
          <a:p>
            <a:r>
              <a:rPr lang="en-US" dirty="0"/>
              <a:t>Even in the deterministic case, there is a large advantage to exploring if we weaken some of the other assumptions.</a:t>
            </a:r>
          </a:p>
          <a:p>
            <a:r>
              <a:rPr lang="en-US" dirty="0"/>
              <a:t>If the bandit task were non-stationary, that is, the true values of the actions changed over time, we’d need to explore those changes.  Because maybe a non-greedy action has changed and is now better than the greedy.</a:t>
            </a:r>
          </a:p>
          <a:p>
            <a:endParaRPr lang="en-US" dirty="0"/>
          </a:p>
          <a:p>
            <a:endParaRPr lang="en-US" dirty="0"/>
          </a:p>
        </p:txBody>
      </p:sp>
      <p:sp>
        <p:nvSpPr>
          <p:cNvPr id="4" name="TextBox 3">
            <a:extLst>
              <a:ext uri="{FF2B5EF4-FFF2-40B4-BE49-F238E27FC236}">
                <a16:creationId xmlns:a16="http://schemas.microsoft.com/office/drawing/2014/main" id="{B8B3139C-2224-3B44-BCD3-91DBF128483D}"/>
              </a:ext>
            </a:extLst>
          </p:cNvPr>
          <p:cNvSpPr txBox="1"/>
          <p:nvPr/>
        </p:nvSpPr>
        <p:spPr>
          <a:xfrm>
            <a:off x="3289739" y="6283984"/>
            <a:ext cx="6534738" cy="523220"/>
          </a:xfrm>
          <a:prstGeom prst="rect">
            <a:avLst/>
          </a:prstGeom>
          <a:noFill/>
        </p:spPr>
        <p:txBody>
          <a:bodyPr wrap="none" rtlCol="0">
            <a:spAutoFit/>
          </a:bodyPr>
          <a:lstStyle/>
          <a:p>
            <a:r>
              <a:rPr lang="en-US" sz="2800" dirty="0">
                <a:solidFill>
                  <a:srgbClr val="FF9900"/>
                </a:solidFill>
                <a:latin typeface="Amazon Ember"/>
                <a:ea typeface="Amazon Ember"/>
                <a:cs typeface="Amazon Ember"/>
                <a:sym typeface="Amazon Ember"/>
              </a:rPr>
              <a:t>NEXT TOPIC: </a:t>
            </a:r>
            <a:r>
              <a:rPr lang="en-US" sz="2800" dirty="0">
                <a:solidFill>
                  <a:schemeClr val="bg1"/>
                </a:solidFill>
              </a:rPr>
              <a:t>Incremental Implementation</a:t>
            </a:r>
            <a:endParaRPr lang="en-US" sz="2000" dirty="0">
              <a:solidFill>
                <a:schemeClr val="bg1"/>
              </a:solidFill>
            </a:endParaRPr>
          </a:p>
        </p:txBody>
      </p:sp>
    </p:spTree>
    <p:extLst>
      <p:ext uri="{BB962C8B-B14F-4D97-AF65-F5344CB8AC3E}">
        <p14:creationId xmlns:p14="http://schemas.microsoft.com/office/powerpoint/2010/main" val="4047022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08DC4"/>
        </a:solidFill>
        <a:effectLst/>
      </p:bgPr>
    </p:bg>
    <p:spTree>
      <p:nvGrpSpPr>
        <p:cNvPr id="1" name=""/>
        <p:cNvGrpSpPr/>
        <p:nvPr/>
      </p:nvGrpSpPr>
      <p:grpSpPr>
        <a:xfrm>
          <a:off x="0" y="0"/>
          <a:ext cx="0" cy="0"/>
          <a:chOff x="0" y="0"/>
          <a:chExt cx="0" cy="0"/>
        </a:xfrm>
      </p:grpSpPr>
      <p:sp>
        <p:nvSpPr>
          <p:cNvPr id="230" name="Approximators"/>
          <p:cNvSpPr txBox="1">
            <a:spLocks noGrp="1"/>
          </p:cNvSpPr>
          <p:nvPr>
            <p:ph type="title"/>
          </p:nvPr>
        </p:nvSpPr>
        <p:spPr>
          <a:prstGeom prst="rect">
            <a:avLst/>
          </a:prstGeom>
        </p:spPr>
        <p:txBody>
          <a:bodyPr>
            <a:normAutofit fontScale="90000"/>
          </a:bodyPr>
          <a:lstStyle>
            <a:lvl1pPr defTabSz="742950">
              <a:defRPr sz="14400">
                <a:effectLst>
                  <a:outerShdw blurRad="22860" dist="22860" dir="7800000" rotWithShape="0">
                    <a:srgbClr val="E9E9E9"/>
                  </a:outerShdw>
                </a:effectLst>
              </a:defRPr>
            </a:lvl1pPr>
          </a:lstStyle>
          <a:p>
            <a:pPr algn="ctr"/>
            <a:r>
              <a:rPr lang="en-US" sz="67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Incremental</a:t>
            </a:r>
            <a:r>
              <a:rPr lang="en-US" sz="9600" dirty="0"/>
              <a:t> </a:t>
            </a:r>
            <a:r>
              <a:rPr lang="en-US" sz="67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Implementation</a:t>
            </a:r>
            <a:endParaRPr sz="6700"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493346919"/>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Course Agenda"/>
          <p:cNvSpPr txBox="1">
            <a:spLocks noGrp="1"/>
          </p:cNvSpPr>
          <p:nvPr>
            <p:ph type="title"/>
          </p:nvPr>
        </p:nvSpPr>
        <p:spPr>
          <a:prstGeom prst="rect">
            <a:avLst/>
          </a:prstGeom>
        </p:spPr>
        <p:txBody>
          <a:bodyPr/>
          <a:lstStyle/>
          <a:p>
            <a:r>
              <a:rPr dirty="0"/>
              <a:t>Course Agenda</a:t>
            </a:r>
          </a:p>
        </p:txBody>
      </p:sp>
      <p:sp>
        <p:nvSpPr>
          <p:cNvPr id="222" name="Lecture 1…"/>
          <p:cNvSpPr txBox="1">
            <a:spLocks noGrp="1"/>
          </p:cNvSpPr>
          <p:nvPr>
            <p:ph type="body" sz="half" idx="1"/>
          </p:nvPr>
        </p:nvSpPr>
        <p:spPr>
          <a:xfrm>
            <a:off x="844550" y="1378479"/>
            <a:ext cx="5997245" cy="4518257"/>
          </a:xfrm>
          <a:prstGeom prst="rect">
            <a:avLst/>
          </a:prstGeom>
        </p:spPr>
        <p:txBody>
          <a:bodyPr/>
          <a:lstStyle/>
          <a:p>
            <a:pPr>
              <a:defRPr>
                <a:solidFill>
                  <a:srgbClr val="008DC4">
                    <a:alpha val="40055"/>
                  </a:srgbClr>
                </a:solidFill>
              </a:defRPr>
            </a:pPr>
            <a:r>
              <a:rPr sz="2000" dirty="0"/>
              <a:t>Lecture 1</a:t>
            </a:r>
          </a:p>
          <a:p>
            <a:pPr lvl="1">
              <a:defRPr>
                <a:solidFill>
                  <a:srgbClr val="373737">
                    <a:alpha val="40392"/>
                  </a:srgbClr>
                </a:solidFill>
              </a:defRPr>
            </a:pPr>
            <a:r>
              <a:rPr dirty="0"/>
              <a:t>Introduction to Reinforcement Learning</a:t>
            </a:r>
          </a:p>
          <a:p>
            <a:pPr lvl="1">
              <a:defRPr>
                <a:solidFill>
                  <a:srgbClr val="373737">
                    <a:alpha val="40392"/>
                  </a:srgbClr>
                </a:solidFill>
              </a:defRPr>
            </a:pPr>
            <a:r>
              <a:rPr dirty="0"/>
              <a:t>Finite Markov Decision Process</a:t>
            </a:r>
          </a:p>
          <a:p>
            <a:pPr lvl="1">
              <a:defRPr>
                <a:solidFill>
                  <a:srgbClr val="373737">
                    <a:alpha val="40392"/>
                  </a:srgbClr>
                </a:solidFill>
              </a:defRPr>
            </a:pPr>
            <a:r>
              <a:rPr dirty="0"/>
              <a:t>Bellman Equations</a:t>
            </a:r>
          </a:p>
          <a:p>
            <a:pPr lvl="1">
              <a:defRPr>
                <a:solidFill>
                  <a:srgbClr val="373737">
                    <a:alpha val="40392"/>
                  </a:srgbClr>
                </a:solidFill>
              </a:defRPr>
            </a:pPr>
            <a:r>
              <a:rPr dirty="0"/>
              <a:t>Dynamic Programming</a:t>
            </a:r>
          </a:p>
          <a:p>
            <a:pPr>
              <a:defRPr>
                <a:solidFill>
                  <a:srgbClr val="008DC4">
                    <a:alpha val="40055"/>
                  </a:srgbClr>
                </a:solidFill>
              </a:defRPr>
            </a:pPr>
            <a:r>
              <a:rPr sz="2000" dirty="0">
                <a:solidFill>
                  <a:srgbClr val="008DC4">
                    <a:alpha val="40055"/>
                  </a:srgbClr>
                </a:solidFill>
              </a:rPr>
              <a:t>Lecture 2</a:t>
            </a:r>
          </a:p>
          <a:p>
            <a:pPr lvl="1">
              <a:defRPr>
                <a:solidFill>
                  <a:srgbClr val="373737">
                    <a:alpha val="39645"/>
                  </a:srgbClr>
                </a:solidFill>
              </a:defRPr>
            </a:pPr>
            <a:r>
              <a:rPr dirty="0"/>
              <a:t>Monte Carlo Methods</a:t>
            </a:r>
          </a:p>
          <a:p>
            <a:pPr lvl="1">
              <a:defRPr>
                <a:solidFill>
                  <a:srgbClr val="373737">
                    <a:alpha val="39645"/>
                  </a:srgbClr>
                </a:solidFill>
              </a:defRPr>
            </a:pPr>
            <a:r>
              <a:rPr dirty="0"/>
              <a:t>Temporal-Difference Learning</a:t>
            </a:r>
          </a:p>
          <a:p>
            <a:pPr lvl="1">
              <a:defRPr>
                <a:solidFill>
                  <a:srgbClr val="373737">
                    <a:alpha val="39645"/>
                  </a:srgbClr>
                </a:solidFill>
              </a:defRPr>
            </a:pPr>
            <a:r>
              <a:rPr dirty="0"/>
              <a:t>SARSA and Q-Learning</a:t>
            </a:r>
          </a:p>
          <a:p>
            <a:pPr>
              <a:defRPr>
                <a:solidFill>
                  <a:srgbClr val="008DC4">
                    <a:alpha val="40055"/>
                  </a:srgbClr>
                </a:solidFill>
              </a:defRPr>
            </a:pPr>
            <a:r>
              <a:rPr sz="2000" dirty="0">
                <a:solidFill>
                  <a:srgbClr val="008DC4">
                    <a:alpha val="40055"/>
                  </a:srgbClr>
                </a:solidFill>
              </a:rPr>
              <a:t>Lecture 3</a:t>
            </a:r>
          </a:p>
          <a:p>
            <a:pPr lvl="1"/>
            <a:r>
              <a:rPr dirty="0">
                <a:solidFill>
                  <a:srgbClr val="373737">
                    <a:alpha val="39645"/>
                  </a:srgbClr>
                </a:solidFill>
              </a:rPr>
              <a:t>On Policy Prediction and Control with Approximation</a:t>
            </a:r>
          </a:p>
          <a:p>
            <a:pPr lvl="1"/>
            <a:r>
              <a:rPr dirty="0">
                <a:solidFill>
                  <a:srgbClr val="373737">
                    <a:alpha val="39645"/>
                  </a:srgbClr>
                </a:solidFill>
              </a:rPr>
              <a:t>Off Policy Methods with Approximation</a:t>
            </a:r>
          </a:p>
        </p:txBody>
      </p:sp>
      <p:sp>
        <p:nvSpPr>
          <p:cNvPr id="223" name="Slide Number"/>
          <p:cNvSpPr txBox="1">
            <a:spLocks noGrp="1"/>
          </p:cNvSpPr>
          <p:nvPr>
            <p:ph type="sldNum" sz="quarter" idx="2"/>
          </p:nvPr>
        </p:nvSpPr>
        <p:spPr>
          <a:xfrm>
            <a:off x="318558" y="6429469"/>
            <a:ext cx="146457" cy="2286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a:t>
            </a:fld>
            <a:endParaRPr/>
          </a:p>
        </p:txBody>
      </p:sp>
      <p:sp>
        <p:nvSpPr>
          <p:cNvPr id="224" name="Lecture 4…"/>
          <p:cNvSpPr txBox="1"/>
          <p:nvPr/>
        </p:nvSpPr>
        <p:spPr>
          <a:xfrm>
            <a:off x="6648450" y="1378479"/>
            <a:ext cx="4757606" cy="451825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400" tIns="25400" rIns="25400" bIns="25400"/>
          <a:lstStyle/>
          <a:p>
            <a:pPr>
              <a:spcBef>
                <a:spcPts val="1500"/>
              </a:spcBef>
              <a:defRPr sz="3600">
                <a:solidFill>
                  <a:srgbClr val="008DC4"/>
                </a:solidFill>
                <a:latin typeface="Amazon Ember"/>
                <a:ea typeface="Amazon Ember"/>
                <a:cs typeface="Amazon Ember"/>
                <a:sym typeface="Amazon Ember"/>
              </a:defRPr>
            </a:pPr>
            <a:r>
              <a:rPr sz="2000" b="1" dirty="0">
                <a:solidFill>
                  <a:srgbClr val="008DC4">
                    <a:alpha val="40055"/>
                  </a:srgbClr>
                </a:solidFill>
                <a:latin typeface="Amazon Ember"/>
                <a:ea typeface="Amazon Ember"/>
                <a:cs typeface="Amazon Ember"/>
                <a:sym typeface="Amazon Ember"/>
              </a:rPr>
              <a:t>Lecture 4</a:t>
            </a:r>
          </a:p>
          <a:p>
            <a:pPr marL="635000" lvl="1" indent="-317500">
              <a:spcBef>
                <a:spcPts val="500"/>
              </a:spcBef>
              <a:buSzPct val="125000"/>
              <a:buChar char="•"/>
              <a:defRPr sz="3400" b="0">
                <a:solidFill>
                  <a:srgbClr val="373737"/>
                </a:solidFill>
                <a:latin typeface="Amazon Ember"/>
                <a:ea typeface="Amazon Ember"/>
                <a:cs typeface="Amazon Ember"/>
                <a:sym typeface="Amazon Ember"/>
              </a:defRPr>
            </a:pPr>
            <a:r>
              <a:rPr sz="1700" dirty="0">
                <a:solidFill>
                  <a:srgbClr val="373737">
                    <a:alpha val="40392"/>
                  </a:srgbClr>
                </a:solidFill>
                <a:latin typeface="Amazon Ember"/>
                <a:ea typeface="Amazon Ember"/>
                <a:cs typeface="Amazon Ember"/>
                <a:sym typeface="Amazon Ember"/>
              </a:rPr>
              <a:t>Policy Gradient Methods</a:t>
            </a:r>
          </a:p>
          <a:p>
            <a:pPr>
              <a:spcBef>
                <a:spcPts val="1500"/>
              </a:spcBef>
              <a:defRPr sz="3600">
                <a:solidFill>
                  <a:srgbClr val="008DC4"/>
                </a:solidFill>
                <a:latin typeface="Amazon Ember"/>
                <a:ea typeface="Amazon Ember"/>
                <a:cs typeface="Amazon Ember"/>
                <a:sym typeface="Amazon Ember"/>
              </a:defRPr>
            </a:pPr>
            <a:r>
              <a:rPr sz="2000" b="1" dirty="0">
                <a:solidFill>
                  <a:srgbClr val="008DC4"/>
                </a:solidFill>
                <a:latin typeface="Amazon Ember"/>
                <a:ea typeface="Amazon Ember"/>
                <a:cs typeface="Amazon Ember"/>
                <a:sym typeface="Helvetica Neue"/>
              </a:rPr>
              <a:t>Lecture 5</a:t>
            </a:r>
          </a:p>
          <a:p>
            <a:pPr marL="635000" lvl="1" indent="-317500">
              <a:spcBef>
                <a:spcPts val="500"/>
              </a:spcBef>
              <a:buSzPct val="125000"/>
              <a:buChar char="•"/>
              <a:defRPr sz="3400" b="0">
                <a:solidFill>
                  <a:srgbClr val="373737"/>
                </a:solidFill>
                <a:latin typeface="Amazon Ember"/>
                <a:ea typeface="Amazon Ember"/>
                <a:cs typeface="Amazon Ember"/>
                <a:sym typeface="Amazon Ember"/>
              </a:defRPr>
            </a:pPr>
            <a:r>
              <a:rPr sz="1700" dirty="0"/>
              <a:t>Multi-armed Bandits</a:t>
            </a:r>
          </a:p>
          <a:p>
            <a:pPr>
              <a:spcBef>
                <a:spcPts val="500"/>
              </a:spcBef>
              <a:defRPr b="0">
                <a:solidFill>
                  <a:srgbClr val="373737"/>
                </a:solidFill>
                <a:latin typeface="Amazon Ember"/>
                <a:ea typeface="Amazon Ember"/>
                <a:cs typeface="Amazon Ember"/>
                <a:sym typeface="Amazon Ember"/>
              </a:defRPr>
            </a:pPr>
            <a:endParaRPr sz="900" dirty="0"/>
          </a:p>
        </p:txBody>
      </p:sp>
    </p:spTree>
    <p:extLst>
      <p:ext uri="{BB962C8B-B14F-4D97-AF65-F5344CB8AC3E}">
        <p14:creationId xmlns:p14="http://schemas.microsoft.com/office/powerpoint/2010/main" val="3143844430"/>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3AA98-44FF-1A47-928C-2E4C7713C767}"/>
              </a:ext>
            </a:extLst>
          </p:cNvPr>
          <p:cNvSpPr>
            <a:spLocks noGrp="1"/>
          </p:cNvSpPr>
          <p:nvPr>
            <p:ph type="title"/>
          </p:nvPr>
        </p:nvSpPr>
        <p:spPr/>
        <p:txBody>
          <a:bodyPr/>
          <a:lstStyle/>
          <a:p>
            <a:r>
              <a:rPr lang="en-US" dirty="0"/>
              <a:t>Incremental Implementation</a:t>
            </a:r>
          </a:p>
        </p:txBody>
      </p:sp>
      <p:sp>
        <p:nvSpPr>
          <p:cNvPr id="3" name="Content Placeholder 2">
            <a:extLst>
              <a:ext uri="{FF2B5EF4-FFF2-40B4-BE49-F238E27FC236}">
                <a16:creationId xmlns:a16="http://schemas.microsoft.com/office/drawing/2014/main" id="{D57FB84E-C761-EF43-BAC3-8A672F83DA23}"/>
              </a:ext>
            </a:extLst>
          </p:cNvPr>
          <p:cNvSpPr>
            <a:spLocks noGrp="1"/>
          </p:cNvSpPr>
          <p:nvPr>
            <p:ph sz="half" idx="10"/>
          </p:nvPr>
        </p:nvSpPr>
        <p:spPr>
          <a:xfrm>
            <a:off x="852492" y="1372308"/>
            <a:ext cx="10842630" cy="4858631"/>
          </a:xfrm>
        </p:spPr>
        <p:txBody>
          <a:bodyPr/>
          <a:lstStyle/>
          <a:p>
            <a:r>
              <a:rPr lang="en-US" dirty="0"/>
              <a:t>The action-value methods we have discussed so far all estimate values as sample averages of observed rewards.</a:t>
            </a:r>
          </a:p>
          <a:p>
            <a:r>
              <a:rPr lang="en-US" dirty="0"/>
              <a:t>But, how these averages can be computed in a computationally efficient manner, in particular, with constant memory and constant per-time-step computation?</a:t>
            </a:r>
          </a:p>
        </p:txBody>
      </p:sp>
    </p:spTree>
    <p:extLst>
      <p:ext uri="{BB962C8B-B14F-4D97-AF65-F5344CB8AC3E}">
        <p14:creationId xmlns:p14="http://schemas.microsoft.com/office/powerpoint/2010/main" val="24152801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616BA16-CAD4-BF41-9D66-149BD70FEE71}"/>
              </a:ext>
            </a:extLst>
          </p:cNvPr>
          <p:cNvSpPr/>
          <p:nvPr/>
        </p:nvSpPr>
        <p:spPr>
          <a:xfrm>
            <a:off x="4037427" y="3137092"/>
            <a:ext cx="4304714" cy="1139484"/>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C3AA98-44FF-1A47-928C-2E4C7713C767}"/>
              </a:ext>
            </a:extLst>
          </p:cNvPr>
          <p:cNvSpPr>
            <a:spLocks noGrp="1"/>
          </p:cNvSpPr>
          <p:nvPr>
            <p:ph type="title"/>
          </p:nvPr>
        </p:nvSpPr>
        <p:spPr/>
        <p:txBody>
          <a:bodyPr/>
          <a:lstStyle/>
          <a:p>
            <a:r>
              <a:rPr lang="en-US" dirty="0"/>
              <a:t>Incremental Implementation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57FB84E-C761-EF43-BAC3-8A672F83DA23}"/>
                  </a:ext>
                </a:extLst>
              </p:cNvPr>
              <p:cNvSpPr>
                <a:spLocks noGrp="1"/>
              </p:cNvSpPr>
              <p:nvPr>
                <p:ph sz="half" idx="10"/>
              </p:nvPr>
            </p:nvSpPr>
            <p:spPr/>
            <p:txBody>
              <a:bodyPr/>
              <a:lstStyle/>
              <a:p>
                <a:r>
                  <a:rPr lang="en-US" dirty="0"/>
                  <a:t>To simplify notation we concentrate on a single action.</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𝑖</m:t>
                        </m:r>
                      </m:sub>
                    </m:sSub>
                  </m:oMath>
                </a14:m>
                <a:r>
                  <a:rPr lang="en-US" dirty="0"/>
                  <a:t> denotes the reward received after the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𝑖</m:t>
                        </m:r>
                      </m:e>
                      <m:sup>
                        <m:r>
                          <a:rPr lang="en-US" b="0" i="1" smtClean="0">
                            <a:latin typeface="Cambria Math" panose="02040503050406030204" pitchFamily="18" charset="0"/>
                          </a:rPr>
                          <m:t>𝑡h</m:t>
                        </m:r>
                      </m:sup>
                    </m:sSup>
                  </m:oMath>
                </a14:m>
                <a:r>
                  <a:rPr lang="en-US" dirty="0"/>
                  <a:t> selection of this action.</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𝑖</m:t>
                        </m:r>
                      </m:sub>
                    </m:sSub>
                  </m:oMath>
                </a14:m>
                <a:r>
                  <a:rPr lang="en-US" dirty="0"/>
                  <a:t> denotes the estimate of its action value after it has been selected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−1</m:t>
                    </m:r>
                  </m:oMath>
                </a14:m>
                <a:r>
                  <a:rPr lang="en-US" dirty="0"/>
                  <a:t> times.</a:t>
                </a:r>
              </a:p>
              <a:p>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𝑄</m:t>
                      </m:r>
                      <m:r>
                        <a:rPr lang="en-US" b="0" i="1" baseline="-25000" smtClean="0">
                          <a:latin typeface="Cambria Math" panose="02040503050406030204" pitchFamily="18" charset="0"/>
                        </a:rPr>
                        <m:t>𝑛</m:t>
                      </m:r>
                      <m:acc>
                        <m:accPr>
                          <m:chr m:val="̇"/>
                          <m:ctrlPr>
                            <a:rPr lang="en-US" b="0" i="1" smtClean="0">
                              <a:latin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m:t>
                          </m:r>
                        </m:e>
                      </m:acc>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 </m:t>
                              </m:r>
                              <m:r>
                                <a:rPr lang="en-US" b="0" i="1" smtClean="0">
                                  <a:latin typeface="Cambria Math" panose="02040503050406030204" pitchFamily="18" charset="0"/>
                                </a:rPr>
                                <m:t>𝑅</m:t>
                              </m:r>
                            </m:e>
                            <m:sub>
                              <m:r>
                                <a:rPr lang="en-US" b="0" i="1" smtClean="0">
                                  <a:latin typeface="Cambria Math" panose="02040503050406030204" pitchFamily="18" charset="0"/>
                                </a:rPr>
                                <m:t>2</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𝑛</m:t>
                              </m:r>
                              <m:r>
                                <a:rPr lang="en-US" b="0" i="1" smtClean="0">
                                  <a:latin typeface="Cambria Math" panose="02040503050406030204" pitchFamily="18" charset="0"/>
                                </a:rPr>
                                <m:t>−1</m:t>
                              </m:r>
                            </m:sub>
                          </m:sSub>
                        </m:num>
                        <m:den>
                          <m:r>
                            <a:rPr lang="en-US" b="0" i="1" smtClean="0">
                              <a:latin typeface="Cambria Math" panose="02040503050406030204" pitchFamily="18" charset="0"/>
                            </a:rPr>
                            <m:t>𝑛</m:t>
                          </m:r>
                          <m:r>
                            <a:rPr lang="en-US" b="0" i="1" smtClean="0">
                              <a:latin typeface="Cambria Math" panose="02040503050406030204" pitchFamily="18" charset="0"/>
                            </a:rPr>
                            <m:t>−1</m:t>
                          </m:r>
                        </m:den>
                      </m:f>
                    </m:oMath>
                  </m:oMathPara>
                </a14:m>
                <a:endParaRPr lang="en-US" dirty="0"/>
              </a:p>
            </p:txBody>
          </p:sp>
        </mc:Choice>
        <mc:Fallback xmlns="">
          <p:sp>
            <p:nvSpPr>
              <p:cNvPr id="3" name="Content Placeholder 2">
                <a:extLst>
                  <a:ext uri="{FF2B5EF4-FFF2-40B4-BE49-F238E27FC236}">
                    <a16:creationId xmlns:a16="http://schemas.microsoft.com/office/drawing/2014/main" id="{D57FB84E-C761-EF43-BAC3-8A672F83DA23}"/>
                  </a:ext>
                </a:extLst>
              </p:cNvPr>
              <p:cNvSpPr>
                <a:spLocks noGrp="1" noRot="1" noChangeAspect="1" noMove="1" noResize="1" noEditPoints="1" noAdjustHandles="1" noChangeArrowheads="1" noChangeShapeType="1" noTextEdit="1"/>
              </p:cNvSpPr>
              <p:nvPr>
                <p:ph sz="half" idx="10"/>
              </p:nvPr>
            </p:nvSpPr>
            <p:spPr>
              <a:blipFill>
                <a:blip r:embed="rId3"/>
                <a:stretch>
                  <a:fillRect l="-702" t="-1563"/>
                </a:stretch>
              </a:blipFill>
            </p:spPr>
            <p:txBody>
              <a:bodyPr/>
              <a:lstStyle/>
              <a:p>
                <a:r>
                  <a:rPr lang="en-US">
                    <a:noFill/>
                  </a:rPr>
                  <a:t> </a:t>
                </a:r>
              </a:p>
            </p:txBody>
          </p:sp>
        </mc:Fallback>
      </mc:AlternateContent>
    </p:spTree>
    <p:extLst>
      <p:ext uri="{BB962C8B-B14F-4D97-AF65-F5344CB8AC3E}">
        <p14:creationId xmlns:p14="http://schemas.microsoft.com/office/powerpoint/2010/main" val="29198106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57FB84E-C761-EF43-BAC3-8A672F83DA23}"/>
                  </a:ext>
                </a:extLst>
              </p:cNvPr>
              <p:cNvSpPr>
                <a:spLocks noGrp="1"/>
              </p:cNvSpPr>
              <p:nvPr>
                <p:ph sz="half" idx="10"/>
              </p:nvPr>
            </p:nvSpPr>
            <p:spPr>
              <a:xfrm>
                <a:off x="6592892" y="1312674"/>
                <a:ext cx="5243508" cy="4834907"/>
              </a:xfrm>
            </p:spPr>
            <p:txBody>
              <a:bodyPr/>
              <a:lstStyle/>
              <a:p>
                <a:pPr marL="0" indent="0">
                  <a:buNone/>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𝑛</m:t>
                          </m:r>
                          <m:r>
                            <a:rPr lang="en-US" b="0" i="1" smtClean="0">
                              <a:latin typeface="Cambria Math" panose="02040503050406030204" pitchFamily="18" charset="0"/>
                            </a:rPr>
                            <m:t>+1</m:t>
                          </m:r>
                        </m:sub>
                      </m:sSub>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𝑖</m:t>
                              </m:r>
                            </m:sub>
                          </m:sSub>
                        </m:e>
                      </m:nary>
                    </m:oMath>
                  </m:oMathPara>
                </a14:m>
                <a:endParaRPr lang="en-US" dirty="0"/>
              </a:p>
              <a:p>
                <a:pPr marL="0" indent="0">
                  <a:buNone/>
                </a:pPr>
                <a:r>
                  <a:rPr lang="en-US" dirty="0"/>
                  <a:t>         </a:t>
                </a:r>
                <a14:m>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𝑛</m:t>
                            </m:r>
                          </m:sub>
                        </m:sSub>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r>
                              <a:rPr lang="en-US" b="0" i="1" smtClean="0">
                                <a:latin typeface="Cambria Math" panose="02040503050406030204" pitchFamily="18" charset="0"/>
                              </a:rPr>
                              <m:t>−1</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𝑖</m:t>
                                </m:r>
                              </m:sub>
                            </m:sSub>
                          </m:e>
                        </m:nary>
                      </m:e>
                    </m:d>
                  </m:oMath>
                </a14:m>
                <a:endParaRPr lang="en-US" dirty="0"/>
              </a:p>
              <a:p>
                <a:pPr marL="0" indent="0">
                  <a:buNone/>
                </a:pPr>
                <a:r>
                  <a:rPr lang="en-US" dirty="0"/>
                  <a:t>         </a:t>
                </a:r>
                <a14:m>
                  <m:oMath xmlns:m="http://schemas.openxmlformats.org/officeDocument/2006/math">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𝑛</m:t>
                        </m:r>
                      </m:den>
                    </m:f>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𝑛</m:t>
                            </m:r>
                          </m:sub>
                        </m:sSub>
                        <m:r>
                          <a:rPr lang="en-US" i="1">
                            <a:latin typeface="Cambria Math" panose="02040503050406030204" pitchFamily="18" charset="0"/>
                          </a:rPr>
                          <m:t>+</m:t>
                        </m:r>
                        <m:d>
                          <m:dPr>
                            <m:ctrlPr>
                              <a:rPr lang="en-US"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−1</m:t>
                            </m:r>
                          </m:e>
                        </m:d>
                        <m:f>
                          <m:fPr>
                            <m:ctrlPr>
                              <a:rPr lang="en-US" i="1" smtClean="0">
                                <a:solidFill>
                                  <a:srgbClr val="0070C0"/>
                                </a:solidFill>
                                <a:latin typeface="Cambria Math" panose="02040503050406030204" pitchFamily="18" charset="0"/>
                              </a:rPr>
                            </m:ctrlPr>
                          </m:fPr>
                          <m:num>
                            <m:r>
                              <a:rPr lang="en-US" b="0" i="1" smtClean="0">
                                <a:solidFill>
                                  <a:srgbClr val="0070C0"/>
                                </a:solidFill>
                                <a:latin typeface="Cambria Math" panose="02040503050406030204" pitchFamily="18" charset="0"/>
                              </a:rPr>
                              <m:t>1</m:t>
                            </m:r>
                          </m:num>
                          <m:den>
                            <m:r>
                              <a:rPr lang="en-US" b="0" i="1" smtClean="0">
                                <a:solidFill>
                                  <a:srgbClr val="0070C0"/>
                                </a:solidFill>
                                <a:latin typeface="Cambria Math" panose="02040503050406030204" pitchFamily="18" charset="0"/>
                              </a:rPr>
                              <m:t>(</m:t>
                            </m:r>
                            <m:r>
                              <a:rPr lang="en-US" b="0" i="1" smtClean="0">
                                <a:solidFill>
                                  <a:srgbClr val="0070C0"/>
                                </a:solidFill>
                                <a:latin typeface="Cambria Math" panose="02040503050406030204" pitchFamily="18" charset="0"/>
                              </a:rPr>
                              <m:t>𝑛</m:t>
                            </m:r>
                            <m:r>
                              <a:rPr lang="en-US" b="0" i="1" smtClean="0">
                                <a:solidFill>
                                  <a:srgbClr val="0070C0"/>
                                </a:solidFill>
                                <a:latin typeface="Cambria Math" panose="02040503050406030204" pitchFamily="18" charset="0"/>
                              </a:rPr>
                              <m:t>−1)</m:t>
                            </m:r>
                          </m:den>
                        </m:f>
                        <m:nary>
                          <m:naryPr>
                            <m:chr m:val="∑"/>
                            <m:ctrlPr>
                              <a:rPr lang="en-US" i="1">
                                <a:solidFill>
                                  <a:srgbClr val="0070C0"/>
                                </a:solidFill>
                                <a:latin typeface="Cambria Math" panose="02040503050406030204" pitchFamily="18" charset="0"/>
                              </a:rPr>
                            </m:ctrlPr>
                          </m:naryPr>
                          <m:sub>
                            <m:r>
                              <m:rPr>
                                <m:brk m:alnAt="23"/>
                              </m:rPr>
                              <a:rPr lang="en-US" i="1">
                                <a:solidFill>
                                  <a:srgbClr val="0070C0"/>
                                </a:solidFill>
                                <a:latin typeface="Cambria Math" panose="02040503050406030204" pitchFamily="18" charset="0"/>
                              </a:rPr>
                              <m:t>𝑖</m:t>
                            </m:r>
                            <m:r>
                              <a:rPr lang="en-US" i="1">
                                <a:solidFill>
                                  <a:srgbClr val="0070C0"/>
                                </a:solidFill>
                                <a:latin typeface="Cambria Math" panose="02040503050406030204" pitchFamily="18" charset="0"/>
                              </a:rPr>
                              <m:t>=1</m:t>
                            </m:r>
                          </m:sub>
                          <m:sup>
                            <m:r>
                              <a:rPr lang="en-US" i="1">
                                <a:solidFill>
                                  <a:srgbClr val="0070C0"/>
                                </a:solidFill>
                                <a:latin typeface="Cambria Math" panose="02040503050406030204" pitchFamily="18" charset="0"/>
                              </a:rPr>
                              <m:t>𝑛</m:t>
                            </m:r>
                            <m:r>
                              <a:rPr lang="en-US" i="1">
                                <a:solidFill>
                                  <a:srgbClr val="0070C0"/>
                                </a:solidFill>
                                <a:latin typeface="Cambria Math" panose="02040503050406030204" pitchFamily="18" charset="0"/>
                              </a:rPr>
                              <m:t>−1</m:t>
                            </m:r>
                          </m:sup>
                          <m:e>
                            <m:sSub>
                              <m:sSubPr>
                                <m:ctrlPr>
                                  <a:rPr lang="en-US" i="1">
                                    <a:solidFill>
                                      <a:srgbClr val="0070C0"/>
                                    </a:solidFill>
                                    <a:latin typeface="Cambria Math" panose="02040503050406030204" pitchFamily="18" charset="0"/>
                                  </a:rPr>
                                </m:ctrlPr>
                              </m:sSubPr>
                              <m:e>
                                <m:r>
                                  <a:rPr lang="en-US" i="1">
                                    <a:solidFill>
                                      <a:srgbClr val="0070C0"/>
                                    </a:solidFill>
                                    <a:latin typeface="Cambria Math" panose="02040503050406030204" pitchFamily="18" charset="0"/>
                                  </a:rPr>
                                  <m:t>𝑅</m:t>
                                </m:r>
                              </m:e>
                              <m:sub>
                                <m:r>
                                  <a:rPr lang="en-US" i="1">
                                    <a:solidFill>
                                      <a:srgbClr val="0070C0"/>
                                    </a:solidFill>
                                    <a:latin typeface="Cambria Math" panose="02040503050406030204" pitchFamily="18" charset="0"/>
                                  </a:rPr>
                                  <m:t>𝑖</m:t>
                                </m:r>
                              </m:sub>
                            </m:sSub>
                          </m:e>
                        </m:nary>
                      </m:e>
                    </m:d>
                  </m:oMath>
                </a14:m>
                <a:endParaRPr lang="en-US" dirty="0"/>
              </a:p>
              <a:p>
                <a:pPr marL="0" indent="0">
                  <a:buNone/>
                </a:pPr>
                <a:r>
                  <a:rPr lang="en-US" dirty="0"/>
                  <a:t>         </a:t>
                </a:r>
                <a14:m>
                  <m:oMath xmlns:m="http://schemas.openxmlformats.org/officeDocument/2006/math">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𝑛</m:t>
                        </m:r>
                      </m:den>
                    </m:f>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𝑛</m:t>
                            </m:r>
                          </m:sub>
                        </m:sSub>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𝑛</m:t>
                            </m:r>
                            <m:r>
                              <a:rPr lang="en-US" i="1">
                                <a:latin typeface="Cambria Math" panose="02040503050406030204" pitchFamily="18" charset="0"/>
                              </a:rPr>
                              <m:t>−1</m:t>
                            </m:r>
                          </m:e>
                        </m:d>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𝑄</m:t>
                            </m:r>
                          </m:e>
                          <m:sub>
                            <m:r>
                              <a:rPr lang="en-US" b="0" i="1" smtClean="0">
                                <a:solidFill>
                                  <a:srgbClr val="0070C0"/>
                                </a:solidFill>
                                <a:latin typeface="Cambria Math" panose="02040503050406030204" pitchFamily="18" charset="0"/>
                              </a:rPr>
                              <m:t>𝑛</m:t>
                            </m:r>
                          </m:sub>
                        </m:sSub>
                      </m:e>
                    </m:d>
                  </m:oMath>
                </a14:m>
                <a:endParaRPr lang="en-US" dirty="0"/>
              </a:p>
              <a:p>
                <a:pPr marL="0" indent="0">
                  <a:buNone/>
                </a:pPr>
                <a:r>
                  <a:rPr lang="en-US" dirty="0"/>
                  <a:t>         </a:t>
                </a:r>
                <a14:m>
                  <m:oMath xmlns:m="http://schemas.openxmlformats.org/officeDocument/2006/math">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𝑛</m:t>
                        </m:r>
                      </m:den>
                    </m:f>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𝑛</m:t>
                            </m:r>
                          </m:sub>
                        </m:sSub>
                        <m:r>
                          <a:rPr lang="en-US" i="1">
                            <a:latin typeface="Cambria Math" panose="02040503050406030204" pitchFamily="18" charset="0"/>
                          </a:rPr>
                          <m:t>+</m:t>
                        </m:r>
                        <m:r>
                          <a:rPr lang="en-US" b="0" i="1" smtClean="0">
                            <a:latin typeface="Cambria Math" panose="02040503050406030204" pitchFamily="18" charset="0"/>
                          </a:rPr>
                          <m:t>𝑛</m:t>
                        </m:r>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𝑛</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𝑛</m:t>
                            </m:r>
                          </m:sub>
                        </m:sSub>
                      </m:e>
                    </m:d>
                  </m:oMath>
                </a14:m>
                <a:endParaRPr lang="en-US" dirty="0"/>
              </a:p>
              <a:p>
                <a:pPr marL="0" indent="0">
                  <a:buNone/>
                </a:pPr>
                <a:r>
                  <a:rPr lang="en-US" dirty="0"/>
                  <a:t>         </a:t>
                </a:r>
                <a14:m>
                  <m:oMath xmlns:m="http://schemas.openxmlformats.org/officeDocument/2006/math">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𝑛</m:t>
                        </m:r>
                      </m:sub>
                    </m:sSub>
                    <m:r>
                      <a:rPr lang="en-US" b="0" i="1" smtClean="0">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𝑛</m:t>
                        </m:r>
                      </m:den>
                    </m:f>
                    <m:d>
                      <m:dPr>
                        <m:begChr m:val="["/>
                        <m:endChr m:val="]"/>
                        <m:ctrlPr>
                          <a:rPr lang="en-US"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𝑛</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𝑛</m:t>
                            </m:r>
                          </m:sub>
                        </m:sSub>
                      </m:e>
                    </m:d>
                  </m:oMath>
                </a14:m>
                <a:endParaRPr lang="en-US" dirty="0"/>
              </a:p>
            </p:txBody>
          </p:sp>
        </mc:Choice>
        <mc:Fallback xmlns="">
          <p:sp>
            <p:nvSpPr>
              <p:cNvPr id="3" name="Content Placeholder 2">
                <a:extLst>
                  <a:ext uri="{FF2B5EF4-FFF2-40B4-BE49-F238E27FC236}">
                    <a16:creationId xmlns:a16="http://schemas.microsoft.com/office/drawing/2014/main" id="{D57FB84E-C761-EF43-BAC3-8A672F83DA23}"/>
                  </a:ext>
                </a:extLst>
              </p:cNvPr>
              <p:cNvSpPr>
                <a:spLocks noGrp="1" noRot="1" noChangeAspect="1" noMove="1" noResize="1" noEditPoints="1" noAdjustHandles="1" noChangeArrowheads="1" noChangeShapeType="1" noTextEdit="1"/>
              </p:cNvSpPr>
              <p:nvPr>
                <p:ph sz="half" idx="10"/>
              </p:nvPr>
            </p:nvSpPr>
            <p:spPr>
              <a:xfrm>
                <a:off x="6592892" y="1312674"/>
                <a:ext cx="5243508" cy="4834907"/>
              </a:xfrm>
              <a:blipFill>
                <a:blip r:embed="rId3"/>
                <a:stretch>
                  <a:fillRect l="-483" t="-25916"/>
                </a:stretch>
              </a:blipFill>
            </p:spPr>
            <p:txBody>
              <a:bodyPr/>
              <a:lstStyle/>
              <a:p>
                <a:r>
                  <a:rPr lang="en-US">
                    <a:noFill/>
                  </a:rPr>
                  <a:t> </a:t>
                </a:r>
              </a:p>
            </p:txBody>
          </p:sp>
        </mc:Fallback>
      </mc:AlternateContent>
      <p:sp>
        <p:nvSpPr>
          <p:cNvPr id="2" name="Title 1">
            <a:extLst>
              <a:ext uri="{FF2B5EF4-FFF2-40B4-BE49-F238E27FC236}">
                <a16:creationId xmlns:a16="http://schemas.microsoft.com/office/drawing/2014/main" id="{EDC3AA98-44FF-1A47-928C-2E4C7713C767}"/>
              </a:ext>
            </a:extLst>
          </p:cNvPr>
          <p:cNvSpPr>
            <a:spLocks noGrp="1"/>
          </p:cNvSpPr>
          <p:nvPr>
            <p:ph type="title"/>
          </p:nvPr>
        </p:nvSpPr>
        <p:spPr/>
        <p:txBody>
          <a:bodyPr/>
          <a:lstStyle/>
          <a:p>
            <a:r>
              <a:rPr lang="en-US" dirty="0"/>
              <a:t>Incremental Implementation</a:t>
            </a:r>
          </a:p>
        </p:txBody>
      </p:sp>
      <p:sp>
        <p:nvSpPr>
          <p:cNvPr id="5" name="Content Placeholder 2">
            <a:extLst>
              <a:ext uri="{FF2B5EF4-FFF2-40B4-BE49-F238E27FC236}">
                <a16:creationId xmlns:a16="http://schemas.microsoft.com/office/drawing/2014/main" id="{654FAB38-2922-5944-B3EC-DF156CD74A96}"/>
              </a:ext>
            </a:extLst>
          </p:cNvPr>
          <p:cNvSpPr txBox="1">
            <a:spLocks/>
          </p:cNvSpPr>
          <p:nvPr/>
        </p:nvSpPr>
        <p:spPr>
          <a:xfrm>
            <a:off x="923131" y="1543673"/>
            <a:ext cx="5172869" cy="394272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It is easy to devise incremental formulas for updating averages with small, constant computation required to process each new reward.</a:t>
            </a:r>
          </a:p>
          <a:p>
            <a:r>
              <a:rPr lang="en-US" dirty="0"/>
              <a:t>This implementation requires memory only for </a:t>
            </a:r>
            <a:r>
              <a:rPr lang="en-US" i="1" dirty="0" err="1"/>
              <a:t>Q</a:t>
            </a:r>
            <a:r>
              <a:rPr lang="en-US" i="1" baseline="-25000" dirty="0" err="1"/>
              <a:t>n</a:t>
            </a:r>
            <a:r>
              <a:rPr lang="en-US" dirty="0"/>
              <a:t> and </a:t>
            </a:r>
            <a:r>
              <a:rPr lang="en-US" i="1" dirty="0"/>
              <a:t>n</a:t>
            </a:r>
            <a:r>
              <a:rPr lang="en-US" dirty="0"/>
              <a:t>, and only the small computation for each new reward.</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27267887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E34756-781D-8645-B3B9-AC2D689BB6F4}"/>
              </a:ext>
            </a:extLst>
          </p:cNvPr>
          <p:cNvSpPr/>
          <p:nvPr/>
        </p:nvSpPr>
        <p:spPr>
          <a:xfrm>
            <a:off x="4149968" y="1186063"/>
            <a:ext cx="4403188" cy="992184"/>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FE834A1-3155-DB47-A1B7-E2B10D5C9E8D}"/>
                  </a:ext>
                </a:extLst>
              </p:cNvPr>
              <p:cNvSpPr>
                <a:spLocks noGrp="1"/>
              </p:cNvSpPr>
              <p:nvPr>
                <p:ph sz="half" idx="10"/>
              </p:nvPr>
            </p:nvSpPr>
            <p:spPr>
              <a:xfrm>
                <a:off x="852492" y="1312675"/>
                <a:ext cx="10842630" cy="3684588"/>
              </a:xfrm>
            </p:spPr>
            <p:txBody>
              <a:bodyPr/>
              <a:lstStyle/>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𝑛</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𝑛</m:t>
                          </m:r>
                        </m:sub>
                      </m:sSub>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𝑛</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𝑛</m:t>
                              </m:r>
                            </m:sub>
                          </m:sSub>
                        </m:e>
                      </m:d>
                    </m:oMath>
                  </m:oMathPara>
                </a14:m>
                <a:endParaRPr lang="en-US" dirty="0"/>
              </a:p>
              <a:p>
                <a:pPr marL="0" indent="0">
                  <a:buNone/>
                </a:pPr>
                <a:endParaRPr lang="en-US" dirty="0"/>
              </a:p>
              <a:p>
                <a:r>
                  <a:rPr lang="en-US" dirty="0"/>
                  <a:t>The general form is a familiar one:</a:t>
                </a:r>
              </a:p>
              <a:p>
                <a:pPr marL="457200" lvl="1" indent="0">
                  <a:buNone/>
                </a:pPr>
                <a:r>
                  <a:rPr lang="en-US" dirty="0">
                    <a:solidFill>
                      <a:schemeClr val="accent3"/>
                    </a:solidFill>
                  </a:rPr>
                  <a:t>New Estimate ← Old Estimate + Step Size (Target – Old Estimate)</a:t>
                </a:r>
              </a:p>
              <a:p>
                <a:r>
                  <a:rPr lang="en-US" dirty="0"/>
                  <a:t>The expression (Target – Old Estimate) is the </a:t>
                </a:r>
                <a:r>
                  <a:rPr lang="en-US" dirty="0">
                    <a:solidFill>
                      <a:schemeClr val="accent1"/>
                    </a:solidFill>
                  </a:rPr>
                  <a:t>error in the estimate</a:t>
                </a:r>
              </a:p>
              <a:p>
                <a:r>
                  <a:rPr lang="en-US" dirty="0"/>
                  <a:t>It is reduced by taking a step toward the “Target”.</a:t>
                </a:r>
              </a:p>
              <a:p>
                <a:r>
                  <a:rPr lang="en-US" dirty="0"/>
                  <a:t>The target is presumed to indicate a desirable direction in which to move, though it may be noisy (here it is the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𝑛</m:t>
                        </m:r>
                      </m:sub>
                    </m:sSub>
                  </m:oMath>
                </a14:m>
                <a:r>
                  <a:rPr lang="en-US" dirty="0"/>
                  <a:t> reward).</a:t>
                </a:r>
              </a:p>
              <a:p>
                <a:pPr marL="0" indent="0">
                  <a:buNone/>
                </a:pPr>
                <a:r>
                  <a:rPr lang="en-US" b="1" dirty="0">
                    <a:solidFill>
                      <a:schemeClr val="accent1"/>
                    </a:solidFill>
                  </a:rPr>
                  <a:t>Note</a:t>
                </a:r>
              </a:p>
              <a:p>
                <a:pPr lvl="1"/>
                <a:r>
                  <a:rPr lang="en-US" dirty="0"/>
                  <a:t>The </a:t>
                </a:r>
                <a:r>
                  <a:rPr lang="en-US" dirty="0">
                    <a:solidFill>
                      <a:schemeClr val="accent3"/>
                    </a:solidFill>
                  </a:rPr>
                  <a:t>step-size parameter</a:t>
                </a:r>
                <a:r>
                  <a:rPr lang="en-US" dirty="0"/>
                  <a:t>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ea typeface="Cambria Math" panose="02040503050406030204" pitchFamily="18" charset="0"/>
                          </a:rPr>
                          <m:t>𝑡</m:t>
                        </m:r>
                      </m:sub>
                    </m:sSub>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𝑛</m:t>
                    </m:r>
                  </m:oMath>
                </a14:m>
                <a:r>
                  <a:rPr lang="en-US" dirty="0"/>
                  <a:t> throughout the course) changes from time step to time step </a:t>
                </a:r>
              </a:p>
            </p:txBody>
          </p:sp>
        </mc:Choice>
        <mc:Fallback xmlns="">
          <p:sp>
            <p:nvSpPr>
              <p:cNvPr id="3" name="Content Placeholder 2">
                <a:extLst>
                  <a:ext uri="{FF2B5EF4-FFF2-40B4-BE49-F238E27FC236}">
                    <a16:creationId xmlns:a16="http://schemas.microsoft.com/office/drawing/2014/main" id="{3FE834A1-3155-DB47-A1B7-E2B10D5C9E8D}"/>
                  </a:ext>
                </a:extLst>
              </p:cNvPr>
              <p:cNvSpPr>
                <a:spLocks noGrp="1" noRot="1" noChangeAspect="1" noMove="1" noResize="1" noEditPoints="1" noAdjustHandles="1" noChangeArrowheads="1" noChangeShapeType="1" noTextEdit="1"/>
              </p:cNvSpPr>
              <p:nvPr>
                <p:ph sz="half" idx="10"/>
              </p:nvPr>
            </p:nvSpPr>
            <p:spPr>
              <a:xfrm>
                <a:off x="852492" y="1312675"/>
                <a:ext cx="10842630" cy="3684588"/>
              </a:xfrm>
              <a:blipFill>
                <a:blip r:embed="rId3"/>
                <a:stretch>
                  <a:fillRect l="-819" b="-34021"/>
                </a:stretch>
              </a:blipFill>
            </p:spPr>
            <p:txBody>
              <a:bodyPr/>
              <a:lstStyle/>
              <a:p>
                <a:r>
                  <a:rPr lang="en-US">
                    <a:noFill/>
                  </a:rPr>
                  <a:t> </a:t>
                </a:r>
              </a:p>
            </p:txBody>
          </p:sp>
        </mc:Fallback>
      </mc:AlternateContent>
      <p:sp>
        <p:nvSpPr>
          <p:cNvPr id="2" name="Title 1">
            <a:extLst>
              <a:ext uri="{FF2B5EF4-FFF2-40B4-BE49-F238E27FC236}">
                <a16:creationId xmlns:a16="http://schemas.microsoft.com/office/drawing/2014/main" id="{2226A6A1-C82F-5445-BC4A-18227CE66A1A}"/>
              </a:ext>
            </a:extLst>
          </p:cNvPr>
          <p:cNvSpPr>
            <a:spLocks noGrp="1"/>
          </p:cNvSpPr>
          <p:nvPr>
            <p:ph type="title"/>
          </p:nvPr>
        </p:nvSpPr>
        <p:spPr/>
        <p:txBody>
          <a:bodyPr/>
          <a:lstStyle/>
          <a:p>
            <a:r>
              <a:rPr lang="en-US" dirty="0"/>
              <a:t>Incremental Implementation</a:t>
            </a:r>
          </a:p>
        </p:txBody>
      </p:sp>
    </p:spTree>
    <p:extLst>
      <p:ext uri="{BB962C8B-B14F-4D97-AF65-F5344CB8AC3E}">
        <p14:creationId xmlns:p14="http://schemas.microsoft.com/office/powerpoint/2010/main" val="25059757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7B5ABDB-6E2C-3F45-95CE-46D7F0ACC139}"/>
              </a:ext>
            </a:extLst>
          </p:cNvPr>
          <p:cNvSpPr/>
          <p:nvPr/>
        </p:nvSpPr>
        <p:spPr>
          <a:xfrm>
            <a:off x="2213903" y="3938954"/>
            <a:ext cx="8117059" cy="54864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24A1F65-3B99-E447-BB13-536B03EBEE77}"/>
                  </a:ext>
                </a:extLst>
              </p:cNvPr>
              <p:cNvSpPr>
                <a:spLocks noGrp="1"/>
              </p:cNvSpPr>
              <p:nvPr>
                <p:ph sz="half" idx="10"/>
              </p:nvPr>
            </p:nvSpPr>
            <p:spPr/>
            <p:txBody>
              <a:bodyPr/>
              <a:lstStyle/>
              <a:p>
                <a:r>
                  <a:rPr lang="en-US" dirty="0"/>
                  <a:t>The averaging methods discussed so far are appropriate for stationary bandit problems (Bandit problems where the reward probabilities do NOT change over time).</a:t>
                </a:r>
              </a:p>
              <a:p>
                <a:r>
                  <a:rPr lang="en-US" dirty="0"/>
                  <a:t>But for non-stationary cases, it makes sense to give more weight to recent rewards over past rewards.</a:t>
                </a:r>
              </a:p>
              <a:p>
                <a:r>
                  <a:rPr lang="en-US" dirty="0"/>
                  <a:t>A popular way of doing this is to use a </a:t>
                </a:r>
                <a:r>
                  <a:rPr lang="en-US" dirty="0">
                    <a:solidFill>
                      <a:schemeClr val="accent3"/>
                    </a:solidFill>
                  </a:rPr>
                  <a:t>constant step-size parameter</a:t>
                </a:r>
                <a:r>
                  <a:rPr lang="en-US" dirty="0"/>
                  <a:t>:</a:t>
                </a:r>
              </a:p>
              <a:p>
                <a:pPr marL="0" indent="0">
                  <a:buNone/>
                </a:pPr>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𝑛</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𝑛</m:t>
                          </m:r>
                        </m:sub>
                      </m:sSub>
                      <m:r>
                        <a:rPr lang="en-US" i="1">
                          <a:latin typeface="Cambria Math" panose="02040503050406030204" pitchFamily="18" charset="0"/>
                        </a:rPr>
                        <m:t>+ </m:t>
                      </m:r>
                      <m:r>
                        <a:rPr lang="en-US" i="1" smtClean="0">
                          <a:latin typeface="Cambria Math" panose="02040503050406030204" pitchFamily="18" charset="0"/>
                          <a:ea typeface="Cambria Math" panose="02040503050406030204" pitchFamily="18" charset="0"/>
                        </a:rPr>
                        <m:t>𝛼</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𝑛</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𝑛</m:t>
                              </m:r>
                            </m:sub>
                          </m:sSub>
                        </m:e>
                      </m:d>
                      <m:r>
                        <a:rPr lang="en-US" b="0" i="1" smtClean="0">
                          <a:latin typeface="Cambria Math" panose="02040503050406030204" pitchFamily="18" charset="0"/>
                        </a:rPr>
                        <m:t>,  </m:t>
                      </m:r>
                      <m:r>
                        <a:rPr lang="en-US" b="0" i="1" smtClean="0">
                          <a:latin typeface="Cambria Math" panose="02040503050406030204" pitchFamily="18" charset="0"/>
                        </a:rPr>
                        <m:t>𝑤h𝑒𝑟𝑒</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d>
                        <m:dPr>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0,1</m:t>
                          </m:r>
                        </m:e>
                      </m:d>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𝑖𝑠</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𝑐𝑜𝑛𝑠𝑡𝑎𝑛𝑡</m:t>
                      </m:r>
                    </m:oMath>
                  </m:oMathPara>
                </a14:m>
                <a:endParaRPr lang="en-US" dirty="0"/>
              </a:p>
            </p:txBody>
          </p:sp>
        </mc:Choice>
        <mc:Fallback xmlns="">
          <p:sp>
            <p:nvSpPr>
              <p:cNvPr id="3" name="Content Placeholder 2">
                <a:extLst>
                  <a:ext uri="{FF2B5EF4-FFF2-40B4-BE49-F238E27FC236}">
                    <a16:creationId xmlns:a16="http://schemas.microsoft.com/office/drawing/2014/main" id="{B24A1F65-3B99-E447-BB13-536B03EBEE77}"/>
                  </a:ext>
                </a:extLst>
              </p:cNvPr>
              <p:cNvSpPr>
                <a:spLocks noGrp="1" noRot="1" noChangeAspect="1" noMove="1" noResize="1" noEditPoints="1" noAdjustHandles="1" noChangeArrowheads="1" noChangeShapeType="1" noTextEdit="1"/>
              </p:cNvSpPr>
              <p:nvPr>
                <p:ph sz="half" idx="10"/>
              </p:nvPr>
            </p:nvSpPr>
            <p:spPr>
              <a:blipFill>
                <a:blip r:embed="rId3"/>
                <a:stretch>
                  <a:fillRect l="-702" t="-1563"/>
                </a:stretch>
              </a:blipFill>
            </p:spPr>
            <p:txBody>
              <a:bodyPr/>
              <a:lstStyle/>
              <a:p>
                <a:r>
                  <a:rPr lang="en-US">
                    <a:noFill/>
                  </a:rPr>
                  <a:t> </a:t>
                </a:r>
              </a:p>
            </p:txBody>
          </p:sp>
        </mc:Fallback>
      </mc:AlternateContent>
      <p:sp>
        <p:nvSpPr>
          <p:cNvPr id="2" name="Title 1">
            <a:extLst>
              <a:ext uri="{FF2B5EF4-FFF2-40B4-BE49-F238E27FC236}">
                <a16:creationId xmlns:a16="http://schemas.microsoft.com/office/drawing/2014/main" id="{9AA8CED6-1890-C445-88E3-E1F9EF81D1AD}"/>
              </a:ext>
            </a:extLst>
          </p:cNvPr>
          <p:cNvSpPr>
            <a:spLocks noGrp="1"/>
          </p:cNvSpPr>
          <p:nvPr>
            <p:ph type="title"/>
          </p:nvPr>
        </p:nvSpPr>
        <p:spPr/>
        <p:txBody>
          <a:bodyPr/>
          <a:lstStyle/>
          <a:p>
            <a:r>
              <a:rPr lang="en-US" dirty="0"/>
              <a:t>Tracking a Non-stationary Problem</a:t>
            </a:r>
          </a:p>
        </p:txBody>
      </p:sp>
    </p:spTree>
    <p:extLst>
      <p:ext uri="{BB962C8B-B14F-4D97-AF65-F5344CB8AC3E}">
        <p14:creationId xmlns:p14="http://schemas.microsoft.com/office/powerpoint/2010/main" val="16029859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8CED6-1890-C445-88E3-E1F9EF81D1AD}"/>
              </a:ext>
            </a:extLst>
          </p:cNvPr>
          <p:cNvSpPr>
            <a:spLocks noGrp="1"/>
          </p:cNvSpPr>
          <p:nvPr>
            <p:ph type="title"/>
          </p:nvPr>
        </p:nvSpPr>
        <p:spPr/>
        <p:txBody>
          <a:bodyPr/>
          <a:lstStyle/>
          <a:p>
            <a:r>
              <a:rPr lang="en-US" dirty="0"/>
              <a:t>Tracking a Non-stationary Problem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24A1F65-3B99-E447-BB13-536B03EBEE77}"/>
                  </a:ext>
                </a:extLst>
              </p:cNvPr>
              <p:cNvSpPr>
                <a:spLocks noGrp="1"/>
              </p:cNvSpPr>
              <p:nvPr>
                <p:ph sz="half" idx="10"/>
              </p:nvPr>
            </p:nvSpPr>
            <p:spPr>
              <a:xfrm>
                <a:off x="852492" y="1312675"/>
                <a:ext cx="10842630" cy="4848974"/>
              </a:xfrm>
            </p:spPr>
            <p:txBody>
              <a:bodyPr/>
              <a:lstStyle/>
              <a:p>
                <a:pPr marL="0" indent="0">
                  <a:buNone/>
                </a:pPr>
                <a:r>
                  <a:rPr lang="en-US" b="1" dirty="0">
                    <a:solidFill>
                      <a:schemeClr val="accent1"/>
                    </a:solidFill>
                  </a:rPr>
                  <a:t>Weighted Average</a:t>
                </a:r>
              </a:p>
              <a:p>
                <a:r>
                  <a:rPr lang="en-US" dirty="0"/>
                  <a:t>This results in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𝑛</m:t>
                        </m:r>
                        <m:r>
                          <a:rPr lang="en-US" b="0" i="1" smtClean="0">
                            <a:latin typeface="Cambria Math" panose="02040503050406030204" pitchFamily="18" charset="0"/>
                          </a:rPr>
                          <m:t>+1</m:t>
                        </m:r>
                      </m:sub>
                    </m:sSub>
                  </m:oMath>
                </a14:m>
                <a:r>
                  <a:rPr lang="en-US" dirty="0"/>
                  <a:t> being a weighted average of the past rewards and the initial estimate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1</m:t>
                        </m:r>
                      </m:sub>
                    </m:sSub>
                  </m:oMath>
                </a14:m>
                <a:r>
                  <a:rPr lang="en-US" dirty="0"/>
                  <a:t>:</a:t>
                </a:r>
              </a:p>
              <a:p>
                <a:endParaRPr lang="en-US"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𝑛</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𝑛</m:t>
                          </m:r>
                        </m:sub>
                      </m:sSub>
                      <m:r>
                        <a:rPr lang="en-US" i="1">
                          <a:latin typeface="Cambria Math" panose="02040503050406030204" pitchFamily="18" charset="0"/>
                        </a:rPr>
                        <m:t>+ </m:t>
                      </m:r>
                      <m:r>
                        <a:rPr lang="en-US" i="1" smtClean="0">
                          <a:latin typeface="Cambria Math" panose="02040503050406030204" pitchFamily="18" charset="0"/>
                          <a:ea typeface="Cambria Math" panose="02040503050406030204" pitchFamily="18" charset="0"/>
                        </a:rPr>
                        <m:t>𝛼</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𝑛</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𝑛</m:t>
                              </m:r>
                            </m:sub>
                          </m:sSub>
                        </m:e>
                      </m:d>
                    </m:oMath>
                  </m:oMathPara>
                </a14:m>
                <a:endParaRPr lang="en-US" dirty="0"/>
              </a:p>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ea typeface="Cambria Math" panose="02040503050406030204" pitchFamily="18" charset="0"/>
                        </a:rPr>
                        <m:t>        </m:t>
                      </m:r>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𝛼</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𝑅</m:t>
                          </m:r>
                        </m:e>
                        <m:sub>
                          <m:r>
                            <a:rPr lang="en-US" b="0" i="1" smtClean="0">
                              <a:latin typeface="Cambria Math" panose="02040503050406030204" pitchFamily="18" charset="0"/>
                              <a:ea typeface="Cambria Math" panose="02040503050406030204" pitchFamily="18" charset="0"/>
                            </a:rPr>
                            <m:t>𝑛</m:t>
                          </m:r>
                        </m:sub>
                      </m:sSub>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𝛼</m:t>
                          </m:r>
                        </m:e>
                      </m:d>
                      <m:sSub>
                        <m:sSubPr>
                          <m:ctrlPr>
                            <a:rPr lang="en-US" b="0" i="1" smtClean="0">
                              <a:solidFill>
                                <a:srgbClr val="0070C0"/>
                              </a:solidFill>
                              <a:latin typeface="Cambria Math" panose="02040503050406030204" pitchFamily="18" charset="0"/>
                              <a:ea typeface="Cambria Math" panose="02040503050406030204" pitchFamily="18" charset="0"/>
                            </a:rPr>
                          </m:ctrlPr>
                        </m:sSubPr>
                        <m:e>
                          <m:r>
                            <a:rPr lang="en-US" b="0" i="1" smtClean="0">
                              <a:solidFill>
                                <a:srgbClr val="0070C0"/>
                              </a:solidFill>
                              <a:latin typeface="Cambria Math" panose="02040503050406030204" pitchFamily="18" charset="0"/>
                              <a:ea typeface="Cambria Math" panose="02040503050406030204" pitchFamily="18" charset="0"/>
                            </a:rPr>
                            <m:t>𝑄</m:t>
                          </m:r>
                        </m:e>
                        <m:sub>
                          <m:r>
                            <a:rPr lang="en-US" b="0" i="1" smtClean="0">
                              <a:solidFill>
                                <a:srgbClr val="0070C0"/>
                              </a:solidFill>
                              <a:latin typeface="Cambria Math" panose="02040503050406030204" pitchFamily="18" charset="0"/>
                              <a:ea typeface="Cambria Math" panose="02040503050406030204" pitchFamily="18" charset="0"/>
                            </a:rPr>
                            <m:t>𝑛</m:t>
                          </m:r>
                        </m:sub>
                      </m:sSub>
                    </m:oMath>
                  </m:oMathPara>
                </a14:m>
                <a:endParaRPr lang="en-US" b="0" dirty="0">
                  <a:ea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ea typeface="Cambria Math" panose="02040503050406030204" pitchFamily="18" charset="0"/>
                        </a:rPr>
                        <m:t>        </m:t>
                      </m:r>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𝛼</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𝑅</m:t>
                          </m:r>
                        </m:e>
                        <m:sub>
                          <m:r>
                            <a:rPr lang="en-US" b="0" i="1" smtClean="0">
                              <a:latin typeface="Cambria Math" panose="02040503050406030204" pitchFamily="18" charset="0"/>
                              <a:ea typeface="Cambria Math" panose="02040503050406030204" pitchFamily="18" charset="0"/>
                            </a:rPr>
                            <m:t>𝑛</m:t>
                          </m:r>
                        </m:sub>
                      </m:sSub>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𝛼</m:t>
                          </m:r>
                        </m:e>
                      </m:d>
                      <m:r>
                        <a:rPr lang="en-US" b="0" i="1" smtClean="0">
                          <a:latin typeface="Cambria Math" panose="02040503050406030204" pitchFamily="18" charset="0"/>
                          <a:ea typeface="Cambria Math" panose="02040503050406030204" pitchFamily="18" charset="0"/>
                        </a:rPr>
                        <m:t>[</m:t>
                      </m:r>
                      <m:r>
                        <a:rPr lang="en-US" b="0" i="1" smtClean="0">
                          <a:solidFill>
                            <a:srgbClr val="0070C0"/>
                          </a:solidFill>
                          <a:latin typeface="Cambria Math" panose="02040503050406030204" pitchFamily="18" charset="0"/>
                          <a:ea typeface="Cambria Math" panose="02040503050406030204" pitchFamily="18" charset="0"/>
                        </a:rPr>
                        <m:t>𝛼</m:t>
                      </m:r>
                      <m:sSub>
                        <m:sSubPr>
                          <m:ctrlPr>
                            <a:rPr lang="en-US" b="0" i="1" smtClean="0">
                              <a:solidFill>
                                <a:srgbClr val="0070C0"/>
                              </a:solidFill>
                              <a:latin typeface="Cambria Math" panose="02040503050406030204" pitchFamily="18" charset="0"/>
                              <a:ea typeface="Cambria Math" panose="02040503050406030204" pitchFamily="18" charset="0"/>
                            </a:rPr>
                          </m:ctrlPr>
                        </m:sSubPr>
                        <m:e>
                          <m:r>
                            <a:rPr lang="en-US" b="0" i="1" smtClean="0">
                              <a:solidFill>
                                <a:srgbClr val="0070C0"/>
                              </a:solidFill>
                              <a:latin typeface="Cambria Math" panose="02040503050406030204" pitchFamily="18" charset="0"/>
                              <a:ea typeface="Cambria Math" panose="02040503050406030204" pitchFamily="18" charset="0"/>
                            </a:rPr>
                            <m:t>𝑅</m:t>
                          </m:r>
                        </m:e>
                        <m:sub>
                          <m:r>
                            <a:rPr lang="en-US" b="0" i="1" smtClean="0">
                              <a:solidFill>
                                <a:srgbClr val="0070C0"/>
                              </a:solidFill>
                              <a:latin typeface="Cambria Math" panose="02040503050406030204" pitchFamily="18" charset="0"/>
                              <a:ea typeface="Cambria Math" panose="02040503050406030204" pitchFamily="18" charset="0"/>
                            </a:rPr>
                            <m:t>𝑛</m:t>
                          </m:r>
                          <m:r>
                            <a:rPr lang="en-US" b="0" i="1" smtClean="0">
                              <a:solidFill>
                                <a:srgbClr val="0070C0"/>
                              </a:solidFill>
                              <a:latin typeface="Cambria Math" panose="02040503050406030204" pitchFamily="18" charset="0"/>
                              <a:ea typeface="Cambria Math" panose="02040503050406030204" pitchFamily="18" charset="0"/>
                            </a:rPr>
                            <m:t>−1</m:t>
                          </m:r>
                        </m:sub>
                      </m:sSub>
                      <m:r>
                        <a:rPr lang="en-US" b="0" i="1" smtClean="0">
                          <a:solidFill>
                            <a:srgbClr val="0070C0"/>
                          </a:solidFill>
                          <a:latin typeface="Cambria Math" panose="02040503050406030204" pitchFamily="18" charset="0"/>
                          <a:ea typeface="Cambria Math" panose="02040503050406030204" pitchFamily="18" charset="0"/>
                        </a:rPr>
                        <m:t>+</m:t>
                      </m:r>
                      <m:d>
                        <m:dPr>
                          <m:ctrlPr>
                            <a:rPr lang="en-US" b="0" i="1" smtClean="0">
                              <a:solidFill>
                                <a:srgbClr val="0070C0"/>
                              </a:solidFill>
                              <a:latin typeface="Cambria Math" panose="02040503050406030204" pitchFamily="18" charset="0"/>
                              <a:ea typeface="Cambria Math" panose="02040503050406030204" pitchFamily="18" charset="0"/>
                            </a:rPr>
                          </m:ctrlPr>
                        </m:dPr>
                        <m:e>
                          <m:r>
                            <a:rPr lang="en-US" b="0" i="1" smtClean="0">
                              <a:solidFill>
                                <a:srgbClr val="0070C0"/>
                              </a:solidFill>
                              <a:latin typeface="Cambria Math" panose="02040503050406030204" pitchFamily="18" charset="0"/>
                              <a:ea typeface="Cambria Math" panose="02040503050406030204" pitchFamily="18" charset="0"/>
                            </a:rPr>
                            <m:t>1−</m:t>
                          </m:r>
                          <m:r>
                            <a:rPr lang="en-US" b="0" i="1" smtClean="0">
                              <a:solidFill>
                                <a:srgbClr val="0070C0"/>
                              </a:solidFill>
                              <a:latin typeface="Cambria Math" panose="02040503050406030204" pitchFamily="18" charset="0"/>
                              <a:ea typeface="Cambria Math" panose="02040503050406030204" pitchFamily="18" charset="0"/>
                            </a:rPr>
                            <m:t>𝛼</m:t>
                          </m:r>
                        </m:e>
                      </m:d>
                      <m:sSub>
                        <m:sSubPr>
                          <m:ctrlPr>
                            <a:rPr lang="en-US" b="0" i="1" smtClean="0">
                              <a:solidFill>
                                <a:srgbClr val="0070C0"/>
                              </a:solidFill>
                              <a:latin typeface="Cambria Math" panose="02040503050406030204" pitchFamily="18" charset="0"/>
                              <a:ea typeface="Cambria Math" panose="02040503050406030204" pitchFamily="18" charset="0"/>
                            </a:rPr>
                          </m:ctrlPr>
                        </m:sSubPr>
                        <m:e>
                          <m:r>
                            <a:rPr lang="en-US" b="0" i="1" smtClean="0">
                              <a:solidFill>
                                <a:srgbClr val="0070C0"/>
                              </a:solidFill>
                              <a:latin typeface="Cambria Math" panose="02040503050406030204" pitchFamily="18" charset="0"/>
                              <a:ea typeface="Cambria Math" panose="02040503050406030204" pitchFamily="18" charset="0"/>
                            </a:rPr>
                            <m:t>𝑄</m:t>
                          </m:r>
                        </m:e>
                        <m:sub>
                          <m:r>
                            <a:rPr lang="en-US" b="0" i="1" smtClean="0">
                              <a:solidFill>
                                <a:srgbClr val="0070C0"/>
                              </a:solidFill>
                              <a:latin typeface="Cambria Math" panose="02040503050406030204" pitchFamily="18" charset="0"/>
                              <a:ea typeface="Cambria Math" panose="02040503050406030204" pitchFamily="18" charset="0"/>
                            </a:rPr>
                            <m:t>𝑛</m:t>
                          </m:r>
                          <m:r>
                            <a:rPr lang="en-US" b="0" i="1" smtClean="0">
                              <a:solidFill>
                                <a:srgbClr val="0070C0"/>
                              </a:solidFill>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oMath>
                  </m:oMathPara>
                </a14:m>
                <a:endParaRPr lang="en-US" dirty="0"/>
              </a:p>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ea typeface="Cambria Math" panose="02040503050406030204" pitchFamily="18" charset="0"/>
                        </a:rPr>
                        <m:t>        </m:t>
                      </m:r>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𝛼</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𝑅</m:t>
                          </m:r>
                        </m:e>
                        <m:sub>
                          <m:r>
                            <a:rPr lang="en-US" b="0" i="1" smtClean="0">
                              <a:latin typeface="Cambria Math" panose="02040503050406030204" pitchFamily="18" charset="0"/>
                              <a:ea typeface="Cambria Math" panose="02040503050406030204" pitchFamily="18" charset="0"/>
                            </a:rPr>
                            <m:t>𝑛</m:t>
                          </m:r>
                        </m:sub>
                      </m:sSub>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𝛼</m:t>
                          </m:r>
                        </m:e>
                      </m:d>
                      <m:r>
                        <a:rPr lang="en-US" b="0" i="1" smtClean="0">
                          <a:latin typeface="Cambria Math" panose="02040503050406030204" pitchFamily="18" charset="0"/>
                          <a:ea typeface="Cambria Math" panose="02040503050406030204" pitchFamily="18" charset="0"/>
                        </a:rPr>
                        <m:t>𝛼</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𝑅</m:t>
                          </m:r>
                        </m:e>
                        <m:sub>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𝛼</m:t>
                              </m:r>
                            </m:e>
                          </m:d>
                        </m:e>
                        <m:sup>
                          <m:r>
                            <a:rPr lang="en-US" b="0" i="1" smtClean="0">
                              <a:latin typeface="Cambria Math" panose="02040503050406030204" pitchFamily="18" charset="0"/>
                              <a:ea typeface="Cambria Math" panose="02040503050406030204" pitchFamily="18" charset="0"/>
                            </a:rPr>
                            <m:t>2</m:t>
                          </m:r>
                        </m:sup>
                      </m:sSup>
                      <m:sSub>
                        <m:sSubPr>
                          <m:ctrlPr>
                            <a:rPr lang="en-US" b="0" i="1" smtClean="0">
                              <a:solidFill>
                                <a:srgbClr val="00B050"/>
                              </a:solidFill>
                              <a:latin typeface="Cambria Math" panose="02040503050406030204" pitchFamily="18" charset="0"/>
                              <a:ea typeface="Cambria Math" panose="02040503050406030204" pitchFamily="18" charset="0"/>
                            </a:rPr>
                          </m:ctrlPr>
                        </m:sSubPr>
                        <m:e>
                          <m:r>
                            <a:rPr lang="en-US" b="0" i="1" smtClean="0">
                              <a:solidFill>
                                <a:srgbClr val="00B050"/>
                              </a:solidFill>
                              <a:latin typeface="Cambria Math" panose="02040503050406030204" pitchFamily="18" charset="0"/>
                              <a:ea typeface="Cambria Math" panose="02040503050406030204" pitchFamily="18" charset="0"/>
                            </a:rPr>
                            <m:t>𝑄</m:t>
                          </m:r>
                        </m:e>
                        <m:sub>
                          <m:r>
                            <a:rPr lang="en-US" b="0" i="1" smtClean="0">
                              <a:solidFill>
                                <a:srgbClr val="00B050"/>
                              </a:solidFill>
                              <a:latin typeface="Cambria Math" panose="02040503050406030204" pitchFamily="18" charset="0"/>
                              <a:ea typeface="Cambria Math" panose="02040503050406030204" pitchFamily="18" charset="0"/>
                            </a:rPr>
                            <m:t>𝑛</m:t>
                          </m:r>
                          <m:r>
                            <a:rPr lang="en-US" b="0" i="1" smtClean="0">
                              <a:solidFill>
                                <a:srgbClr val="00B050"/>
                              </a:solidFill>
                              <a:latin typeface="Cambria Math" panose="02040503050406030204" pitchFamily="18" charset="0"/>
                              <a:ea typeface="Cambria Math" panose="02040503050406030204" pitchFamily="18" charset="0"/>
                            </a:rPr>
                            <m:t>−1</m:t>
                          </m:r>
                        </m:sub>
                      </m:sSub>
                    </m:oMath>
                  </m:oMathPara>
                </a14:m>
                <a:endParaRPr lang="en-US" dirty="0"/>
              </a:p>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        = </m:t>
                      </m:r>
                      <m:r>
                        <a:rPr lang="en-US" b="0" i="1" smtClean="0">
                          <a:latin typeface="Cambria Math" panose="02040503050406030204" pitchFamily="18" charset="0"/>
                          <a:ea typeface="Cambria Math" panose="02040503050406030204" pitchFamily="18" charset="0"/>
                        </a:rPr>
                        <m:t>𝛼</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𝑅</m:t>
                          </m:r>
                        </m:e>
                        <m:sub>
                          <m:r>
                            <a:rPr lang="en-US" b="0" i="1" smtClean="0">
                              <a:latin typeface="Cambria Math" panose="02040503050406030204" pitchFamily="18" charset="0"/>
                              <a:ea typeface="Cambria Math" panose="02040503050406030204" pitchFamily="18" charset="0"/>
                            </a:rPr>
                            <m:t>𝑛</m:t>
                          </m:r>
                        </m:sub>
                      </m:sSub>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𝛼</m:t>
                          </m:r>
                        </m:e>
                      </m:d>
                      <m:r>
                        <a:rPr lang="en-US" b="0" i="1" smtClean="0">
                          <a:latin typeface="Cambria Math" panose="02040503050406030204" pitchFamily="18" charset="0"/>
                          <a:ea typeface="Cambria Math" panose="02040503050406030204" pitchFamily="18" charset="0"/>
                        </a:rPr>
                        <m:t>𝛼</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𝑅</m:t>
                          </m:r>
                        </m:e>
                        <m:sub>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𝛼</m:t>
                              </m:r>
                            </m:e>
                          </m:d>
                        </m:e>
                        <m:sup>
                          <m:r>
                            <a:rPr lang="en-US" b="0" i="1" smtClean="0">
                              <a:latin typeface="Cambria Math" panose="02040503050406030204" pitchFamily="18" charset="0"/>
                              <a:ea typeface="Cambria Math" panose="02040503050406030204" pitchFamily="18" charset="0"/>
                            </a:rPr>
                            <m:t>2</m:t>
                          </m:r>
                        </m:sup>
                      </m:sSup>
                      <m:sSub>
                        <m:sSubPr>
                          <m:ctrlPr>
                            <a:rPr lang="en-US" b="0" i="1" smtClean="0">
                              <a:solidFill>
                                <a:srgbClr val="00B050"/>
                              </a:solidFill>
                              <a:latin typeface="Cambria Math" panose="02040503050406030204" pitchFamily="18" charset="0"/>
                              <a:ea typeface="Cambria Math" panose="02040503050406030204" pitchFamily="18" charset="0"/>
                            </a:rPr>
                          </m:ctrlPr>
                        </m:sSubPr>
                        <m:e>
                          <m:r>
                            <a:rPr lang="en-US" b="0" i="1" smtClean="0">
                              <a:solidFill>
                                <a:srgbClr val="00B050"/>
                              </a:solidFill>
                              <a:latin typeface="Cambria Math" panose="02040503050406030204" pitchFamily="18" charset="0"/>
                              <a:ea typeface="Cambria Math" panose="02040503050406030204" pitchFamily="18" charset="0"/>
                            </a:rPr>
                            <m:t>𝛼</m:t>
                          </m:r>
                          <m:r>
                            <a:rPr lang="en-US" b="0" i="1" smtClean="0">
                              <a:solidFill>
                                <a:srgbClr val="00B050"/>
                              </a:solidFill>
                              <a:latin typeface="Cambria Math" panose="02040503050406030204" pitchFamily="18" charset="0"/>
                              <a:ea typeface="Cambria Math" panose="02040503050406030204" pitchFamily="18" charset="0"/>
                            </a:rPr>
                            <m:t>𝑅</m:t>
                          </m:r>
                        </m:e>
                        <m:sub>
                          <m:r>
                            <a:rPr lang="en-US" b="0" i="1" smtClean="0">
                              <a:solidFill>
                                <a:srgbClr val="00B050"/>
                              </a:solidFill>
                              <a:latin typeface="Cambria Math" panose="02040503050406030204" pitchFamily="18" charset="0"/>
                              <a:ea typeface="Cambria Math" panose="02040503050406030204" pitchFamily="18" charset="0"/>
                            </a:rPr>
                            <m:t>𝑛</m:t>
                          </m:r>
                          <m:r>
                            <a:rPr lang="en-US" b="0" i="1" smtClean="0">
                              <a:solidFill>
                                <a:srgbClr val="00B050"/>
                              </a:solidFill>
                              <a:latin typeface="Cambria Math" panose="02040503050406030204" pitchFamily="18" charset="0"/>
                              <a:ea typeface="Cambria Math" panose="02040503050406030204" pitchFamily="18" charset="0"/>
                            </a:rPr>
                            <m:t>−2</m:t>
                          </m:r>
                        </m:sub>
                      </m:sSub>
                      <m:r>
                        <a:rPr lang="en-US" b="0" i="1" smtClean="0">
                          <a:solidFill>
                            <a:srgbClr val="00B050"/>
                          </a:solidFill>
                          <a:latin typeface="Cambria Math" panose="02040503050406030204" pitchFamily="18" charset="0"/>
                          <a:ea typeface="Cambria Math" panose="02040503050406030204" pitchFamily="18" charset="0"/>
                        </a:rPr>
                        <m:t>+…+</m:t>
                      </m:r>
                      <m:sSup>
                        <m:sSupPr>
                          <m:ctrlPr>
                            <a:rPr lang="en-US" b="0" i="1" smtClean="0">
                              <a:solidFill>
                                <a:srgbClr val="00B050"/>
                              </a:solidFill>
                              <a:latin typeface="Cambria Math" panose="02040503050406030204" pitchFamily="18" charset="0"/>
                              <a:ea typeface="Cambria Math" panose="02040503050406030204" pitchFamily="18" charset="0"/>
                            </a:rPr>
                          </m:ctrlPr>
                        </m:sSupPr>
                        <m:e>
                          <m:d>
                            <m:dPr>
                              <m:ctrlPr>
                                <a:rPr lang="en-US" b="0" i="1" smtClean="0">
                                  <a:solidFill>
                                    <a:srgbClr val="00B050"/>
                                  </a:solidFill>
                                  <a:latin typeface="Cambria Math" panose="02040503050406030204" pitchFamily="18" charset="0"/>
                                  <a:ea typeface="Cambria Math" panose="02040503050406030204" pitchFamily="18" charset="0"/>
                                </a:rPr>
                              </m:ctrlPr>
                            </m:dPr>
                            <m:e>
                              <m:r>
                                <a:rPr lang="en-US" b="0" i="1" smtClean="0">
                                  <a:solidFill>
                                    <a:srgbClr val="00B050"/>
                                  </a:solidFill>
                                  <a:latin typeface="Cambria Math" panose="02040503050406030204" pitchFamily="18" charset="0"/>
                                  <a:ea typeface="Cambria Math" panose="02040503050406030204" pitchFamily="18" charset="0"/>
                                </a:rPr>
                                <m:t>1−</m:t>
                              </m:r>
                              <m:r>
                                <a:rPr lang="en-US" b="0" i="1" smtClean="0">
                                  <a:solidFill>
                                    <a:srgbClr val="00B050"/>
                                  </a:solidFill>
                                  <a:latin typeface="Cambria Math" panose="02040503050406030204" pitchFamily="18" charset="0"/>
                                  <a:ea typeface="Cambria Math" panose="02040503050406030204" pitchFamily="18" charset="0"/>
                                </a:rPr>
                                <m:t>𝛼</m:t>
                              </m:r>
                            </m:e>
                          </m:d>
                        </m:e>
                        <m:sup>
                          <m:r>
                            <a:rPr lang="en-US" b="0" i="1" smtClean="0">
                              <a:solidFill>
                                <a:srgbClr val="00B050"/>
                              </a:solidFill>
                              <a:latin typeface="Cambria Math" panose="02040503050406030204" pitchFamily="18" charset="0"/>
                              <a:ea typeface="Cambria Math" panose="02040503050406030204" pitchFamily="18" charset="0"/>
                            </a:rPr>
                            <m:t>𝑛</m:t>
                          </m:r>
                          <m:r>
                            <a:rPr lang="en-US" b="0" i="1" smtClean="0">
                              <a:solidFill>
                                <a:srgbClr val="00B050"/>
                              </a:solidFill>
                              <a:latin typeface="Cambria Math" panose="02040503050406030204" pitchFamily="18" charset="0"/>
                              <a:ea typeface="Cambria Math" panose="02040503050406030204" pitchFamily="18" charset="0"/>
                            </a:rPr>
                            <m:t>−1</m:t>
                          </m:r>
                        </m:sup>
                      </m:sSup>
                      <m:sSub>
                        <m:sSubPr>
                          <m:ctrlPr>
                            <a:rPr lang="en-US" b="0" i="1" smtClean="0">
                              <a:solidFill>
                                <a:srgbClr val="00B050"/>
                              </a:solidFill>
                              <a:latin typeface="Cambria Math" panose="02040503050406030204" pitchFamily="18" charset="0"/>
                              <a:ea typeface="Cambria Math" panose="02040503050406030204" pitchFamily="18" charset="0"/>
                            </a:rPr>
                          </m:ctrlPr>
                        </m:sSubPr>
                        <m:e>
                          <m:r>
                            <a:rPr lang="en-US" b="0" i="1" smtClean="0">
                              <a:solidFill>
                                <a:srgbClr val="00B050"/>
                              </a:solidFill>
                              <a:latin typeface="Cambria Math" panose="02040503050406030204" pitchFamily="18" charset="0"/>
                              <a:ea typeface="Cambria Math" panose="02040503050406030204" pitchFamily="18" charset="0"/>
                            </a:rPr>
                            <m:t>𝛼</m:t>
                          </m:r>
                          <m:r>
                            <a:rPr lang="en-US" b="0" i="1" smtClean="0">
                              <a:solidFill>
                                <a:srgbClr val="00B050"/>
                              </a:solidFill>
                              <a:latin typeface="Cambria Math" panose="02040503050406030204" pitchFamily="18" charset="0"/>
                              <a:ea typeface="Cambria Math" panose="02040503050406030204" pitchFamily="18" charset="0"/>
                            </a:rPr>
                            <m:t>𝑅</m:t>
                          </m:r>
                        </m:e>
                        <m:sub>
                          <m:r>
                            <a:rPr lang="en-US" b="0" i="1" smtClean="0">
                              <a:solidFill>
                                <a:srgbClr val="00B050"/>
                              </a:solidFill>
                              <a:latin typeface="Cambria Math" panose="02040503050406030204" pitchFamily="18" charset="0"/>
                              <a:ea typeface="Cambria Math" panose="02040503050406030204" pitchFamily="18" charset="0"/>
                            </a:rPr>
                            <m:t>1</m:t>
                          </m:r>
                        </m:sub>
                      </m:sSub>
                      <m:r>
                        <a:rPr lang="en-US" b="0" i="1" smtClean="0">
                          <a:solidFill>
                            <a:srgbClr val="00B050"/>
                          </a:solidFill>
                          <a:latin typeface="Cambria Math" panose="02040503050406030204" pitchFamily="18" charset="0"/>
                          <a:ea typeface="Cambria Math" panose="02040503050406030204" pitchFamily="18" charset="0"/>
                        </a:rPr>
                        <m:t>+</m:t>
                      </m:r>
                      <m:sSup>
                        <m:sSupPr>
                          <m:ctrlPr>
                            <a:rPr lang="en-US" b="0" i="1" smtClean="0">
                              <a:solidFill>
                                <a:srgbClr val="00B050"/>
                              </a:solidFill>
                              <a:latin typeface="Cambria Math" panose="02040503050406030204" pitchFamily="18" charset="0"/>
                              <a:ea typeface="Cambria Math" panose="02040503050406030204" pitchFamily="18" charset="0"/>
                            </a:rPr>
                          </m:ctrlPr>
                        </m:sSupPr>
                        <m:e>
                          <m:d>
                            <m:dPr>
                              <m:ctrlPr>
                                <a:rPr lang="en-US" b="0" i="1" smtClean="0">
                                  <a:solidFill>
                                    <a:srgbClr val="00B050"/>
                                  </a:solidFill>
                                  <a:latin typeface="Cambria Math" panose="02040503050406030204" pitchFamily="18" charset="0"/>
                                  <a:ea typeface="Cambria Math" panose="02040503050406030204" pitchFamily="18" charset="0"/>
                                </a:rPr>
                              </m:ctrlPr>
                            </m:dPr>
                            <m:e>
                              <m:r>
                                <a:rPr lang="en-US" b="0" i="1" smtClean="0">
                                  <a:solidFill>
                                    <a:srgbClr val="00B050"/>
                                  </a:solidFill>
                                  <a:latin typeface="Cambria Math" panose="02040503050406030204" pitchFamily="18" charset="0"/>
                                  <a:ea typeface="Cambria Math" panose="02040503050406030204" pitchFamily="18" charset="0"/>
                                </a:rPr>
                                <m:t>1−</m:t>
                              </m:r>
                              <m:r>
                                <a:rPr lang="en-US" b="0" i="1" smtClean="0">
                                  <a:solidFill>
                                    <a:srgbClr val="00B050"/>
                                  </a:solidFill>
                                  <a:latin typeface="Cambria Math" panose="02040503050406030204" pitchFamily="18" charset="0"/>
                                  <a:ea typeface="Cambria Math" panose="02040503050406030204" pitchFamily="18" charset="0"/>
                                </a:rPr>
                                <m:t>𝛼</m:t>
                              </m:r>
                            </m:e>
                          </m:d>
                        </m:e>
                        <m:sup>
                          <m:r>
                            <a:rPr lang="en-US" b="0" i="1" smtClean="0">
                              <a:solidFill>
                                <a:srgbClr val="00B050"/>
                              </a:solidFill>
                              <a:latin typeface="Cambria Math" panose="02040503050406030204" pitchFamily="18" charset="0"/>
                              <a:ea typeface="Cambria Math" panose="02040503050406030204" pitchFamily="18" charset="0"/>
                            </a:rPr>
                            <m:t>𝑛</m:t>
                          </m:r>
                        </m:sup>
                      </m:sSup>
                      <m:sSub>
                        <m:sSubPr>
                          <m:ctrlPr>
                            <a:rPr lang="en-US" b="0" i="1" smtClean="0">
                              <a:solidFill>
                                <a:srgbClr val="00B050"/>
                              </a:solidFill>
                              <a:latin typeface="Cambria Math" panose="02040503050406030204" pitchFamily="18" charset="0"/>
                              <a:ea typeface="Cambria Math" panose="02040503050406030204" pitchFamily="18" charset="0"/>
                            </a:rPr>
                          </m:ctrlPr>
                        </m:sSubPr>
                        <m:e>
                          <m:r>
                            <a:rPr lang="en-US" b="0" i="1" smtClean="0">
                              <a:solidFill>
                                <a:srgbClr val="00B050"/>
                              </a:solidFill>
                              <a:latin typeface="Cambria Math" panose="02040503050406030204" pitchFamily="18" charset="0"/>
                              <a:ea typeface="Cambria Math" panose="02040503050406030204" pitchFamily="18" charset="0"/>
                            </a:rPr>
                            <m:t>𝑄</m:t>
                          </m:r>
                        </m:e>
                        <m:sub>
                          <m:r>
                            <a:rPr lang="en-US" b="0" i="1" smtClean="0">
                              <a:solidFill>
                                <a:srgbClr val="00B050"/>
                              </a:solidFill>
                              <a:latin typeface="Cambria Math" panose="02040503050406030204" pitchFamily="18" charset="0"/>
                              <a:ea typeface="Cambria Math" panose="02040503050406030204" pitchFamily="18" charset="0"/>
                            </a:rPr>
                            <m:t>1</m:t>
                          </m:r>
                        </m:sub>
                      </m:sSub>
                    </m:oMath>
                  </m:oMathPara>
                </a14:m>
                <a:endParaRPr lang="en-US" dirty="0">
                  <a:solidFill>
                    <a:srgbClr val="00B050"/>
                  </a:solidFill>
                </a:endParaRPr>
              </a:p>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ea typeface="Cambria Math" panose="02040503050406030204" pitchFamily="18" charset="0"/>
                        </a:rPr>
                        <m:t>        </m:t>
                      </m:r>
                      <m:r>
                        <a:rPr lang="en-US"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𝛼</m:t>
                              </m:r>
                            </m:e>
                          </m:d>
                        </m:e>
                        <m:sup>
                          <m:r>
                            <a:rPr lang="en-US" b="0" i="1" smtClean="0">
                              <a:latin typeface="Cambria Math" panose="02040503050406030204" pitchFamily="18" charset="0"/>
                              <a:ea typeface="Cambria Math" panose="02040503050406030204" pitchFamily="18" charset="0"/>
                            </a:rPr>
                            <m:t>𝑛</m:t>
                          </m:r>
                        </m:sup>
                      </m:sSup>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𝑄</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 </m:t>
                      </m:r>
                      <m:nary>
                        <m:naryPr>
                          <m:chr m:val="∑"/>
                          <m:ctrlPr>
                            <a:rPr lang="en-US" b="0"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𝑛</m:t>
                          </m:r>
                        </m:sup>
                        <m:e>
                          <m:r>
                            <a:rPr lang="en-US" b="0" i="1" smtClean="0">
                              <a:latin typeface="Cambria Math" panose="02040503050406030204" pitchFamily="18" charset="0"/>
                              <a:ea typeface="Cambria Math" panose="02040503050406030204" pitchFamily="18" charset="0"/>
                            </a:rPr>
                            <m:t>𝛼</m:t>
                          </m:r>
                          <m:sSup>
                            <m:sSupPr>
                              <m:ctrlPr>
                                <a:rPr lang="en-US" b="0" i="1" smtClean="0">
                                  <a:latin typeface="Cambria Math" panose="02040503050406030204" pitchFamily="18" charset="0"/>
                                  <a:ea typeface="Cambria Math" panose="02040503050406030204" pitchFamily="18" charset="0"/>
                                </a:rPr>
                              </m:ctrlPr>
                            </m:sSupPr>
                            <m:e>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𝛼</m:t>
                                  </m:r>
                                </m:e>
                              </m:d>
                            </m:e>
                            <m:sup>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𝑖</m:t>
                              </m:r>
                            </m:sup>
                          </m:sSup>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𝑅</m:t>
                              </m:r>
                            </m:e>
                            <m:sub>
                              <m:r>
                                <a:rPr lang="en-US" b="0" i="1" smtClean="0">
                                  <a:latin typeface="Cambria Math" panose="02040503050406030204" pitchFamily="18" charset="0"/>
                                  <a:ea typeface="Cambria Math" panose="02040503050406030204" pitchFamily="18" charset="0"/>
                                </a:rPr>
                                <m:t>𝑖</m:t>
                              </m:r>
                            </m:sub>
                          </m:sSub>
                        </m:e>
                      </m:nary>
                    </m:oMath>
                  </m:oMathPara>
                </a14:m>
                <a:endParaRPr lang="en-US" dirty="0"/>
              </a:p>
            </p:txBody>
          </p:sp>
        </mc:Choice>
        <mc:Fallback xmlns="">
          <p:sp>
            <p:nvSpPr>
              <p:cNvPr id="3" name="Content Placeholder 2">
                <a:extLst>
                  <a:ext uri="{FF2B5EF4-FFF2-40B4-BE49-F238E27FC236}">
                    <a16:creationId xmlns:a16="http://schemas.microsoft.com/office/drawing/2014/main" id="{B24A1F65-3B99-E447-BB13-536B03EBEE77}"/>
                  </a:ext>
                </a:extLst>
              </p:cNvPr>
              <p:cNvSpPr>
                <a:spLocks noGrp="1" noRot="1" noChangeAspect="1" noMove="1" noResize="1" noEditPoints="1" noAdjustHandles="1" noChangeArrowheads="1" noChangeShapeType="1" noTextEdit="1"/>
              </p:cNvSpPr>
              <p:nvPr>
                <p:ph sz="half" idx="10"/>
              </p:nvPr>
            </p:nvSpPr>
            <p:spPr>
              <a:xfrm>
                <a:off x="852492" y="1312675"/>
                <a:ext cx="10842630" cy="4848974"/>
              </a:xfrm>
              <a:blipFill>
                <a:blip r:embed="rId3"/>
                <a:stretch>
                  <a:fillRect l="-819" t="-1567" b="-24543"/>
                </a:stretch>
              </a:blipFill>
            </p:spPr>
            <p:txBody>
              <a:bodyPr/>
              <a:lstStyle/>
              <a:p>
                <a:r>
                  <a:rPr lang="en-US">
                    <a:noFill/>
                  </a:rPr>
                  <a:t> </a:t>
                </a:r>
              </a:p>
            </p:txBody>
          </p:sp>
        </mc:Fallback>
      </mc:AlternateContent>
    </p:spTree>
    <p:extLst>
      <p:ext uri="{BB962C8B-B14F-4D97-AF65-F5344CB8AC3E}">
        <p14:creationId xmlns:p14="http://schemas.microsoft.com/office/powerpoint/2010/main" val="39312815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771F9BE-9535-BF48-82DC-5AACF937145E}"/>
              </a:ext>
            </a:extLst>
          </p:cNvPr>
          <p:cNvSpPr/>
          <p:nvPr/>
        </p:nvSpPr>
        <p:spPr>
          <a:xfrm>
            <a:off x="3488787" y="1603717"/>
            <a:ext cx="5641144" cy="992183"/>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A8CED6-1890-C445-88E3-E1F9EF81D1AD}"/>
              </a:ext>
            </a:extLst>
          </p:cNvPr>
          <p:cNvSpPr>
            <a:spLocks noGrp="1"/>
          </p:cNvSpPr>
          <p:nvPr>
            <p:ph type="title"/>
          </p:nvPr>
        </p:nvSpPr>
        <p:spPr/>
        <p:txBody>
          <a:bodyPr/>
          <a:lstStyle/>
          <a:p>
            <a:r>
              <a:rPr lang="en-US" dirty="0"/>
              <a:t>Tracking a Non-stationary Problem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24A1F65-3B99-E447-BB13-536B03EBEE77}"/>
                  </a:ext>
                </a:extLst>
              </p:cNvPr>
              <p:cNvSpPr>
                <a:spLocks noGrp="1"/>
              </p:cNvSpPr>
              <p:nvPr>
                <p:ph sz="half" idx="10"/>
              </p:nvPr>
            </p:nvSpPr>
            <p:spPr>
              <a:xfrm>
                <a:off x="852492" y="1312675"/>
                <a:ext cx="10842630" cy="4848974"/>
              </a:xfrm>
            </p:spPr>
            <p:txBody>
              <a:bodyPr/>
              <a:lstStyle/>
              <a:p>
                <a:pPr marL="0" indent="0">
                  <a:buNone/>
                </a:pPr>
                <a:r>
                  <a:rPr lang="en-US" b="1" dirty="0">
                    <a:solidFill>
                      <a:schemeClr val="accent1"/>
                    </a:solidFill>
                  </a:rPr>
                  <a:t>Weighted Average</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𝑛</m:t>
                          </m:r>
                          <m:r>
                            <a:rPr lang="en-US" i="1">
                              <a:latin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𝛼</m:t>
                              </m:r>
                            </m:e>
                          </m:d>
                        </m:e>
                        <m:sup>
                          <m:r>
                            <a:rPr lang="en-US" i="1">
                              <a:latin typeface="Cambria Math" panose="02040503050406030204" pitchFamily="18" charset="0"/>
                              <a:ea typeface="Cambria Math" panose="02040503050406030204" pitchFamily="18" charset="0"/>
                            </a:rPr>
                            <m:t>𝑛</m:t>
                          </m:r>
                        </m:sup>
                      </m:sSup>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𝑄</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 </m:t>
                      </m:r>
                      <m:nary>
                        <m:naryPr>
                          <m:chr m:val="∑"/>
                          <m:ctrlPr>
                            <a:rPr lang="en-US" i="1">
                              <a:latin typeface="Cambria Math" panose="02040503050406030204" pitchFamily="18" charset="0"/>
                              <a:ea typeface="Cambria Math" panose="02040503050406030204" pitchFamily="18" charset="0"/>
                            </a:rPr>
                          </m:ctrlPr>
                        </m:naryPr>
                        <m:sub>
                          <m:r>
                            <m:rPr>
                              <m:brk m:alnAt="23"/>
                            </m:rP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𝑛</m:t>
                          </m:r>
                        </m:sup>
                        <m:e>
                          <m:r>
                            <a:rPr lang="en-US" i="1">
                              <a:latin typeface="Cambria Math" panose="02040503050406030204" pitchFamily="18" charset="0"/>
                              <a:ea typeface="Cambria Math" panose="02040503050406030204" pitchFamily="18" charset="0"/>
                            </a:rPr>
                            <m:t>𝛼</m:t>
                          </m:r>
                          <m:sSup>
                            <m:sSupPr>
                              <m:ctrlPr>
                                <a:rPr lang="en-US" i="1">
                                  <a:latin typeface="Cambria Math" panose="02040503050406030204" pitchFamily="18" charset="0"/>
                                  <a:ea typeface="Cambria Math" panose="02040503050406030204" pitchFamily="18" charset="0"/>
                                </a:rPr>
                              </m:ctrlPr>
                            </m:sSupPr>
                            <m:e>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𝛼</m:t>
                                  </m:r>
                                </m:e>
                              </m:d>
                            </m:e>
                            <m:sup>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𝑖</m:t>
                              </m:r>
                            </m:sup>
                          </m:sSup>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𝑅</m:t>
                              </m:r>
                            </m:e>
                            <m:sub>
                              <m:r>
                                <a:rPr lang="en-US" i="1">
                                  <a:latin typeface="Cambria Math" panose="02040503050406030204" pitchFamily="18" charset="0"/>
                                  <a:ea typeface="Cambria Math" panose="02040503050406030204" pitchFamily="18" charset="0"/>
                                </a:rPr>
                                <m:t>𝑖</m:t>
                              </m:r>
                            </m:sub>
                          </m:sSub>
                        </m:e>
                      </m:nary>
                    </m:oMath>
                  </m:oMathPara>
                </a14:m>
                <a:endParaRPr lang="en-US" dirty="0"/>
              </a:p>
              <a:p>
                <a:r>
                  <a:rPr lang="en-US" dirty="0"/>
                  <a:t>It’s a weighted average because:</a:t>
                </a:r>
              </a:p>
              <a:p>
                <a:pPr marL="457200" lvl="1"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𝛼</m:t>
                              </m:r>
                            </m:e>
                          </m:d>
                        </m:e>
                        <m:sup>
                          <m:r>
                            <a:rPr lang="en-US" b="0" i="1" smtClean="0">
                              <a:latin typeface="Cambria Math" panose="02040503050406030204" pitchFamily="18" charset="0"/>
                              <a:ea typeface="Cambria Math" panose="02040503050406030204" pitchFamily="18" charset="0"/>
                            </a:rPr>
                            <m:t>𝑛</m:t>
                          </m:r>
                        </m:sup>
                      </m:sSup>
                      <m:r>
                        <a:rPr lang="en-US" b="0" i="1" smtClean="0">
                          <a:latin typeface="Cambria Math" panose="02040503050406030204" pitchFamily="18" charset="0"/>
                          <a:ea typeface="Cambria Math" panose="02040503050406030204" pitchFamily="18" charset="0"/>
                        </a:rPr>
                        <m:t>+</m:t>
                      </m:r>
                      <m:nary>
                        <m:naryPr>
                          <m:chr m:val="∑"/>
                          <m:ctrlPr>
                            <a:rPr lang="en-US" i="1" smtClean="0">
                              <a:latin typeface="Cambria Math" panose="02040503050406030204" pitchFamily="18" charset="0"/>
                              <a:ea typeface="Cambria Math" panose="02040503050406030204" pitchFamily="18" charset="0"/>
                            </a:rPr>
                          </m:ctrlPr>
                        </m:naryPr>
                        <m:sub>
                          <m:r>
                            <m:rPr>
                              <m:brk m:alnAt="23"/>
                            </m:rP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𝑛</m:t>
                          </m:r>
                        </m:sup>
                        <m:e>
                          <m:r>
                            <a:rPr lang="en-US" i="1">
                              <a:latin typeface="Cambria Math" panose="02040503050406030204" pitchFamily="18" charset="0"/>
                              <a:ea typeface="Cambria Math" panose="02040503050406030204" pitchFamily="18" charset="0"/>
                            </a:rPr>
                            <m:t>𝛼</m:t>
                          </m:r>
                          <m:sSup>
                            <m:sSupPr>
                              <m:ctrlPr>
                                <a:rPr lang="en-US" i="1">
                                  <a:latin typeface="Cambria Math" panose="02040503050406030204" pitchFamily="18" charset="0"/>
                                  <a:ea typeface="Cambria Math" panose="02040503050406030204" pitchFamily="18" charset="0"/>
                                </a:rPr>
                              </m:ctrlPr>
                            </m:sSupPr>
                            <m:e>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𝛼</m:t>
                                  </m:r>
                                </m:e>
                              </m:d>
                            </m:e>
                            <m:sup>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𝑖</m:t>
                              </m:r>
                            </m:sup>
                          </m:sSup>
                          <m:r>
                            <a:rPr lang="en-US" b="0" i="1" smtClean="0">
                              <a:latin typeface="Cambria Math" panose="02040503050406030204" pitchFamily="18" charset="0"/>
                              <a:ea typeface="Cambria Math" panose="02040503050406030204" pitchFamily="18" charset="0"/>
                            </a:rPr>
                            <m:t>=1</m:t>
                          </m:r>
                        </m:e>
                      </m:nary>
                    </m:oMath>
                  </m:oMathPara>
                </a14:m>
                <a:endParaRPr lang="en-US" dirty="0"/>
              </a:p>
              <a:p>
                <a:r>
                  <a:rPr lang="en-US" dirty="0"/>
                  <a:t>The size of the weight </a:t>
                </a:r>
                <a14:m>
                  <m:oMath xmlns:m="http://schemas.openxmlformats.org/officeDocument/2006/math">
                    <m:r>
                      <a:rPr lang="en-US" i="1">
                        <a:latin typeface="Cambria Math" panose="02040503050406030204" pitchFamily="18" charset="0"/>
                        <a:ea typeface="Cambria Math" panose="02040503050406030204" pitchFamily="18" charset="0"/>
                      </a:rPr>
                      <m:t>𝛼</m:t>
                    </m:r>
                    <m:sSup>
                      <m:sSupPr>
                        <m:ctrlPr>
                          <a:rPr lang="en-US" i="1">
                            <a:latin typeface="Cambria Math" panose="02040503050406030204" pitchFamily="18" charset="0"/>
                            <a:ea typeface="Cambria Math" panose="02040503050406030204" pitchFamily="18" charset="0"/>
                          </a:rPr>
                        </m:ctrlPr>
                      </m:sSupPr>
                      <m:e>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𝛼</m:t>
                            </m:r>
                          </m:e>
                        </m:d>
                      </m:e>
                      <m:sup>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𝑖</m:t>
                        </m:r>
                      </m:sup>
                    </m:sSup>
                  </m:oMath>
                </a14:m>
                <a:r>
                  <a:rPr lang="en-US" dirty="0"/>
                  <a:t> that’s given to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𝑅</m:t>
                        </m:r>
                      </m:e>
                      <m:sub>
                        <m:r>
                          <a:rPr lang="en-US" i="1">
                            <a:latin typeface="Cambria Math" panose="02040503050406030204" pitchFamily="18" charset="0"/>
                            <a:ea typeface="Cambria Math" panose="02040503050406030204" pitchFamily="18" charset="0"/>
                          </a:rPr>
                          <m:t>𝑖</m:t>
                        </m:r>
                      </m:sub>
                    </m:sSub>
                  </m:oMath>
                </a14:m>
                <a:r>
                  <a:rPr lang="en-US" dirty="0"/>
                  <a:t> depends on how long ago it was observed.  As the reward goes further in the past, the weight gets smaller.</a:t>
                </a:r>
              </a:p>
              <a:p>
                <a:r>
                  <a:rPr lang="en-US" dirty="0"/>
                  <a:t>The quantity </a:t>
                </a:r>
                <a14:m>
                  <m:oMath xmlns:m="http://schemas.openxmlformats.org/officeDocument/2006/math">
                    <m:r>
                      <a:rPr lang="en-US" b="0" i="1" smtClean="0">
                        <a:latin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𝛼</m:t>
                    </m:r>
                  </m:oMath>
                </a14:m>
                <a:r>
                  <a:rPr lang="en-US" dirty="0"/>
                  <a:t> is less than 1, and thus the weight given to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𝑖</m:t>
                        </m:r>
                      </m:sub>
                    </m:sSub>
                  </m:oMath>
                </a14:m>
                <a:r>
                  <a:rPr lang="en-US" dirty="0"/>
                  <a:t> decreases exponentially as the number of rewards increases.</a:t>
                </a:r>
              </a:p>
            </p:txBody>
          </p:sp>
        </mc:Choice>
        <mc:Fallback xmlns="">
          <p:sp>
            <p:nvSpPr>
              <p:cNvPr id="3" name="Content Placeholder 2">
                <a:extLst>
                  <a:ext uri="{FF2B5EF4-FFF2-40B4-BE49-F238E27FC236}">
                    <a16:creationId xmlns:a16="http://schemas.microsoft.com/office/drawing/2014/main" id="{B24A1F65-3B99-E447-BB13-536B03EBEE77}"/>
                  </a:ext>
                </a:extLst>
              </p:cNvPr>
              <p:cNvSpPr>
                <a:spLocks noGrp="1" noRot="1" noChangeAspect="1" noMove="1" noResize="1" noEditPoints="1" noAdjustHandles="1" noChangeArrowheads="1" noChangeShapeType="1" noTextEdit="1"/>
              </p:cNvSpPr>
              <p:nvPr>
                <p:ph sz="half" idx="10"/>
              </p:nvPr>
            </p:nvSpPr>
            <p:spPr>
              <a:xfrm>
                <a:off x="852492" y="1312675"/>
                <a:ext cx="10842630" cy="4848974"/>
              </a:xfrm>
              <a:blipFill>
                <a:blip r:embed="rId3"/>
                <a:stretch>
                  <a:fillRect l="-819" t="-19060" r="-585"/>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A398615B-F9C3-A144-8770-57BD5C7874B0}"/>
              </a:ext>
            </a:extLst>
          </p:cNvPr>
          <p:cNvSpPr txBox="1"/>
          <p:nvPr/>
        </p:nvSpPr>
        <p:spPr>
          <a:xfrm>
            <a:off x="3289739" y="6283984"/>
            <a:ext cx="6394699" cy="523220"/>
          </a:xfrm>
          <a:prstGeom prst="rect">
            <a:avLst/>
          </a:prstGeom>
          <a:noFill/>
        </p:spPr>
        <p:txBody>
          <a:bodyPr wrap="none" rtlCol="0">
            <a:spAutoFit/>
          </a:bodyPr>
          <a:lstStyle/>
          <a:p>
            <a:r>
              <a:rPr lang="en-US" sz="2800" dirty="0">
                <a:solidFill>
                  <a:srgbClr val="FF9900"/>
                </a:solidFill>
                <a:latin typeface="Amazon Ember"/>
                <a:ea typeface="Amazon Ember"/>
                <a:cs typeface="Amazon Ember"/>
                <a:sym typeface="Amazon Ember"/>
              </a:rPr>
              <a:t>NEXT TOPIC: </a:t>
            </a:r>
            <a:r>
              <a:rPr lang="en-US" sz="2800" dirty="0">
                <a:solidFill>
                  <a:schemeClr val="bg1"/>
                </a:solidFill>
              </a:rPr>
              <a:t>Improving Bandit Methods</a:t>
            </a:r>
            <a:endParaRPr lang="en-US" sz="2000" dirty="0">
              <a:solidFill>
                <a:schemeClr val="bg1"/>
              </a:solidFill>
            </a:endParaRPr>
          </a:p>
        </p:txBody>
      </p:sp>
    </p:spTree>
    <p:extLst>
      <p:ext uri="{BB962C8B-B14F-4D97-AF65-F5344CB8AC3E}">
        <p14:creationId xmlns:p14="http://schemas.microsoft.com/office/powerpoint/2010/main" val="27600565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008DC4"/>
        </a:solidFill>
        <a:effectLst/>
      </p:bgPr>
    </p:bg>
    <p:spTree>
      <p:nvGrpSpPr>
        <p:cNvPr id="1" name=""/>
        <p:cNvGrpSpPr/>
        <p:nvPr/>
      </p:nvGrpSpPr>
      <p:grpSpPr>
        <a:xfrm>
          <a:off x="0" y="0"/>
          <a:ext cx="0" cy="0"/>
          <a:chOff x="0" y="0"/>
          <a:chExt cx="0" cy="0"/>
        </a:xfrm>
      </p:grpSpPr>
      <p:sp>
        <p:nvSpPr>
          <p:cNvPr id="230" name="Approximators"/>
          <p:cNvSpPr txBox="1">
            <a:spLocks noGrp="1"/>
          </p:cNvSpPr>
          <p:nvPr>
            <p:ph type="title"/>
          </p:nvPr>
        </p:nvSpPr>
        <p:spPr>
          <a:prstGeom prst="rect">
            <a:avLst/>
          </a:prstGeom>
        </p:spPr>
        <p:txBody>
          <a:bodyPr>
            <a:normAutofit/>
          </a:bodyPr>
          <a:lstStyle>
            <a:lvl1pPr defTabSz="742950">
              <a:defRPr sz="14400">
                <a:effectLst>
                  <a:outerShdw blurRad="22860" dist="22860" dir="7800000" rotWithShape="0">
                    <a:srgbClr val="E9E9E9"/>
                  </a:outerShdw>
                </a:effectLst>
              </a:defRPr>
            </a:lvl1pPr>
          </a:lstStyle>
          <a:p>
            <a:pPr algn="ctr"/>
            <a:r>
              <a:rPr lang="en-US" sz="6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Improving Bandit Methods</a:t>
            </a:r>
            <a:endParaRPr sz="6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1731944005"/>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618ED-D9AF-2143-ADA5-7E8B24F4B7DC}"/>
              </a:ext>
            </a:extLst>
          </p:cNvPr>
          <p:cNvSpPr>
            <a:spLocks noGrp="1"/>
          </p:cNvSpPr>
          <p:nvPr>
            <p:ph type="title"/>
          </p:nvPr>
        </p:nvSpPr>
        <p:spPr/>
        <p:txBody>
          <a:bodyPr/>
          <a:lstStyle/>
          <a:p>
            <a:r>
              <a:rPr lang="en-US" dirty="0"/>
              <a:t>Optimistic Initial Values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E6DA450-5421-D644-B3A3-0869DEF48584}"/>
                  </a:ext>
                </a:extLst>
              </p:cNvPr>
              <p:cNvSpPr>
                <a:spLocks noGrp="1"/>
              </p:cNvSpPr>
              <p:nvPr>
                <p:ph sz="half" idx="10"/>
              </p:nvPr>
            </p:nvSpPr>
            <p:spPr/>
            <p:txBody>
              <a:bodyPr/>
              <a:lstStyle/>
              <a:p>
                <a:r>
                  <a:rPr lang="en-US" dirty="0"/>
                  <a:t>All the methods we have discussed so far are dependent to some extent on the initial action-value estimates,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𝑎</m:t>
                        </m:r>
                      </m:e>
                    </m:d>
                  </m:oMath>
                </a14:m>
                <a:r>
                  <a:rPr lang="en-US" dirty="0"/>
                  <a:t>:</a:t>
                </a:r>
              </a:p>
              <a:p>
                <a:pPr lvl="1"/>
                <a:r>
                  <a:rPr lang="en-US" dirty="0"/>
                  <a:t>They are </a:t>
                </a:r>
                <a:r>
                  <a:rPr lang="en-US" dirty="0">
                    <a:solidFill>
                      <a:schemeClr val="accent3"/>
                    </a:solidFill>
                  </a:rPr>
                  <a:t>biased</a:t>
                </a:r>
                <a:r>
                  <a:rPr lang="en-US" dirty="0"/>
                  <a:t> by their initial estimates.</a:t>
                </a:r>
              </a:p>
              <a:p>
                <a:pPr lvl="1"/>
                <a:r>
                  <a:rPr lang="en-US" dirty="0"/>
                  <a:t>For the sample-average methods, the bias disappears once all actions have been selected at least once.</a:t>
                </a:r>
              </a:p>
              <a:p>
                <a:pPr lvl="1"/>
                <a:r>
                  <a:rPr lang="en-US" dirty="0"/>
                  <a:t>But for methods with a constant </a:t>
                </a:r>
                <a14:m>
                  <m:oMath xmlns:m="http://schemas.openxmlformats.org/officeDocument/2006/math">
                    <m:r>
                      <a:rPr lang="en-US" i="1" smtClean="0">
                        <a:latin typeface="Cambria Math" panose="02040503050406030204" pitchFamily="18" charset="0"/>
                        <a:ea typeface="Cambria Math" panose="02040503050406030204" pitchFamily="18" charset="0"/>
                      </a:rPr>
                      <m:t>𝛼</m:t>
                    </m:r>
                  </m:oMath>
                </a14:m>
                <a:r>
                  <a:rPr lang="en-US" dirty="0"/>
                  <a:t>, the bias is permanent, though decreasing over time.</a:t>
                </a:r>
              </a:p>
              <a:p>
                <a:pPr marL="0" indent="0">
                  <a:buNone/>
                </a:pPr>
                <a:r>
                  <a:rPr lang="en-US" b="1" dirty="0">
                    <a:solidFill>
                      <a:schemeClr val="accent1"/>
                    </a:solidFill>
                  </a:rPr>
                  <a:t>The Downside</a:t>
                </a:r>
              </a:p>
              <a:p>
                <a:pPr lvl="1"/>
                <a:r>
                  <a:rPr lang="en-US" dirty="0"/>
                  <a:t>The initial estimates become, in effect, a set of parameters that must be picked by the user (for instance, zero).</a:t>
                </a:r>
              </a:p>
              <a:p>
                <a:pPr marL="0" indent="0">
                  <a:buNone/>
                </a:pPr>
                <a:r>
                  <a:rPr lang="en-US" b="1" dirty="0">
                    <a:solidFill>
                      <a:schemeClr val="accent1"/>
                    </a:solidFill>
                  </a:rPr>
                  <a:t>The Upside</a:t>
                </a:r>
              </a:p>
              <a:p>
                <a:pPr lvl="1"/>
                <a:r>
                  <a:rPr lang="en-US" dirty="0"/>
                  <a:t>They provide an easy way to supply some prior knowledge about what level of rewards can be expected.</a:t>
                </a:r>
              </a:p>
            </p:txBody>
          </p:sp>
        </mc:Choice>
        <mc:Fallback xmlns="">
          <p:sp>
            <p:nvSpPr>
              <p:cNvPr id="3" name="Content Placeholder 2">
                <a:extLst>
                  <a:ext uri="{FF2B5EF4-FFF2-40B4-BE49-F238E27FC236}">
                    <a16:creationId xmlns:a16="http://schemas.microsoft.com/office/drawing/2014/main" id="{1E6DA450-5421-D644-B3A3-0869DEF48584}"/>
                  </a:ext>
                </a:extLst>
              </p:cNvPr>
              <p:cNvSpPr>
                <a:spLocks noGrp="1" noRot="1" noChangeAspect="1" noMove="1" noResize="1" noEditPoints="1" noAdjustHandles="1" noChangeArrowheads="1" noChangeShapeType="1" noTextEdit="1"/>
              </p:cNvSpPr>
              <p:nvPr>
                <p:ph sz="half" idx="10"/>
              </p:nvPr>
            </p:nvSpPr>
            <p:spPr>
              <a:blipFill>
                <a:blip r:embed="rId3"/>
                <a:stretch>
                  <a:fillRect l="-819" t="-1563" r="-1287"/>
                </a:stretch>
              </a:blipFill>
            </p:spPr>
            <p:txBody>
              <a:bodyPr/>
              <a:lstStyle/>
              <a:p>
                <a:r>
                  <a:rPr lang="en-US">
                    <a:noFill/>
                  </a:rPr>
                  <a:t> </a:t>
                </a:r>
              </a:p>
            </p:txBody>
          </p:sp>
        </mc:Fallback>
      </mc:AlternateContent>
    </p:spTree>
    <p:extLst>
      <p:ext uri="{BB962C8B-B14F-4D97-AF65-F5344CB8AC3E}">
        <p14:creationId xmlns:p14="http://schemas.microsoft.com/office/powerpoint/2010/main" val="8705552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618ED-D9AF-2143-ADA5-7E8B24F4B7DC}"/>
              </a:ext>
            </a:extLst>
          </p:cNvPr>
          <p:cNvSpPr>
            <a:spLocks noGrp="1"/>
          </p:cNvSpPr>
          <p:nvPr>
            <p:ph type="title"/>
          </p:nvPr>
        </p:nvSpPr>
        <p:spPr/>
        <p:txBody>
          <a:bodyPr/>
          <a:lstStyle/>
          <a:p>
            <a:r>
              <a:rPr lang="en-US" dirty="0"/>
              <a:t>Optimistic Initial Values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E6DA450-5421-D644-B3A3-0869DEF48584}"/>
                  </a:ext>
                </a:extLst>
              </p:cNvPr>
              <p:cNvSpPr>
                <a:spLocks noGrp="1"/>
              </p:cNvSpPr>
              <p:nvPr>
                <p:ph sz="half" idx="10"/>
              </p:nvPr>
            </p:nvSpPr>
            <p:spPr/>
            <p:txBody>
              <a:bodyPr/>
              <a:lstStyle/>
              <a:p>
                <a:r>
                  <a:rPr lang="en-US" dirty="0"/>
                  <a:t>A trick to Encouraging Exploration</a:t>
                </a:r>
              </a:p>
              <a:p>
                <a:pPr lvl="1"/>
                <a:r>
                  <a:rPr lang="en-US" dirty="0"/>
                  <a:t>Initial action values can also be used as a simple way to encourage exploration</a:t>
                </a:r>
              </a:p>
              <a:p>
                <a:pPr lvl="1"/>
                <a:r>
                  <a:rPr lang="en-US" dirty="0"/>
                  <a:t>Suppose that instead of setting the initial action values to zero, as we did in the 10-armed testbed, we set them all to +5.</a:t>
                </a:r>
              </a:p>
              <a:p>
                <a:pPr lvl="1"/>
                <a:r>
                  <a:rPr lang="en-US" dirty="0"/>
                  <a:t>Recall that the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𝑎</m:t>
                        </m:r>
                      </m:e>
                    </m:d>
                  </m:oMath>
                </a14:m>
                <a:r>
                  <a:rPr lang="en-US" dirty="0"/>
                  <a:t> in this problem are selected from a normal distribution with mean 0 and variance 1.</a:t>
                </a:r>
              </a:p>
              <a:p>
                <a:pPr lvl="1"/>
                <a:r>
                  <a:rPr lang="en-US" dirty="0"/>
                  <a:t>An initial estimate of +5 is thus wildly optimistic and encourages action-value methods to explore, because whichever actions are initially selected, the reward is less than the starting estimates.</a:t>
                </a:r>
              </a:p>
              <a:p>
                <a:pPr marL="457200" lvl="1" indent="0">
                  <a:buNone/>
                </a:pPr>
                <a:endParaRPr lang="en-US" dirty="0"/>
              </a:p>
            </p:txBody>
          </p:sp>
        </mc:Choice>
        <mc:Fallback xmlns="">
          <p:sp>
            <p:nvSpPr>
              <p:cNvPr id="3" name="Content Placeholder 2">
                <a:extLst>
                  <a:ext uri="{FF2B5EF4-FFF2-40B4-BE49-F238E27FC236}">
                    <a16:creationId xmlns:a16="http://schemas.microsoft.com/office/drawing/2014/main" id="{1E6DA450-5421-D644-B3A3-0869DEF48584}"/>
                  </a:ext>
                </a:extLst>
              </p:cNvPr>
              <p:cNvSpPr>
                <a:spLocks noGrp="1" noRot="1" noChangeAspect="1" noMove="1" noResize="1" noEditPoints="1" noAdjustHandles="1" noChangeArrowheads="1" noChangeShapeType="1" noTextEdit="1"/>
              </p:cNvSpPr>
              <p:nvPr>
                <p:ph sz="half" idx="10"/>
              </p:nvPr>
            </p:nvSpPr>
            <p:spPr>
              <a:blipFill>
                <a:blip r:embed="rId3"/>
                <a:stretch>
                  <a:fillRect l="-702" t="-1563"/>
                </a:stretch>
              </a:blipFill>
            </p:spPr>
            <p:txBody>
              <a:bodyPr/>
              <a:lstStyle/>
              <a:p>
                <a:r>
                  <a:rPr lang="en-US">
                    <a:noFill/>
                  </a:rPr>
                  <a:t> </a:t>
                </a:r>
              </a:p>
            </p:txBody>
          </p:sp>
        </mc:Fallback>
      </mc:AlternateContent>
    </p:spTree>
    <p:extLst>
      <p:ext uri="{BB962C8B-B14F-4D97-AF65-F5344CB8AC3E}">
        <p14:creationId xmlns:p14="http://schemas.microsoft.com/office/powerpoint/2010/main" val="2486256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CAD31-8B42-6F47-9665-D116788DAA3C}"/>
              </a:ext>
            </a:extLst>
          </p:cNvPr>
          <p:cNvSpPr>
            <a:spLocks noGrp="1"/>
          </p:cNvSpPr>
          <p:nvPr>
            <p:ph type="title"/>
          </p:nvPr>
        </p:nvSpPr>
        <p:spPr/>
        <p:txBody>
          <a:bodyPr/>
          <a:lstStyle/>
          <a:p>
            <a:r>
              <a:rPr lang="en-US" dirty="0"/>
              <a:t>Today’s Outline</a:t>
            </a:r>
          </a:p>
        </p:txBody>
      </p:sp>
      <p:sp>
        <p:nvSpPr>
          <p:cNvPr id="3" name="Content Placeholder 2">
            <a:extLst>
              <a:ext uri="{FF2B5EF4-FFF2-40B4-BE49-F238E27FC236}">
                <a16:creationId xmlns:a16="http://schemas.microsoft.com/office/drawing/2014/main" id="{187A7FEA-E905-6140-964C-0BA0A0C98C73}"/>
              </a:ext>
            </a:extLst>
          </p:cNvPr>
          <p:cNvSpPr>
            <a:spLocks noGrp="1"/>
          </p:cNvSpPr>
          <p:nvPr>
            <p:ph sz="half" idx="10"/>
          </p:nvPr>
        </p:nvSpPr>
        <p:spPr>
          <a:xfrm>
            <a:off x="852492" y="1312675"/>
            <a:ext cx="5243508" cy="2460540"/>
          </a:xfrm>
        </p:spPr>
        <p:txBody>
          <a:bodyPr/>
          <a:lstStyle/>
          <a:p>
            <a:r>
              <a:rPr lang="en-US" dirty="0"/>
              <a:t>K-armed bandit problem</a:t>
            </a:r>
          </a:p>
          <a:p>
            <a:r>
              <a:rPr lang="en-US" dirty="0"/>
              <a:t>Exploration vs. Exploitation</a:t>
            </a:r>
          </a:p>
          <a:p>
            <a:r>
              <a:rPr lang="en-US" dirty="0"/>
              <a:t>Action-value Method</a:t>
            </a:r>
          </a:p>
          <a:p>
            <a:r>
              <a:rPr lang="en-US" dirty="0"/>
              <a:t>The 10 Armed Testbed</a:t>
            </a:r>
          </a:p>
          <a:p>
            <a:r>
              <a:rPr lang="en-US" dirty="0"/>
              <a:t>Incremental implementation</a:t>
            </a:r>
          </a:p>
          <a:p>
            <a:r>
              <a:rPr lang="en-US" dirty="0"/>
              <a:t>Tracking a Non-Stationary problem</a:t>
            </a:r>
          </a:p>
          <a:p>
            <a:pPr marL="0" indent="0">
              <a:buNone/>
            </a:pPr>
            <a:endParaRPr lang="en-US" dirty="0"/>
          </a:p>
        </p:txBody>
      </p:sp>
      <p:sp>
        <p:nvSpPr>
          <p:cNvPr id="4" name="Content Placeholder 2">
            <a:extLst>
              <a:ext uri="{FF2B5EF4-FFF2-40B4-BE49-F238E27FC236}">
                <a16:creationId xmlns:a16="http://schemas.microsoft.com/office/drawing/2014/main" id="{43C31DD3-A95D-5945-B17D-30238F58991C}"/>
              </a:ext>
            </a:extLst>
          </p:cNvPr>
          <p:cNvSpPr txBox="1">
            <a:spLocks/>
          </p:cNvSpPr>
          <p:nvPr/>
        </p:nvSpPr>
        <p:spPr>
          <a:xfrm>
            <a:off x="5932485" y="1312675"/>
            <a:ext cx="5243508" cy="246054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Optimistic initial values</a:t>
            </a:r>
          </a:p>
          <a:p>
            <a:r>
              <a:rPr lang="en-US" dirty="0"/>
              <a:t>Upper-Confidence-Bound Action Selection</a:t>
            </a:r>
          </a:p>
          <a:p>
            <a:r>
              <a:rPr lang="en-US" dirty="0"/>
              <a:t>Gradient Bandits</a:t>
            </a:r>
          </a:p>
          <a:p>
            <a:r>
              <a:rPr lang="en-US" dirty="0"/>
              <a:t>Contextual Bandits</a:t>
            </a:r>
          </a:p>
        </p:txBody>
      </p:sp>
      <p:sp>
        <p:nvSpPr>
          <p:cNvPr id="10" name="TextBox 9">
            <a:extLst>
              <a:ext uri="{FF2B5EF4-FFF2-40B4-BE49-F238E27FC236}">
                <a16:creationId xmlns:a16="http://schemas.microsoft.com/office/drawing/2014/main" id="{C24F4579-98C6-BC4E-ABE2-1C9C60E1FCCD}"/>
              </a:ext>
            </a:extLst>
          </p:cNvPr>
          <p:cNvSpPr txBox="1"/>
          <p:nvPr/>
        </p:nvSpPr>
        <p:spPr>
          <a:xfrm>
            <a:off x="3289739" y="6283984"/>
            <a:ext cx="5412059" cy="523220"/>
          </a:xfrm>
          <a:prstGeom prst="rect">
            <a:avLst/>
          </a:prstGeom>
          <a:noFill/>
        </p:spPr>
        <p:txBody>
          <a:bodyPr wrap="none" rtlCol="0">
            <a:spAutoFit/>
          </a:bodyPr>
          <a:lstStyle/>
          <a:p>
            <a:r>
              <a:rPr lang="en-US" sz="2800" dirty="0">
                <a:solidFill>
                  <a:srgbClr val="FF9900"/>
                </a:solidFill>
                <a:latin typeface="Amazon Ember"/>
                <a:ea typeface="Amazon Ember"/>
                <a:cs typeface="Amazon Ember"/>
                <a:sym typeface="Amazon Ember"/>
              </a:rPr>
              <a:t>NEXT TOPIC: </a:t>
            </a:r>
            <a:r>
              <a:rPr lang="en-US" sz="2800" dirty="0">
                <a:solidFill>
                  <a:schemeClr val="bg1"/>
                </a:solidFill>
              </a:rPr>
              <a:t>Multi-Armed Bandits</a:t>
            </a:r>
            <a:endParaRPr lang="en-US" sz="2000" dirty="0">
              <a:solidFill>
                <a:schemeClr val="bg1"/>
              </a:solidFill>
            </a:endParaRPr>
          </a:p>
        </p:txBody>
      </p:sp>
    </p:spTree>
    <p:extLst>
      <p:ext uri="{BB962C8B-B14F-4D97-AF65-F5344CB8AC3E}">
        <p14:creationId xmlns:p14="http://schemas.microsoft.com/office/powerpoint/2010/main" val="26060966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618ED-D9AF-2143-ADA5-7E8B24F4B7DC}"/>
              </a:ext>
            </a:extLst>
          </p:cNvPr>
          <p:cNvSpPr>
            <a:spLocks noGrp="1"/>
          </p:cNvSpPr>
          <p:nvPr>
            <p:ph type="title"/>
          </p:nvPr>
        </p:nvSpPr>
        <p:spPr/>
        <p:txBody>
          <a:bodyPr/>
          <a:lstStyle/>
          <a:p>
            <a:r>
              <a:rPr lang="en-US" dirty="0"/>
              <a:t>Optimistic Initial Values</a:t>
            </a:r>
          </a:p>
        </p:txBody>
      </p:sp>
      <p:sp>
        <p:nvSpPr>
          <p:cNvPr id="3" name="Content Placeholder 2">
            <a:extLst>
              <a:ext uri="{FF2B5EF4-FFF2-40B4-BE49-F238E27FC236}">
                <a16:creationId xmlns:a16="http://schemas.microsoft.com/office/drawing/2014/main" id="{1E6DA450-5421-D644-B3A3-0869DEF48584}"/>
              </a:ext>
            </a:extLst>
          </p:cNvPr>
          <p:cNvSpPr>
            <a:spLocks noGrp="1"/>
          </p:cNvSpPr>
          <p:nvPr>
            <p:ph sz="half" idx="10"/>
          </p:nvPr>
        </p:nvSpPr>
        <p:spPr/>
        <p:txBody>
          <a:bodyPr/>
          <a:lstStyle/>
          <a:p>
            <a:r>
              <a:rPr lang="en-US" dirty="0"/>
              <a:t>A trick to Encouraging Exploration</a:t>
            </a:r>
          </a:p>
          <a:p>
            <a:pPr lvl="1"/>
            <a:r>
              <a:rPr lang="en-US" dirty="0"/>
              <a:t>The learner switches to other actions; being “disappointed” with the rewards.</a:t>
            </a:r>
          </a:p>
          <a:p>
            <a:pPr lvl="1"/>
            <a:r>
              <a:rPr lang="en-US" dirty="0"/>
              <a:t>The result is that all actions are tried several times before converging.</a:t>
            </a:r>
          </a:p>
          <a:p>
            <a:pPr lvl="1"/>
            <a:r>
              <a:rPr lang="en-US" dirty="0"/>
              <a:t>This will explore even if greedy actions are selected all the time.</a:t>
            </a:r>
          </a:p>
          <a:p>
            <a:pPr marL="457200" lvl="1" indent="0">
              <a:buNone/>
            </a:pPr>
            <a:endParaRPr lang="en-US" b="1" dirty="0">
              <a:solidFill>
                <a:srgbClr val="A166FF"/>
              </a:solidFill>
            </a:endParaRPr>
          </a:p>
          <a:p>
            <a:pPr marL="457200" lvl="1" indent="0">
              <a:buNone/>
            </a:pPr>
            <a:endParaRPr lang="en-US" b="1" dirty="0">
              <a:solidFill>
                <a:srgbClr val="A166FF"/>
              </a:solidFill>
            </a:endParaRPr>
          </a:p>
          <a:p>
            <a:pPr marL="457200" lvl="1" indent="0">
              <a:buNone/>
            </a:pPr>
            <a:endParaRPr lang="en-US" b="1" dirty="0">
              <a:solidFill>
                <a:srgbClr val="A166FF"/>
              </a:solidFill>
            </a:endParaRPr>
          </a:p>
          <a:p>
            <a:pPr marL="457200" lvl="1" indent="0">
              <a:buNone/>
            </a:pPr>
            <a:endParaRPr lang="en-US" b="1" dirty="0">
              <a:solidFill>
                <a:srgbClr val="A166FF"/>
              </a:solidFill>
            </a:endParaRPr>
          </a:p>
          <a:p>
            <a:pPr marL="457200" lvl="1" indent="0">
              <a:buNone/>
            </a:pPr>
            <a:endParaRPr lang="en-US" b="1" dirty="0">
              <a:solidFill>
                <a:srgbClr val="A166FF"/>
              </a:solidFill>
            </a:endParaRPr>
          </a:p>
          <a:p>
            <a:pPr marL="457200" lvl="1" indent="0">
              <a:buNone/>
            </a:pPr>
            <a:endParaRPr lang="en-US" b="1" dirty="0">
              <a:solidFill>
                <a:srgbClr val="A166FF"/>
              </a:solidFill>
            </a:endParaRPr>
          </a:p>
          <a:p>
            <a:pPr marL="457200" lvl="1" indent="0">
              <a:buNone/>
            </a:pPr>
            <a:endParaRPr lang="en-US" b="1" dirty="0">
              <a:solidFill>
                <a:srgbClr val="A166FF"/>
              </a:solidFill>
            </a:endParaRPr>
          </a:p>
          <a:p>
            <a:pPr marL="457200" lvl="1" indent="0">
              <a:buNone/>
            </a:pPr>
            <a:r>
              <a:rPr lang="en-US" b="1" dirty="0">
                <a:solidFill>
                  <a:srgbClr val="A166FF"/>
                </a:solidFill>
              </a:rPr>
              <a:t>Let’s do some coding!  </a:t>
            </a:r>
            <a:r>
              <a:rPr lang="en-US" dirty="0">
                <a:solidFill>
                  <a:srgbClr val="008DC4"/>
                </a:solidFill>
                <a:hlinkClick r:id="rId3">
                  <a:extLst>
                    <a:ext uri="{A12FA001-AC4F-418D-AE19-62706E023703}">
                      <ahyp:hlinkClr xmlns:ahyp="http://schemas.microsoft.com/office/drawing/2018/hyperlinkcolor" val="tx"/>
                    </a:ext>
                  </a:extLst>
                </a:hlinkClick>
              </a:rPr>
              <a:t>Optimistic Initial Values</a:t>
            </a:r>
            <a:endParaRPr lang="en-US" dirty="0">
              <a:solidFill>
                <a:srgbClr val="008DC4"/>
              </a:solidFill>
            </a:endParaRPr>
          </a:p>
          <a:p>
            <a:pPr lvl="1"/>
            <a:endParaRPr lang="en-US" dirty="0"/>
          </a:p>
        </p:txBody>
      </p:sp>
      <p:pic>
        <p:nvPicPr>
          <p:cNvPr id="4" name="Picture 3">
            <a:extLst>
              <a:ext uri="{FF2B5EF4-FFF2-40B4-BE49-F238E27FC236}">
                <a16:creationId xmlns:a16="http://schemas.microsoft.com/office/drawing/2014/main" id="{3916D773-6B91-DF41-AAFD-1E60F04B2D1A}"/>
              </a:ext>
            </a:extLst>
          </p:cNvPr>
          <p:cNvPicPr>
            <a:picLocks noChangeAspect="1"/>
          </p:cNvPicPr>
          <p:nvPr/>
        </p:nvPicPr>
        <p:blipFill>
          <a:blip r:embed="rId4"/>
          <a:stretch>
            <a:fillRect/>
          </a:stretch>
        </p:blipFill>
        <p:spPr>
          <a:xfrm>
            <a:off x="711200" y="5180673"/>
            <a:ext cx="678505" cy="678505"/>
          </a:xfrm>
          <a:prstGeom prst="rect">
            <a:avLst/>
          </a:prstGeom>
        </p:spPr>
      </p:pic>
    </p:spTree>
    <p:extLst>
      <p:ext uri="{BB962C8B-B14F-4D97-AF65-F5344CB8AC3E}">
        <p14:creationId xmlns:p14="http://schemas.microsoft.com/office/powerpoint/2010/main" val="16489584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CDFB5-F45D-A944-9EE7-1BB93A5FA38D}"/>
              </a:ext>
            </a:extLst>
          </p:cNvPr>
          <p:cNvSpPr>
            <a:spLocks noGrp="1"/>
          </p:cNvSpPr>
          <p:nvPr>
            <p:ph type="title"/>
          </p:nvPr>
        </p:nvSpPr>
        <p:spPr>
          <a:xfrm>
            <a:off x="364146" y="479421"/>
            <a:ext cx="10515600" cy="992183"/>
          </a:xfrm>
        </p:spPr>
        <p:txBody>
          <a:bodyPr>
            <a:normAutofit/>
          </a:bodyPr>
          <a:lstStyle/>
          <a:p>
            <a:r>
              <a:rPr lang="en-US" sz="4000" dirty="0"/>
              <a:t>Upper-Confidence-Bound Action Selection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B65F0DC-DAE4-B84E-AEFB-A4A1D1FB3C79}"/>
                  </a:ext>
                </a:extLst>
              </p:cNvPr>
              <p:cNvSpPr>
                <a:spLocks noGrp="1"/>
              </p:cNvSpPr>
              <p:nvPr>
                <p:ph sz="half" idx="10"/>
              </p:nvPr>
            </p:nvSpPr>
            <p:spPr/>
            <p:txBody>
              <a:bodyPr/>
              <a:lstStyle/>
              <a:p>
                <a:r>
                  <a:rPr lang="en-US" dirty="0"/>
                  <a:t>Exploration is needed because there is always uncertainty about the accuracy of the action-value estimates.</a:t>
                </a:r>
              </a:p>
              <a:p>
                <a:r>
                  <a:rPr lang="en-US" dirty="0"/>
                  <a:t>The greedy actions are those that look best at present, but some of the other actions may actually be better.</a:t>
                </a:r>
              </a:p>
              <a:p>
                <a14:m>
                  <m:oMath xmlns:m="http://schemas.openxmlformats.org/officeDocument/2006/math">
                    <m:r>
                      <a:rPr lang="en-US" i="1" smtClean="0">
                        <a:latin typeface="Cambria Math" panose="02040503050406030204" pitchFamily="18" charset="0"/>
                        <a:ea typeface="Cambria Math" panose="02040503050406030204" pitchFamily="18" charset="0"/>
                      </a:rPr>
                      <m:t>𝜖</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𝑔𝑟𝑒𝑒𝑑𝑦</m:t>
                    </m:r>
                  </m:oMath>
                </a14:m>
                <a:r>
                  <a:rPr lang="en-US" dirty="0"/>
                  <a:t> action selection forces the non-greedy actions to be tried, but indiscriminately, </a:t>
                </a:r>
                <a:r>
                  <a:rPr lang="en-US" b="1" dirty="0"/>
                  <a:t>with no preference for those that are nearly greedy or particularly uncertain</a:t>
                </a:r>
                <a:r>
                  <a:rPr lang="en-US" dirty="0"/>
                  <a:t>.</a:t>
                </a:r>
              </a:p>
              <a:p>
                <a:r>
                  <a:rPr lang="en-US" dirty="0"/>
                  <a:t>It would be better to select among the non-greedy actions according to their </a:t>
                </a:r>
                <a:r>
                  <a:rPr lang="en-US" b="1" dirty="0"/>
                  <a:t>potential for actually being optimal</a:t>
                </a:r>
                <a:r>
                  <a:rPr lang="en-US" dirty="0"/>
                  <a:t>, considering:</a:t>
                </a:r>
              </a:p>
              <a:p>
                <a:pPr lvl="1"/>
                <a:r>
                  <a:rPr lang="en-US" dirty="0"/>
                  <a:t>How close their estimates are to being maximal</a:t>
                </a:r>
              </a:p>
              <a:p>
                <a:pPr lvl="1"/>
                <a:r>
                  <a:rPr lang="en-US" dirty="0"/>
                  <a:t>The uncertainties in those estimates.</a:t>
                </a:r>
              </a:p>
            </p:txBody>
          </p:sp>
        </mc:Choice>
        <mc:Fallback xmlns="">
          <p:sp>
            <p:nvSpPr>
              <p:cNvPr id="3" name="Content Placeholder 2">
                <a:extLst>
                  <a:ext uri="{FF2B5EF4-FFF2-40B4-BE49-F238E27FC236}">
                    <a16:creationId xmlns:a16="http://schemas.microsoft.com/office/drawing/2014/main" id="{5B65F0DC-DAE4-B84E-AEFB-A4A1D1FB3C79}"/>
                  </a:ext>
                </a:extLst>
              </p:cNvPr>
              <p:cNvSpPr>
                <a:spLocks noGrp="1" noRot="1" noChangeAspect="1" noMove="1" noResize="1" noEditPoints="1" noAdjustHandles="1" noChangeArrowheads="1" noChangeShapeType="1" noTextEdit="1"/>
              </p:cNvSpPr>
              <p:nvPr>
                <p:ph sz="half" idx="10"/>
              </p:nvPr>
            </p:nvSpPr>
            <p:spPr>
              <a:blipFill>
                <a:blip r:embed="rId3"/>
                <a:stretch>
                  <a:fillRect l="-702" t="-1563"/>
                </a:stretch>
              </a:blipFill>
            </p:spPr>
            <p:txBody>
              <a:bodyPr/>
              <a:lstStyle/>
              <a:p>
                <a:r>
                  <a:rPr lang="en-US">
                    <a:noFill/>
                  </a:rPr>
                  <a:t> </a:t>
                </a:r>
              </a:p>
            </p:txBody>
          </p:sp>
        </mc:Fallback>
      </mc:AlternateContent>
    </p:spTree>
    <p:extLst>
      <p:ext uri="{BB962C8B-B14F-4D97-AF65-F5344CB8AC3E}">
        <p14:creationId xmlns:p14="http://schemas.microsoft.com/office/powerpoint/2010/main" val="24938134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BD225C2-6C72-6F4B-B0E3-3DDA91E9B570}"/>
              </a:ext>
            </a:extLst>
          </p:cNvPr>
          <p:cNvSpPr/>
          <p:nvPr/>
        </p:nvSpPr>
        <p:spPr>
          <a:xfrm>
            <a:off x="1748790" y="1748790"/>
            <a:ext cx="4347210" cy="81153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B65F0DC-DAE4-B84E-AEFB-A4A1D1FB3C79}"/>
                  </a:ext>
                </a:extLst>
              </p:cNvPr>
              <p:cNvSpPr>
                <a:spLocks noGrp="1"/>
              </p:cNvSpPr>
              <p:nvPr>
                <p:ph sz="half" idx="10"/>
              </p:nvPr>
            </p:nvSpPr>
            <p:spPr/>
            <p:txBody>
              <a:bodyPr/>
              <a:lstStyle/>
              <a:p>
                <a:r>
                  <a:rPr lang="en-US" dirty="0"/>
                  <a:t>One effective way of doing this is to select actions according to:</a:t>
                </a:r>
              </a:p>
              <a:p>
                <a:pPr marL="0" indent="0">
                  <a:buNone/>
                </a:pPr>
                <a:r>
                  <a:rPr lang="en-US" b="0"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acc>
                      <m:accPr>
                        <m:chr m:val="̇"/>
                        <m:ctrlPr>
                          <a:rPr lang="en-US" b="0" i="1" smtClean="0">
                            <a:latin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m:t>
                        </m:r>
                      </m:e>
                    </m:acc>
                    <m:r>
                      <a:rPr lang="en-US" b="0" i="1" smtClean="0">
                        <a:latin typeface="Cambria Math" panose="02040503050406030204" pitchFamily="18" charset="0"/>
                      </a:rPr>
                      <m:t>𝑎𝑟𝑔𝑚𝑎</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𝑎</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𝑡</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𝑎</m:t>
                        </m:r>
                      </m:e>
                    </m:d>
                    <m:r>
                      <a:rPr lang="en-US" b="0" i="1" smtClean="0">
                        <a:latin typeface="Cambria Math" panose="02040503050406030204" pitchFamily="18" charset="0"/>
                      </a:rPr>
                      <m:t>+</m:t>
                    </m:r>
                    <m:r>
                      <a:rPr lang="en-US" b="0" i="1" smtClean="0">
                        <a:latin typeface="Cambria Math" panose="02040503050406030204" pitchFamily="18" charset="0"/>
                      </a:rPr>
                      <m:t>𝑐</m:t>
                    </m:r>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r>
                              <m:rPr>
                                <m:sty m:val="p"/>
                              </m:rPr>
                              <a:rPr lang="en-US" b="0" i="0" smtClean="0">
                                <a:latin typeface="Cambria Math" panose="02040503050406030204" pitchFamily="18" charset="0"/>
                              </a:rPr>
                              <m:t>ln</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den>
                        </m:f>
                      </m:e>
                    </m:rad>
                  </m:oMath>
                </a14:m>
                <a:r>
                  <a:rPr lang="en-US" dirty="0"/>
                  <a:t>]</a:t>
                </a:r>
              </a:p>
              <a:p>
                <a:pPr marL="0" indent="0">
                  <a:buNone/>
                </a:pPr>
                <a:r>
                  <a:rPr lang="en-US" dirty="0"/>
                  <a:t>	Where,</a:t>
                </a:r>
              </a:p>
              <a:p>
                <a:pPr lvl="2"/>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𝑡</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𝑎</m:t>
                        </m:r>
                      </m:e>
                    </m:d>
                  </m:oMath>
                </a14:m>
                <a:r>
                  <a:rPr lang="en-US" sz="2400" dirty="0"/>
                  <a:t> denotes the number of times that action </a:t>
                </a:r>
                <a14:m>
                  <m:oMath xmlns:m="http://schemas.openxmlformats.org/officeDocument/2006/math">
                    <m:r>
                      <a:rPr lang="en-US" sz="2400" b="0" i="1" smtClean="0">
                        <a:latin typeface="Cambria Math" panose="02040503050406030204" pitchFamily="18" charset="0"/>
                      </a:rPr>
                      <m:t>𝑎</m:t>
                    </m:r>
                  </m:oMath>
                </a14:m>
                <a:r>
                  <a:rPr lang="en-US" sz="2400" dirty="0"/>
                  <a:t> has been selected prior to time </a:t>
                </a:r>
                <a14:m>
                  <m:oMath xmlns:m="http://schemas.openxmlformats.org/officeDocument/2006/math">
                    <m:r>
                      <a:rPr lang="en-US" sz="2400" b="0" i="1" smtClean="0">
                        <a:latin typeface="Cambria Math" panose="02040503050406030204" pitchFamily="18" charset="0"/>
                      </a:rPr>
                      <m:t>𝑡</m:t>
                    </m:r>
                  </m:oMath>
                </a14:m>
                <a:r>
                  <a:rPr lang="en-US" sz="2400" dirty="0"/>
                  <a:t>.</a:t>
                </a:r>
              </a:p>
              <a:p>
                <a:pPr lvl="2"/>
                <a:r>
                  <a:rPr lang="en-US" sz="2400" dirty="0"/>
                  <a:t>The number </a:t>
                </a:r>
                <a14:m>
                  <m:oMath xmlns:m="http://schemas.openxmlformats.org/officeDocument/2006/math">
                    <m:r>
                      <a:rPr lang="en-US" sz="2400" b="0" i="1" smtClean="0">
                        <a:latin typeface="Cambria Math" panose="02040503050406030204" pitchFamily="18" charset="0"/>
                      </a:rPr>
                      <m:t>𝑐</m:t>
                    </m:r>
                    <m:r>
                      <a:rPr lang="en-US" sz="2400" b="0" i="1" smtClean="0">
                        <a:latin typeface="Cambria Math" panose="02040503050406030204" pitchFamily="18" charset="0"/>
                      </a:rPr>
                      <m:t>&gt;0</m:t>
                    </m:r>
                  </m:oMath>
                </a14:m>
                <a:r>
                  <a:rPr lang="en-US" sz="2400" dirty="0"/>
                  <a:t> controls the degree of exploration.</a:t>
                </a:r>
              </a:p>
              <a:p>
                <a:pPr lvl="2"/>
                <a:r>
                  <a:rPr lang="en-US" sz="2400" dirty="0"/>
                  <a:t>If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𝑡</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𝑎</m:t>
                        </m:r>
                      </m:e>
                    </m:d>
                    <m:r>
                      <a:rPr lang="en-US" sz="2400" b="0" i="1" smtClean="0">
                        <a:latin typeface="Cambria Math" panose="02040503050406030204" pitchFamily="18" charset="0"/>
                      </a:rPr>
                      <m:t>=0</m:t>
                    </m:r>
                  </m:oMath>
                </a14:m>
                <a:r>
                  <a:rPr lang="en-US" sz="2400" dirty="0"/>
                  <a:t>, then </a:t>
                </a:r>
                <a14:m>
                  <m:oMath xmlns:m="http://schemas.openxmlformats.org/officeDocument/2006/math">
                    <m:r>
                      <a:rPr lang="en-US" sz="2400" b="0" i="1" smtClean="0">
                        <a:latin typeface="Cambria Math" panose="02040503050406030204" pitchFamily="18" charset="0"/>
                      </a:rPr>
                      <m:t>𝑎</m:t>
                    </m:r>
                  </m:oMath>
                </a14:m>
                <a:r>
                  <a:rPr lang="en-US" sz="2400" dirty="0"/>
                  <a:t> is considered to be a maximizing action.</a:t>
                </a:r>
              </a:p>
            </p:txBody>
          </p:sp>
        </mc:Choice>
        <mc:Fallback xmlns="">
          <p:sp>
            <p:nvSpPr>
              <p:cNvPr id="3" name="Content Placeholder 2">
                <a:extLst>
                  <a:ext uri="{FF2B5EF4-FFF2-40B4-BE49-F238E27FC236}">
                    <a16:creationId xmlns:a16="http://schemas.microsoft.com/office/drawing/2014/main" id="{5B65F0DC-DAE4-B84E-AEFB-A4A1D1FB3C79}"/>
                  </a:ext>
                </a:extLst>
              </p:cNvPr>
              <p:cNvSpPr>
                <a:spLocks noGrp="1" noRot="1" noChangeAspect="1" noMove="1" noResize="1" noEditPoints="1" noAdjustHandles="1" noChangeArrowheads="1" noChangeShapeType="1" noTextEdit="1"/>
              </p:cNvSpPr>
              <p:nvPr>
                <p:ph sz="half" idx="10"/>
              </p:nvPr>
            </p:nvSpPr>
            <p:spPr>
              <a:blipFill>
                <a:blip r:embed="rId3"/>
                <a:stretch>
                  <a:fillRect l="-702" t="-1563"/>
                </a:stretch>
              </a:blipFill>
            </p:spPr>
            <p:txBody>
              <a:bodyPr/>
              <a:lstStyle/>
              <a:p>
                <a:r>
                  <a:rPr lang="en-US">
                    <a:noFill/>
                  </a:rPr>
                  <a:t> </a:t>
                </a:r>
              </a:p>
            </p:txBody>
          </p:sp>
        </mc:Fallback>
      </mc:AlternateContent>
      <p:sp>
        <p:nvSpPr>
          <p:cNvPr id="7" name="Title 1">
            <a:extLst>
              <a:ext uri="{FF2B5EF4-FFF2-40B4-BE49-F238E27FC236}">
                <a16:creationId xmlns:a16="http://schemas.microsoft.com/office/drawing/2014/main" id="{DEB5FFCA-F8AC-BA43-9E4B-1DB51A8C004F}"/>
              </a:ext>
            </a:extLst>
          </p:cNvPr>
          <p:cNvSpPr txBox="1">
            <a:spLocks/>
          </p:cNvSpPr>
          <p:nvPr/>
        </p:nvSpPr>
        <p:spPr>
          <a:xfrm>
            <a:off x="364146" y="479421"/>
            <a:ext cx="10515600" cy="992183"/>
          </a:xfrm>
          <a:prstGeom prst="rect">
            <a:avLst/>
          </a:prstGeom>
        </p:spPr>
        <p:txBody>
          <a:bodyPr>
            <a:normAutofit/>
          </a:bodyPr>
          <a:lstStyle>
            <a:lvl1pPr algn="l" defTabSz="914400" rtl="0" eaLnBrk="1" latinLnBrk="0" hangingPunct="1">
              <a:lnSpc>
                <a:spcPct val="90000"/>
              </a:lnSpc>
              <a:spcBef>
                <a:spcPct val="0"/>
              </a:spcBef>
              <a:buNone/>
              <a:defRPr sz="4200" kern="120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sz="4000" dirty="0"/>
              <a:t>Upper-Confidence-Bound Action Selection</a:t>
            </a:r>
          </a:p>
        </p:txBody>
      </p:sp>
    </p:spTree>
    <p:extLst>
      <p:ext uri="{BB962C8B-B14F-4D97-AF65-F5344CB8AC3E}">
        <p14:creationId xmlns:p14="http://schemas.microsoft.com/office/powerpoint/2010/main" val="13335081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BD225C2-6C72-6F4B-B0E3-3DDA91E9B570}"/>
              </a:ext>
            </a:extLst>
          </p:cNvPr>
          <p:cNvSpPr/>
          <p:nvPr/>
        </p:nvSpPr>
        <p:spPr>
          <a:xfrm>
            <a:off x="1748790" y="1291590"/>
            <a:ext cx="4347210" cy="81153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B65F0DC-DAE4-B84E-AEFB-A4A1D1FB3C79}"/>
                  </a:ext>
                </a:extLst>
              </p:cNvPr>
              <p:cNvSpPr>
                <a:spLocks noGrp="1"/>
              </p:cNvSpPr>
              <p:nvPr>
                <p:ph sz="half" idx="10"/>
              </p:nvPr>
            </p:nvSpPr>
            <p:spPr/>
            <p:txBody>
              <a:bodyPr/>
              <a:lstStyle/>
              <a:p>
                <a:pPr marL="0" indent="0">
                  <a:buNone/>
                </a:pP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m:t>
                        </m:r>
                      </m:e>
                    </m:acc>
                    <m:r>
                      <a:rPr lang="en-US" i="1">
                        <a:latin typeface="Cambria Math" panose="02040503050406030204" pitchFamily="18" charset="0"/>
                      </a:rPr>
                      <m:t>𝑎𝑟𝑔𝑚𝑎</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𝑎</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𝑡</m:t>
                        </m:r>
                      </m:sub>
                    </m:sSub>
                    <m:d>
                      <m:dPr>
                        <m:ctrlPr>
                          <a:rPr lang="en-US" i="1">
                            <a:latin typeface="Cambria Math" panose="02040503050406030204" pitchFamily="18" charset="0"/>
                          </a:rPr>
                        </m:ctrlPr>
                      </m:dPr>
                      <m:e>
                        <m:r>
                          <a:rPr lang="en-US" i="1">
                            <a:latin typeface="Cambria Math" panose="02040503050406030204" pitchFamily="18" charset="0"/>
                          </a:rPr>
                          <m:t>𝑎</m:t>
                        </m:r>
                      </m:e>
                    </m:d>
                    <m:r>
                      <a:rPr lang="en-US" i="1">
                        <a:latin typeface="Cambria Math" panose="02040503050406030204" pitchFamily="18" charset="0"/>
                      </a:rPr>
                      <m:t>+</m:t>
                    </m:r>
                    <m:r>
                      <a:rPr lang="en-US" i="1">
                        <a:latin typeface="Cambria Math" panose="02040503050406030204" pitchFamily="18" charset="0"/>
                      </a:rPr>
                      <m:t>𝑐</m:t>
                    </m:r>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r>
                              <m:rPr>
                                <m:sty m:val="p"/>
                              </m:rPr>
                              <a:rPr lang="en-US">
                                <a:latin typeface="Cambria Math" panose="02040503050406030204" pitchFamily="18" charset="0"/>
                              </a:rPr>
                              <m:t>ln</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num>
                          <m:den>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den>
                        </m:f>
                      </m:e>
                    </m:rad>
                  </m:oMath>
                </a14:m>
                <a:endParaRPr lang="en-US" dirty="0"/>
              </a:p>
              <a:p>
                <a:endParaRPr lang="en-US" dirty="0"/>
              </a:p>
              <a:p>
                <a:r>
                  <a:rPr lang="en-US" dirty="0"/>
                  <a:t>The square-root term is a measure of the uncertainty or variance in the estimate of </a:t>
                </a:r>
                <a14:m>
                  <m:oMath xmlns:m="http://schemas.openxmlformats.org/officeDocument/2006/math">
                    <m:r>
                      <a:rPr lang="en-US" b="0" i="1" smtClean="0">
                        <a:latin typeface="Cambria Math" panose="02040503050406030204" pitchFamily="18" charset="0"/>
                      </a:rPr>
                      <m:t>𝑎</m:t>
                    </m:r>
                  </m:oMath>
                </a14:m>
                <a:r>
                  <a:rPr lang="en-US" dirty="0"/>
                  <a:t>’s value.</a:t>
                </a:r>
              </a:p>
              <a:p>
                <a:r>
                  <a:rPr lang="en-US" dirty="0"/>
                  <a:t>The quantity being </a:t>
                </a:r>
                <a:r>
                  <a:rPr lang="en-US" dirty="0" err="1"/>
                  <a:t>max’d</a:t>
                </a:r>
                <a:r>
                  <a:rPr lang="en-US" dirty="0"/>
                  <a:t> over is thus a sort of </a:t>
                </a:r>
                <a:r>
                  <a:rPr lang="en-US" dirty="0">
                    <a:solidFill>
                      <a:schemeClr val="accent3"/>
                    </a:solidFill>
                  </a:rPr>
                  <a:t>upper bound </a:t>
                </a:r>
                <a:r>
                  <a:rPr lang="en-US" dirty="0"/>
                  <a:t>on the possible true value of action </a:t>
                </a:r>
                <a14:m>
                  <m:oMath xmlns:m="http://schemas.openxmlformats.org/officeDocument/2006/math">
                    <m:r>
                      <a:rPr lang="en-US" b="0" i="1" smtClean="0">
                        <a:latin typeface="Cambria Math" panose="02040503050406030204" pitchFamily="18" charset="0"/>
                      </a:rPr>
                      <m:t>𝑎</m:t>
                    </m:r>
                  </m:oMath>
                </a14:m>
                <a:r>
                  <a:rPr lang="en-US" dirty="0"/>
                  <a:t>, with </a:t>
                </a:r>
                <a14:m>
                  <m:oMath xmlns:m="http://schemas.openxmlformats.org/officeDocument/2006/math">
                    <m:r>
                      <a:rPr lang="en-US" b="0" i="1" smtClean="0">
                        <a:latin typeface="Cambria Math" panose="02040503050406030204" pitchFamily="18" charset="0"/>
                      </a:rPr>
                      <m:t>𝑐</m:t>
                    </m:r>
                  </m:oMath>
                </a14:m>
                <a:r>
                  <a:rPr lang="en-US" dirty="0"/>
                  <a:t> determining the </a:t>
                </a:r>
                <a:r>
                  <a:rPr lang="en-US" dirty="0">
                    <a:solidFill>
                      <a:schemeClr val="accent3"/>
                    </a:solidFill>
                  </a:rPr>
                  <a:t>confidence level</a:t>
                </a:r>
                <a:r>
                  <a:rPr lang="en-US" dirty="0"/>
                  <a:t>.</a:t>
                </a:r>
              </a:p>
              <a:p>
                <a:r>
                  <a:rPr lang="en-US" dirty="0"/>
                  <a:t>The logarithm means that the increases get smaller over time, but are unbounded.</a:t>
                </a:r>
              </a:p>
            </p:txBody>
          </p:sp>
        </mc:Choice>
        <mc:Fallback xmlns="">
          <p:sp>
            <p:nvSpPr>
              <p:cNvPr id="3" name="Content Placeholder 2">
                <a:extLst>
                  <a:ext uri="{FF2B5EF4-FFF2-40B4-BE49-F238E27FC236}">
                    <a16:creationId xmlns:a16="http://schemas.microsoft.com/office/drawing/2014/main" id="{5B65F0DC-DAE4-B84E-AEFB-A4A1D1FB3C79}"/>
                  </a:ext>
                </a:extLst>
              </p:cNvPr>
              <p:cNvSpPr>
                <a:spLocks noGrp="1" noRot="1" noChangeAspect="1" noMove="1" noResize="1" noEditPoints="1" noAdjustHandles="1" noChangeArrowheads="1" noChangeShapeType="1" noTextEdit="1"/>
              </p:cNvSpPr>
              <p:nvPr>
                <p:ph sz="half" idx="10"/>
              </p:nvPr>
            </p:nvSpPr>
            <p:spPr>
              <a:blipFill>
                <a:blip r:embed="rId3"/>
                <a:stretch>
                  <a:fillRect l="-702"/>
                </a:stretch>
              </a:blipFill>
            </p:spPr>
            <p:txBody>
              <a:bodyPr/>
              <a:lstStyle/>
              <a:p>
                <a:r>
                  <a:rPr lang="en-US">
                    <a:noFill/>
                  </a:rPr>
                  <a:t> </a:t>
                </a:r>
              </a:p>
            </p:txBody>
          </p:sp>
        </mc:Fallback>
      </mc:AlternateContent>
      <p:sp>
        <p:nvSpPr>
          <p:cNvPr id="8" name="Title 1">
            <a:extLst>
              <a:ext uri="{FF2B5EF4-FFF2-40B4-BE49-F238E27FC236}">
                <a16:creationId xmlns:a16="http://schemas.microsoft.com/office/drawing/2014/main" id="{3B61270B-181D-164F-80B3-FD79D01C59ED}"/>
              </a:ext>
            </a:extLst>
          </p:cNvPr>
          <p:cNvSpPr txBox="1">
            <a:spLocks/>
          </p:cNvSpPr>
          <p:nvPr/>
        </p:nvSpPr>
        <p:spPr>
          <a:xfrm>
            <a:off x="364146" y="479421"/>
            <a:ext cx="10515600" cy="992183"/>
          </a:xfrm>
          <a:prstGeom prst="rect">
            <a:avLst/>
          </a:prstGeom>
        </p:spPr>
        <p:txBody>
          <a:bodyPr>
            <a:normAutofit/>
          </a:bodyPr>
          <a:lstStyle>
            <a:lvl1pPr algn="l" defTabSz="914400" rtl="0" eaLnBrk="1" latinLnBrk="0" hangingPunct="1">
              <a:lnSpc>
                <a:spcPct val="90000"/>
              </a:lnSpc>
              <a:spcBef>
                <a:spcPct val="0"/>
              </a:spcBef>
              <a:buNone/>
              <a:defRPr sz="4200" kern="120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sz="4000" dirty="0"/>
              <a:t>Upper-Confidence-Bound Action Selection</a:t>
            </a:r>
          </a:p>
        </p:txBody>
      </p:sp>
    </p:spTree>
    <p:extLst>
      <p:ext uri="{BB962C8B-B14F-4D97-AF65-F5344CB8AC3E}">
        <p14:creationId xmlns:p14="http://schemas.microsoft.com/office/powerpoint/2010/main" val="25997767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BD225C2-6C72-6F4B-B0E3-3DDA91E9B570}"/>
              </a:ext>
            </a:extLst>
          </p:cNvPr>
          <p:cNvSpPr/>
          <p:nvPr/>
        </p:nvSpPr>
        <p:spPr>
          <a:xfrm>
            <a:off x="1748790" y="1291590"/>
            <a:ext cx="4347210" cy="81153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B65F0DC-DAE4-B84E-AEFB-A4A1D1FB3C79}"/>
                  </a:ext>
                </a:extLst>
              </p:cNvPr>
              <p:cNvSpPr>
                <a:spLocks noGrp="1"/>
              </p:cNvSpPr>
              <p:nvPr>
                <p:ph sz="half" idx="10"/>
              </p:nvPr>
            </p:nvSpPr>
            <p:spPr/>
            <p:txBody>
              <a:bodyPr/>
              <a:lstStyle/>
              <a:p>
                <a:pPr marL="0" indent="0">
                  <a:buNone/>
                </a:pP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m:t>
                        </m:r>
                      </m:e>
                    </m:acc>
                    <m:r>
                      <a:rPr lang="en-US" i="1">
                        <a:latin typeface="Cambria Math" panose="02040503050406030204" pitchFamily="18" charset="0"/>
                      </a:rPr>
                      <m:t>𝑎𝑟𝑔𝑚𝑎</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𝑎</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𝑡</m:t>
                        </m:r>
                      </m:sub>
                    </m:sSub>
                    <m:d>
                      <m:dPr>
                        <m:ctrlPr>
                          <a:rPr lang="en-US" i="1">
                            <a:latin typeface="Cambria Math" panose="02040503050406030204" pitchFamily="18" charset="0"/>
                          </a:rPr>
                        </m:ctrlPr>
                      </m:dPr>
                      <m:e>
                        <m:r>
                          <a:rPr lang="en-US" i="1">
                            <a:latin typeface="Cambria Math" panose="02040503050406030204" pitchFamily="18" charset="0"/>
                          </a:rPr>
                          <m:t>𝑎</m:t>
                        </m:r>
                      </m:e>
                    </m:d>
                    <m:r>
                      <a:rPr lang="en-US" i="1">
                        <a:latin typeface="Cambria Math" panose="02040503050406030204" pitchFamily="18" charset="0"/>
                      </a:rPr>
                      <m:t>+</m:t>
                    </m:r>
                    <m:r>
                      <a:rPr lang="en-US" i="1">
                        <a:latin typeface="Cambria Math" panose="02040503050406030204" pitchFamily="18" charset="0"/>
                      </a:rPr>
                      <m:t>𝑐</m:t>
                    </m:r>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r>
                              <m:rPr>
                                <m:sty m:val="p"/>
                              </m:rPr>
                              <a:rPr lang="en-US">
                                <a:latin typeface="Cambria Math" panose="02040503050406030204" pitchFamily="18" charset="0"/>
                              </a:rPr>
                              <m:t>ln</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num>
                          <m:den>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den>
                        </m:f>
                      </m:e>
                    </m:rad>
                  </m:oMath>
                </a14:m>
                <a:endParaRPr lang="en-US" dirty="0"/>
              </a:p>
              <a:p>
                <a:endParaRPr lang="en-US" dirty="0"/>
              </a:p>
              <a:p>
                <a:pPr marL="0" indent="0">
                  <a:buNone/>
                </a:pPr>
                <a:r>
                  <a:rPr lang="en-US" b="1" dirty="0">
                    <a:solidFill>
                      <a:schemeClr val="accent1"/>
                    </a:solidFill>
                  </a:rPr>
                  <a:t>Trick</a:t>
                </a:r>
              </a:p>
              <a:p>
                <a:r>
                  <a:rPr lang="en-US" dirty="0"/>
                  <a:t>Each time </a:t>
                </a:r>
                <a14:m>
                  <m:oMath xmlns:m="http://schemas.openxmlformats.org/officeDocument/2006/math">
                    <m:r>
                      <a:rPr lang="en-US" b="0" i="1" smtClean="0">
                        <a:latin typeface="Cambria Math" panose="02040503050406030204" pitchFamily="18" charset="0"/>
                      </a:rPr>
                      <m:t>𝑎</m:t>
                    </m:r>
                  </m:oMath>
                </a14:m>
                <a:r>
                  <a:rPr lang="en-US" dirty="0"/>
                  <a:t> is selected the uncertainty is presumably reduced:</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𝑡</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𝑎</m:t>
                        </m:r>
                      </m:e>
                    </m:d>
                  </m:oMath>
                </a14:m>
                <a:r>
                  <a:rPr lang="en-US" dirty="0"/>
                  <a:t> increments → The uncertainty term decreases.</a:t>
                </a:r>
              </a:p>
              <a:p>
                <a:pPr lvl="1"/>
                <a:endParaRPr lang="en-US" dirty="0"/>
              </a:p>
              <a:p>
                <a:r>
                  <a:rPr lang="en-US" dirty="0"/>
                  <a:t>Each time an action other than </a:t>
                </a:r>
                <a14:m>
                  <m:oMath xmlns:m="http://schemas.openxmlformats.org/officeDocument/2006/math">
                    <m:r>
                      <a:rPr lang="en-US" b="0" i="1" smtClean="0">
                        <a:latin typeface="Cambria Math" panose="02040503050406030204" pitchFamily="18" charset="0"/>
                      </a:rPr>
                      <m:t>𝑎</m:t>
                    </m:r>
                  </m:oMath>
                </a14:m>
                <a:r>
                  <a:rPr lang="en-US" dirty="0"/>
                  <a:t> is selected:</a:t>
                </a:r>
              </a:p>
              <a:p>
                <a:pPr lvl="1"/>
                <a14:m>
                  <m:oMath xmlns:m="http://schemas.openxmlformats.org/officeDocument/2006/math">
                    <m:r>
                      <a:rPr lang="en-US" b="0" i="1" smtClean="0">
                        <a:latin typeface="Cambria Math" panose="02040503050406030204" pitchFamily="18" charset="0"/>
                      </a:rPr>
                      <m:t>𝑡</m:t>
                    </m:r>
                  </m:oMath>
                </a14:m>
                <a:r>
                  <a:rPr lang="en-US" dirty="0"/>
                  <a:t> increases but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oMath>
                </a14:m>
                <a:r>
                  <a:rPr lang="en-US" dirty="0"/>
                  <a:t> does not → The uncertainty term increases.</a:t>
                </a:r>
              </a:p>
            </p:txBody>
          </p:sp>
        </mc:Choice>
        <mc:Fallback xmlns="">
          <p:sp>
            <p:nvSpPr>
              <p:cNvPr id="3" name="Content Placeholder 2">
                <a:extLst>
                  <a:ext uri="{FF2B5EF4-FFF2-40B4-BE49-F238E27FC236}">
                    <a16:creationId xmlns:a16="http://schemas.microsoft.com/office/drawing/2014/main" id="{5B65F0DC-DAE4-B84E-AEFB-A4A1D1FB3C79}"/>
                  </a:ext>
                </a:extLst>
              </p:cNvPr>
              <p:cNvSpPr>
                <a:spLocks noGrp="1" noRot="1" noChangeAspect="1" noMove="1" noResize="1" noEditPoints="1" noAdjustHandles="1" noChangeArrowheads="1" noChangeShapeType="1" noTextEdit="1"/>
              </p:cNvSpPr>
              <p:nvPr>
                <p:ph sz="half" idx="10"/>
              </p:nvPr>
            </p:nvSpPr>
            <p:spPr>
              <a:blipFill>
                <a:blip r:embed="rId3"/>
                <a:stretch>
                  <a:fillRect l="-819"/>
                </a:stretch>
              </a:blipFill>
            </p:spPr>
            <p:txBody>
              <a:bodyPr/>
              <a:lstStyle/>
              <a:p>
                <a:r>
                  <a:rPr lang="en-US">
                    <a:noFill/>
                  </a:rPr>
                  <a:t> </a:t>
                </a:r>
              </a:p>
            </p:txBody>
          </p:sp>
        </mc:Fallback>
      </mc:AlternateContent>
      <p:sp>
        <p:nvSpPr>
          <p:cNvPr id="8" name="Title 1">
            <a:extLst>
              <a:ext uri="{FF2B5EF4-FFF2-40B4-BE49-F238E27FC236}">
                <a16:creationId xmlns:a16="http://schemas.microsoft.com/office/drawing/2014/main" id="{FE172D53-4BC5-B145-B49F-89188F828DF9}"/>
              </a:ext>
            </a:extLst>
          </p:cNvPr>
          <p:cNvSpPr txBox="1">
            <a:spLocks/>
          </p:cNvSpPr>
          <p:nvPr/>
        </p:nvSpPr>
        <p:spPr>
          <a:xfrm>
            <a:off x="364146" y="479421"/>
            <a:ext cx="10515600" cy="992183"/>
          </a:xfrm>
          <a:prstGeom prst="rect">
            <a:avLst/>
          </a:prstGeom>
        </p:spPr>
        <p:txBody>
          <a:bodyPr>
            <a:normAutofit/>
          </a:bodyPr>
          <a:lstStyle>
            <a:lvl1pPr algn="l" defTabSz="914400" rtl="0" eaLnBrk="1" latinLnBrk="0" hangingPunct="1">
              <a:lnSpc>
                <a:spcPct val="90000"/>
              </a:lnSpc>
              <a:spcBef>
                <a:spcPct val="0"/>
              </a:spcBef>
              <a:buNone/>
              <a:defRPr sz="4200" kern="120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sz="4000" dirty="0"/>
              <a:t>Upper-Confidence-Bound Action Selection</a:t>
            </a:r>
          </a:p>
        </p:txBody>
      </p:sp>
    </p:spTree>
    <p:extLst>
      <p:ext uri="{BB962C8B-B14F-4D97-AF65-F5344CB8AC3E}">
        <p14:creationId xmlns:p14="http://schemas.microsoft.com/office/powerpoint/2010/main" val="11136991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65F0DC-DAE4-B84E-AEFB-A4A1D1FB3C79}"/>
              </a:ext>
            </a:extLst>
          </p:cNvPr>
          <p:cNvSpPr>
            <a:spLocks noGrp="1"/>
          </p:cNvSpPr>
          <p:nvPr>
            <p:ph sz="half" idx="10"/>
          </p:nvPr>
        </p:nvSpPr>
        <p:spPr/>
        <p:txBody>
          <a:bodyPr/>
          <a:lstStyle/>
          <a:p>
            <a:endParaRPr lang="en-US" dirty="0"/>
          </a:p>
          <a:p>
            <a:pPr marL="0" indent="0">
              <a:buNone/>
            </a:pPr>
            <a:r>
              <a:rPr lang="en-US" b="1" dirty="0">
                <a:solidFill>
                  <a:schemeClr val="accent1"/>
                </a:solidFill>
              </a:rPr>
              <a:t>Conclusion</a:t>
            </a:r>
          </a:p>
          <a:p>
            <a:r>
              <a:rPr lang="en-US" dirty="0"/>
              <a:t>All actions will eventually be selected, but actions with lower value estimates, or that have already been selected frequently, will be selected with decreasing frequency over time.</a:t>
            </a:r>
          </a:p>
          <a:p>
            <a:endParaRPr lang="en-US" dirty="0"/>
          </a:p>
          <a:p>
            <a:endParaRPr lang="en-US" dirty="0"/>
          </a:p>
          <a:p>
            <a:endParaRPr lang="en-US" dirty="0"/>
          </a:p>
          <a:p>
            <a:pPr marL="0" indent="0">
              <a:buNone/>
            </a:pPr>
            <a:r>
              <a:rPr lang="en-US" b="1" dirty="0">
                <a:solidFill>
                  <a:srgbClr val="A166FF"/>
                </a:solidFill>
              </a:rPr>
              <a:t>Let’s do some coding!  </a:t>
            </a:r>
            <a:r>
              <a:rPr lang="en-US" dirty="0">
                <a:solidFill>
                  <a:srgbClr val="008DC4"/>
                </a:solidFill>
                <a:hlinkClick r:id="rId3">
                  <a:extLst>
                    <a:ext uri="{A12FA001-AC4F-418D-AE19-62706E023703}">
                      <ahyp:hlinkClr xmlns:ahyp="http://schemas.microsoft.com/office/drawing/2018/hyperlinkcolor" val="tx"/>
                    </a:ext>
                  </a:extLst>
                </a:hlinkClick>
              </a:rPr>
              <a:t>Upper-Confidence-Bound Action Selection</a:t>
            </a:r>
            <a:endParaRPr lang="en-US" dirty="0">
              <a:solidFill>
                <a:srgbClr val="008DC4"/>
              </a:solidFill>
            </a:endParaRPr>
          </a:p>
        </p:txBody>
      </p:sp>
      <p:pic>
        <p:nvPicPr>
          <p:cNvPr id="5" name="Picture 4">
            <a:extLst>
              <a:ext uri="{FF2B5EF4-FFF2-40B4-BE49-F238E27FC236}">
                <a16:creationId xmlns:a16="http://schemas.microsoft.com/office/drawing/2014/main" id="{B9474CD0-6D62-8447-B82E-681D9B1ED496}"/>
              </a:ext>
            </a:extLst>
          </p:cNvPr>
          <p:cNvPicPr>
            <a:picLocks noChangeAspect="1"/>
          </p:cNvPicPr>
          <p:nvPr/>
        </p:nvPicPr>
        <p:blipFill>
          <a:blip r:embed="rId4"/>
          <a:stretch>
            <a:fillRect/>
          </a:stretch>
        </p:blipFill>
        <p:spPr>
          <a:xfrm>
            <a:off x="58728" y="4427220"/>
            <a:ext cx="876300" cy="876300"/>
          </a:xfrm>
          <a:prstGeom prst="rect">
            <a:avLst/>
          </a:prstGeom>
        </p:spPr>
      </p:pic>
      <p:sp>
        <p:nvSpPr>
          <p:cNvPr id="7" name="Title 1">
            <a:extLst>
              <a:ext uri="{FF2B5EF4-FFF2-40B4-BE49-F238E27FC236}">
                <a16:creationId xmlns:a16="http://schemas.microsoft.com/office/drawing/2014/main" id="{DA2A8464-C0E3-1A48-A5F5-554B53246F33}"/>
              </a:ext>
            </a:extLst>
          </p:cNvPr>
          <p:cNvSpPr txBox="1">
            <a:spLocks/>
          </p:cNvSpPr>
          <p:nvPr/>
        </p:nvSpPr>
        <p:spPr>
          <a:xfrm>
            <a:off x="364146" y="479421"/>
            <a:ext cx="10515600" cy="992183"/>
          </a:xfrm>
          <a:prstGeom prst="rect">
            <a:avLst/>
          </a:prstGeom>
        </p:spPr>
        <p:txBody>
          <a:bodyPr>
            <a:normAutofit/>
          </a:bodyPr>
          <a:lstStyle>
            <a:lvl1pPr algn="l" defTabSz="914400" rtl="0" eaLnBrk="1" latinLnBrk="0" hangingPunct="1">
              <a:lnSpc>
                <a:spcPct val="90000"/>
              </a:lnSpc>
              <a:spcBef>
                <a:spcPct val="0"/>
              </a:spcBef>
              <a:buNone/>
              <a:defRPr sz="4200" kern="120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sz="4000" dirty="0"/>
              <a:t>Upper-Confidence-Bound Action Selection</a:t>
            </a:r>
          </a:p>
        </p:txBody>
      </p:sp>
      <p:sp>
        <p:nvSpPr>
          <p:cNvPr id="6" name="TextBox 5">
            <a:extLst>
              <a:ext uri="{FF2B5EF4-FFF2-40B4-BE49-F238E27FC236}">
                <a16:creationId xmlns:a16="http://schemas.microsoft.com/office/drawing/2014/main" id="{A48984DB-8A08-ED4F-91C1-744327B2DE40}"/>
              </a:ext>
            </a:extLst>
          </p:cNvPr>
          <p:cNvSpPr txBox="1"/>
          <p:nvPr/>
        </p:nvSpPr>
        <p:spPr>
          <a:xfrm>
            <a:off x="3289739" y="6283984"/>
            <a:ext cx="4803431" cy="523220"/>
          </a:xfrm>
          <a:prstGeom prst="rect">
            <a:avLst/>
          </a:prstGeom>
          <a:noFill/>
        </p:spPr>
        <p:txBody>
          <a:bodyPr wrap="none" rtlCol="0">
            <a:spAutoFit/>
          </a:bodyPr>
          <a:lstStyle/>
          <a:p>
            <a:r>
              <a:rPr lang="en-US" sz="2800" dirty="0">
                <a:solidFill>
                  <a:srgbClr val="FF9900"/>
                </a:solidFill>
                <a:latin typeface="Amazon Ember"/>
                <a:ea typeface="Amazon Ember"/>
                <a:cs typeface="Amazon Ember"/>
                <a:sym typeface="Amazon Ember"/>
              </a:rPr>
              <a:t>NEXT TOPIC: </a:t>
            </a:r>
            <a:r>
              <a:rPr lang="en-US" sz="2800" dirty="0">
                <a:solidFill>
                  <a:schemeClr val="bg1"/>
                </a:solidFill>
              </a:rPr>
              <a:t>Gradient Bandits</a:t>
            </a:r>
            <a:endParaRPr lang="en-US" sz="2000" dirty="0">
              <a:solidFill>
                <a:schemeClr val="bg1"/>
              </a:solidFill>
            </a:endParaRPr>
          </a:p>
        </p:txBody>
      </p:sp>
    </p:spTree>
    <p:extLst>
      <p:ext uri="{BB962C8B-B14F-4D97-AF65-F5344CB8AC3E}">
        <p14:creationId xmlns:p14="http://schemas.microsoft.com/office/powerpoint/2010/main" val="38001474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008DC4"/>
        </a:solidFill>
        <a:effectLst/>
      </p:bgPr>
    </p:bg>
    <p:spTree>
      <p:nvGrpSpPr>
        <p:cNvPr id="1" name=""/>
        <p:cNvGrpSpPr/>
        <p:nvPr/>
      </p:nvGrpSpPr>
      <p:grpSpPr>
        <a:xfrm>
          <a:off x="0" y="0"/>
          <a:ext cx="0" cy="0"/>
          <a:chOff x="0" y="0"/>
          <a:chExt cx="0" cy="0"/>
        </a:xfrm>
      </p:grpSpPr>
      <p:sp>
        <p:nvSpPr>
          <p:cNvPr id="230" name="Approximators"/>
          <p:cNvSpPr txBox="1">
            <a:spLocks noGrp="1"/>
          </p:cNvSpPr>
          <p:nvPr>
            <p:ph type="title"/>
          </p:nvPr>
        </p:nvSpPr>
        <p:spPr>
          <a:xfrm>
            <a:off x="844550" y="2160754"/>
            <a:ext cx="10502900" cy="1143000"/>
          </a:xfrm>
          <a:prstGeom prst="rect">
            <a:avLst/>
          </a:prstGeom>
        </p:spPr>
        <p:txBody>
          <a:bodyPr>
            <a:normAutofit/>
          </a:bodyPr>
          <a:lstStyle>
            <a:lvl1pPr defTabSz="742950">
              <a:defRPr sz="14400">
                <a:effectLst>
                  <a:outerShdw blurRad="22860" dist="22860" dir="7800000" rotWithShape="0">
                    <a:srgbClr val="E9E9E9"/>
                  </a:outerShdw>
                </a:effectLst>
              </a:defRPr>
            </a:lvl1pPr>
          </a:lstStyle>
          <a:p>
            <a:pPr algn="ctr"/>
            <a:r>
              <a:rPr lang="en-US" sz="6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Gradient Bandits</a:t>
            </a:r>
            <a:endParaRPr sz="6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2070580881"/>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AAD494A-6BCA-D343-981E-53A07928141C}"/>
                  </a:ext>
                </a:extLst>
              </p:cNvPr>
              <p:cNvSpPr>
                <a:spLocks noGrp="1"/>
              </p:cNvSpPr>
              <p:nvPr>
                <p:ph sz="half" idx="10"/>
              </p:nvPr>
            </p:nvSpPr>
            <p:spPr>
              <a:xfrm>
                <a:off x="852492" y="1287274"/>
                <a:ext cx="10842630" cy="4858631"/>
              </a:xfrm>
            </p:spPr>
            <p:txBody>
              <a:bodyPr/>
              <a:lstStyle/>
              <a:p>
                <a:r>
                  <a:rPr lang="en-US" sz="2000" dirty="0"/>
                  <a:t>So far we have considered methods that estimate action values and use those estimates to select actions.</a:t>
                </a:r>
              </a:p>
              <a:p>
                <a:r>
                  <a:rPr lang="en-US" sz="2000" dirty="0"/>
                  <a:t>It is good, but not the only option.</a:t>
                </a:r>
              </a:p>
              <a:p>
                <a:pPr marL="0" indent="0">
                  <a:buNone/>
                </a:pPr>
                <a:r>
                  <a:rPr lang="en-US" sz="2000" b="1" dirty="0">
                    <a:solidFill>
                      <a:schemeClr val="accent1"/>
                    </a:solidFill>
                  </a:rPr>
                  <a:t>Gradient Bandits</a:t>
                </a:r>
              </a:p>
              <a:p>
                <a:r>
                  <a:rPr lang="en-US" sz="2000" dirty="0"/>
                  <a:t>Let’s consider learning a numerical </a:t>
                </a:r>
                <a:r>
                  <a:rPr lang="en-US" sz="2000" dirty="0">
                    <a:solidFill>
                      <a:schemeClr val="accent3"/>
                    </a:solidFill>
                  </a:rPr>
                  <a:t>preference</a:t>
                </a:r>
                <a:r>
                  <a:rPr lang="en-US" sz="2000" dirty="0"/>
                  <a:t> for each action </a:t>
                </a:r>
                <a14:m>
                  <m:oMath xmlns:m="http://schemas.openxmlformats.org/officeDocument/2006/math">
                    <m:r>
                      <a:rPr lang="en-US" sz="2000" b="0" i="1" smtClean="0">
                        <a:latin typeface="Cambria Math" panose="02040503050406030204" pitchFamily="18" charset="0"/>
                      </a:rPr>
                      <m:t>𝑎</m:t>
                    </m:r>
                  </m:oMath>
                </a14:m>
                <a:r>
                  <a:rPr lang="en-US" sz="2000" dirty="0"/>
                  <a:t>, which we denote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𝑄</m:t>
                        </m:r>
                      </m:e>
                      <m:sub>
                        <m:r>
                          <a:rPr lang="en-US" sz="2000" b="0" i="1" smtClean="0">
                            <a:latin typeface="Cambria Math" panose="02040503050406030204" pitchFamily="18" charset="0"/>
                          </a:rPr>
                          <m:t>𝑡</m:t>
                        </m:r>
                      </m:sub>
                    </m:sSub>
                    <m:r>
                      <a:rPr lang="en-US" sz="2000" b="0" i="1" smtClean="0">
                        <a:latin typeface="Cambria Math" panose="02040503050406030204" pitchFamily="18" charset="0"/>
                      </a:rPr>
                      <m:t>(</m:t>
                    </m:r>
                    <m:r>
                      <a:rPr lang="en-US" sz="2000" b="0" i="1" smtClean="0">
                        <a:latin typeface="Cambria Math" panose="02040503050406030204" pitchFamily="18" charset="0"/>
                      </a:rPr>
                      <m:t>𝑎</m:t>
                    </m:r>
                    <m:r>
                      <a:rPr lang="en-US" sz="2000" b="0" i="1" smtClean="0">
                        <a:latin typeface="Cambria Math" panose="02040503050406030204" pitchFamily="18" charset="0"/>
                      </a:rPr>
                      <m:t>)</m:t>
                    </m:r>
                  </m:oMath>
                </a14:m>
                <a:r>
                  <a:rPr lang="en-US" sz="2000" dirty="0"/>
                  <a:t>.</a:t>
                </a:r>
              </a:p>
              <a:p>
                <a:r>
                  <a:rPr lang="en-US" sz="2000" dirty="0"/>
                  <a:t>The larger preference, the more often that action is taken.</a:t>
                </a:r>
              </a:p>
              <a:p>
                <a:r>
                  <a:rPr lang="en-US" sz="2000" dirty="0"/>
                  <a:t>The preference has no interpretation in terms of reward, only the relative preference of one action over another is important.</a:t>
                </a:r>
              </a:p>
              <a:p>
                <a:r>
                  <a:rPr lang="en-US" sz="2000" dirty="0"/>
                  <a:t>The policy can be determined by the </a:t>
                </a:r>
                <a:r>
                  <a:rPr lang="en-US" sz="2000" dirty="0" err="1"/>
                  <a:t>softmax</a:t>
                </a:r>
                <a:r>
                  <a:rPr lang="en-US" sz="2000" dirty="0"/>
                  <a:t> distribution:</a:t>
                </a:r>
              </a:p>
              <a:p>
                <a:pPr marL="457200" lvl="1"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ea typeface="Cambria Math" panose="02040503050406030204" pitchFamily="18" charset="0"/>
                            </a:rPr>
                            <m:t>𝑡</m:t>
                          </m:r>
                        </m:sub>
                      </m:sSub>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𝑎</m:t>
                          </m:r>
                        </m:e>
                      </m:d>
                      <m:r>
                        <a:rPr lang="en-US" b="0" i="1" smtClean="0">
                          <a:latin typeface="Cambria Math" panose="02040503050406030204" pitchFamily="18" charset="0"/>
                          <a:ea typeface="Cambria Math" panose="02040503050406030204" pitchFamily="18" charset="0"/>
                        </a:rPr>
                        <m:t>= </m:t>
                      </m:r>
                      <m:f>
                        <m:fPr>
                          <m:ctrlPr>
                            <a:rPr lang="en-US" b="0" i="1" smtClean="0">
                              <a:latin typeface="Cambria Math" panose="02040503050406030204" pitchFamily="18" charset="0"/>
                              <a:ea typeface="Cambria Math" panose="02040503050406030204" pitchFamily="18" charset="0"/>
                            </a:rPr>
                          </m:ctrlPr>
                        </m:fPr>
                        <m:num>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𝑒</m:t>
                              </m:r>
                            </m:e>
                            <m:sup>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𝑄</m:t>
                                  </m:r>
                                </m:e>
                                <m:sub>
                                  <m:r>
                                    <a:rPr lang="en-US" b="0" i="1" smtClean="0">
                                      <a:latin typeface="Cambria Math" panose="02040503050406030204" pitchFamily="18" charset="0"/>
                                      <a:ea typeface="Cambria Math" panose="02040503050406030204" pitchFamily="18" charset="0"/>
                                    </a:rPr>
                                    <m:t>𝑡</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m:t>
                              </m:r>
                              <m:r>
                                <a:rPr lang="en-US" b="0" i="1" smtClean="0">
                                  <a:latin typeface="Cambria Math" panose="02040503050406030204" pitchFamily="18" charset="0"/>
                                  <a:ea typeface="Cambria Math" panose="02040503050406030204" pitchFamily="18" charset="0"/>
                                </a:rPr>
                                <m:t>)</m:t>
                              </m:r>
                            </m:sup>
                          </m:sSup>
                        </m:num>
                        <m:den>
                          <m:nary>
                            <m:naryPr>
                              <m:chr m:val="∑"/>
                              <m:ctrlPr>
                                <a:rPr lang="en-US" b="0"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𝑘</m:t>
                              </m:r>
                            </m:sup>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𝑒</m:t>
                                  </m:r>
                                </m:e>
                                <m:sup>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𝑄</m:t>
                                      </m:r>
                                    </m:e>
                                    <m:sub>
                                      <m:r>
                                        <a:rPr lang="en-US" b="0" i="1" smtClean="0">
                                          <a:latin typeface="Cambria Math" panose="02040503050406030204" pitchFamily="18" charset="0"/>
                                          <a:ea typeface="Cambria Math" panose="02040503050406030204" pitchFamily="18" charset="0"/>
                                        </a:rPr>
                                        <m:t>𝑡</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m:t>
                                  </m:r>
                                </m:sup>
                              </m:sSup>
                            </m:e>
                          </m:nary>
                        </m:den>
                      </m:f>
                    </m:oMath>
                  </m:oMathPara>
                </a14:m>
                <a:endParaRPr lang="en-US" dirty="0"/>
              </a:p>
            </p:txBody>
          </p:sp>
        </mc:Choice>
        <mc:Fallback>
          <p:sp>
            <p:nvSpPr>
              <p:cNvPr id="3" name="Content Placeholder 2">
                <a:extLst>
                  <a:ext uri="{FF2B5EF4-FFF2-40B4-BE49-F238E27FC236}">
                    <a16:creationId xmlns:a16="http://schemas.microsoft.com/office/drawing/2014/main" id="{5AAD494A-6BCA-D343-981E-53A07928141C}"/>
                  </a:ext>
                </a:extLst>
              </p:cNvPr>
              <p:cNvSpPr>
                <a:spLocks noGrp="1" noRot="1" noChangeAspect="1" noMove="1" noResize="1" noEditPoints="1" noAdjustHandles="1" noChangeArrowheads="1" noChangeShapeType="1" noTextEdit="1"/>
              </p:cNvSpPr>
              <p:nvPr>
                <p:ph sz="half" idx="10"/>
              </p:nvPr>
            </p:nvSpPr>
            <p:spPr>
              <a:xfrm>
                <a:off x="852492" y="1287274"/>
                <a:ext cx="10842630" cy="4858631"/>
              </a:xfrm>
              <a:blipFill>
                <a:blip r:embed="rId3"/>
                <a:stretch>
                  <a:fillRect l="-585" t="-1302" r="-1053"/>
                </a:stretch>
              </a:blipFill>
            </p:spPr>
            <p:txBody>
              <a:bodyPr/>
              <a:lstStyle/>
              <a:p>
                <a:r>
                  <a:rPr lang="en-US">
                    <a:noFill/>
                  </a:rPr>
                  <a:t> </a:t>
                </a:r>
              </a:p>
            </p:txBody>
          </p:sp>
        </mc:Fallback>
      </mc:AlternateContent>
      <p:sp>
        <p:nvSpPr>
          <p:cNvPr id="2" name="Title 1">
            <a:extLst>
              <a:ext uri="{FF2B5EF4-FFF2-40B4-BE49-F238E27FC236}">
                <a16:creationId xmlns:a16="http://schemas.microsoft.com/office/drawing/2014/main" id="{1791664D-DAE3-C444-8D66-EF97C5AD25FD}"/>
              </a:ext>
            </a:extLst>
          </p:cNvPr>
          <p:cNvSpPr>
            <a:spLocks noGrp="1"/>
          </p:cNvSpPr>
          <p:nvPr>
            <p:ph type="title"/>
          </p:nvPr>
        </p:nvSpPr>
        <p:spPr/>
        <p:txBody>
          <a:bodyPr/>
          <a:lstStyle/>
          <a:p>
            <a:r>
              <a:rPr lang="en-US" dirty="0"/>
              <a:t>Gradient Bandits</a:t>
            </a:r>
          </a:p>
        </p:txBody>
      </p:sp>
    </p:spTree>
    <p:extLst>
      <p:ext uri="{BB962C8B-B14F-4D97-AF65-F5344CB8AC3E}">
        <p14:creationId xmlns:p14="http://schemas.microsoft.com/office/powerpoint/2010/main" val="24111075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C2291-C89B-0948-920B-FFB6C70D2F0F}"/>
              </a:ext>
            </a:extLst>
          </p:cNvPr>
          <p:cNvSpPr>
            <a:spLocks noGrp="1"/>
          </p:cNvSpPr>
          <p:nvPr>
            <p:ph type="title"/>
          </p:nvPr>
        </p:nvSpPr>
        <p:spPr/>
        <p:txBody>
          <a:bodyPr/>
          <a:lstStyle/>
          <a:p>
            <a:r>
              <a:rPr lang="en-US" dirty="0"/>
              <a:t>Gradient Bandits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BE14D4A-A065-7441-AD52-B0508250875F}"/>
                  </a:ext>
                </a:extLst>
              </p:cNvPr>
              <p:cNvSpPr>
                <a:spLocks noGrp="1"/>
              </p:cNvSpPr>
              <p:nvPr>
                <p:ph sz="half" idx="10"/>
              </p:nvPr>
            </p:nvSpPr>
            <p:spPr/>
            <p:txBody>
              <a:bodyPr/>
              <a:lstStyle/>
              <a:p>
                <a:pPr marL="0" indent="0">
                  <a:buNone/>
                </a:pPr>
                <a:r>
                  <a:rPr lang="en-US" b="1" dirty="0">
                    <a:solidFill>
                      <a:schemeClr val="accent1"/>
                    </a:solidFill>
                  </a:rPr>
                  <a:t>Gradient Bandits Intuition</a:t>
                </a:r>
              </a:p>
              <a:p>
                <a:r>
                  <a:rPr lang="en-US" dirty="0"/>
                  <a:t>Instead of always taking the optimal action, or taking a random action, this approach involves choosing an action with weighted probabilities.</a:t>
                </a:r>
              </a:p>
              <a:p>
                <a:r>
                  <a:rPr lang="en-US" dirty="0"/>
                  <a:t>Its biggest advantage over </a:t>
                </a:r>
                <a14:m>
                  <m:oMath xmlns:m="http://schemas.openxmlformats.org/officeDocument/2006/math">
                    <m:r>
                      <a:rPr lang="en-US" i="1" smtClean="0">
                        <a:latin typeface="Cambria Math" panose="02040503050406030204" pitchFamily="18" charset="0"/>
                        <a:ea typeface="Cambria Math" panose="02040503050406030204" pitchFamily="18" charset="0"/>
                      </a:rPr>
                      <m:t>𝜖</m:t>
                    </m:r>
                  </m:oMath>
                </a14:m>
                <a:r>
                  <a:rPr lang="en-US" dirty="0"/>
                  <a:t>-greedy is that information about likely value of the other actions can also be taken into consideration.</a:t>
                </a:r>
              </a:p>
              <a:p>
                <a:pPr lvl="1"/>
                <a:r>
                  <a:rPr lang="en-US" sz="2400" dirty="0"/>
                  <a:t>If there are 4 actions available to an agent, in </a:t>
                </a:r>
                <a14:m>
                  <m:oMath xmlns:m="http://schemas.openxmlformats.org/officeDocument/2006/math">
                    <m:r>
                      <a:rPr lang="en-US" sz="2400" i="1" smtClean="0">
                        <a:latin typeface="Cambria Math" panose="02040503050406030204" pitchFamily="18" charset="0"/>
                        <a:ea typeface="Cambria Math" panose="02040503050406030204" pitchFamily="18" charset="0"/>
                      </a:rPr>
                      <m:t>𝜖</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𝑔𝑟𝑒𝑒𝑑𝑦</m:t>
                    </m:r>
                  </m:oMath>
                </a14:m>
                <a:r>
                  <a:rPr lang="en-US" sz="2400" dirty="0"/>
                  <a:t> the 3 actions estimated to be non-optimal are all considered equally, but in gradient bandits exploration they are weighed by their relative value.</a:t>
                </a:r>
              </a:p>
              <a:p>
                <a:pPr lvl="1"/>
                <a:r>
                  <a:rPr lang="en-US" sz="2400" dirty="0"/>
                  <a:t>The agent can ignore actions which it estimates to be largely sub-optimal and give more attention to potentially promising, but not necessarily ideal actions.</a:t>
                </a:r>
              </a:p>
            </p:txBody>
          </p:sp>
        </mc:Choice>
        <mc:Fallback xmlns="">
          <p:sp>
            <p:nvSpPr>
              <p:cNvPr id="3" name="Content Placeholder 2">
                <a:extLst>
                  <a:ext uri="{FF2B5EF4-FFF2-40B4-BE49-F238E27FC236}">
                    <a16:creationId xmlns:a16="http://schemas.microsoft.com/office/drawing/2014/main" id="{5BE14D4A-A065-7441-AD52-B0508250875F}"/>
                  </a:ext>
                </a:extLst>
              </p:cNvPr>
              <p:cNvSpPr>
                <a:spLocks noGrp="1" noRot="1" noChangeAspect="1" noMove="1" noResize="1" noEditPoints="1" noAdjustHandles="1" noChangeArrowheads="1" noChangeShapeType="1" noTextEdit="1"/>
              </p:cNvSpPr>
              <p:nvPr>
                <p:ph sz="half" idx="10"/>
              </p:nvPr>
            </p:nvSpPr>
            <p:spPr>
              <a:blipFill>
                <a:blip r:embed="rId3"/>
                <a:stretch>
                  <a:fillRect l="-819" t="-1563" r="-819"/>
                </a:stretch>
              </a:blipFill>
            </p:spPr>
            <p:txBody>
              <a:bodyPr/>
              <a:lstStyle/>
              <a:p>
                <a:r>
                  <a:rPr lang="en-US">
                    <a:noFill/>
                  </a:rPr>
                  <a:t> </a:t>
                </a:r>
              </a:p>
            </p:txBody>
          </p:sp>
        </mc:Fallback>
      </mc:AlternateContent>
    </p:spTree>
    <p:extLst>
      <p:ext uri="{BB962C8B-B14F-4D97-AF65-F5344CB8AC3E}">
        <p14:creationId xmlns:p14="http://schemas.microsoft.com/office/powerpoint/2010/main" val="31142843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DC880-BED6-2548-95B0-E76EC946717C}"/>
              </a:ext>
            </a:extLst>
          </p:cNvPr>
          <p:cNvSpPr>
            <a:spLocks noGrp="1"/>
          </p:cNvSpPr>
          <p:nvPr>
            <p:ph type="title"/>
          </p:nvPr>
        </p:nvSpPr>
        <p:spPr/>
        <p:txBody>
          <a:bodyPr/>
          <a:lstStyle/>
          <a:p>
            <a:r>
              <a:rPr lang="en-US" dirty="0"/>
              <a:t>Gradient Bandits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7ED4234-4904-794B-BF08-471477DE94C7}"/>
                  </a:ext>
                </a:extLst>
              </p:cNvPr>
              <p:cNvSpPr>
                <a:spLocks noGrp="1"/>
              </p:cNvSpPr>
              <p:nvPr>
                <p:ph sz="half" idx="10"/>
              </p:nvPr>
            </p:nvSpPr>
            <p:spPr>
              <a:xfrm>
                <a:off x="852492" y="1489650"/>
                <a:ext cx="10842630" cy="4858631"/>
              </a:xfrm>
            </p:spPr>
            <p:txBody>
              <a:bodyPr/>
              <a:lstStyle/>
              <a:p>
                <a:r>
                  <a:rPr lang="en-US" dirty="0"/>
                  <a:t>There is a natural learning algorithm for this setting based on the idea of stochastic gradient ascent:</a:t>
                </a:r>
              </a:p>
              <a:p>
                <a:pPr marL="0" indent="0">
                  <a:buNone/>
                </a:pPr>
                <a:r>
                  <a:rPr lang="en-US" b="0"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𝑡</m:t>
                        </m:r>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𝑡</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e>
                    </m:d>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𝛼</m:t>
                    </m:r>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𝑅</m:t>
                            </m:r>
                          </m:e>
                          <m:sub>
                            <m:r>
                              <a:rPr lang="en-US" b="0" i="1" smtClean="0">
                                <a:latin typeface="Cambria Math" panose="02040503050406030204" pitchFamily="18" charset="0"/>
                                <a:ea typeface="Cambria Math" panose="02040503050406030204" pitchFamily="18" charset="0"/>
                              </a:rPr>
                              <m:t>𝑡</m:t>
                            </m:r>
                          </m:sub>
                        </m:sSub>
                        <m:r>
                          <a:rPr lang="en-US" b="0" i="1" smtClean="0">
                            <a:latin typeface="Cambria Math" panose="02040503050406030204" pitchFamily="18" charset="0"/>
                            <a:ea typeface="Cambria Math" panose="02040503050406030204" pitchFamily="18" charset="0"/>
                          </a:rPr>
                          <m:t>−</m:t>
                        </m:r>
                        <m:acc>
                          <m:accPr>
                            <m:chr m:val="̅"/>
                            <m:ctrlPr>
                              <a:rPr lang="en-US" b="0" i="1" smtClean="0">
                                <a:latin typeface="Cambria Math" panose="02040503050406030204" pitchFamily="18" charset="0"/>
                                <a:ea typeface="Cambria Math" panose="02040503050406030204" pitchFamily="18" charset="0"/>
                              </a:rPr>
                            </m:ctrlPr>
                          </m:acc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𝑅</m:t>
                                </m:r>
                              </m:e>
                              <m:sub>
                                <m:r>
                                  <a:rPr lang="en-US" b="0" i="1" smtClean="0">
                                    <a:latin typeface="Cambria Math" panose="02040503050406030204" pitchFamily="18" charset="0"/>
                                    <a:ea typeface="Cambria Math" panose="02040503050406030204" pitchFamily="18" charset="0"/>
                                  </a:rPr>
                                  <m:t>𝑡</m:t>
                                </m:r>
                              </m:sub>
                            </m:sSub>
                          </m:e>
                        </m:acc>
                      </m:e>
                    </m:d>
                    <m:r>
                      <a:rPr lang="en-US" b="0" i="1" smtClean="0">
                        <a:latin typeface="Cambria Math" panose="02040503050406030204" pitchFamily="18" charset="0"/>
                      </a:rPr>
                      <m:t>(1−</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ea typeface="Cambria Math" panose="02040503050406030204" pitchFamily="18" charset="0"/>
                          </a:rPr>
                          <m:t>𝑡</m:t>
                        </m:r>
                      </m:sub>
                    </m:sSub>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𝐴</m:t>
                            </m:r>
                          </m:e>
                          <m:sub>
                            <m:r>
                              <a:rPr lang="en-US" b="0" i="1" smtClean="0">
                                <a:latin typeface="Cambria Math" panose="02040503050406030204" pitchFamily="18" charset="0"/>
                                <a:ea typeface="Cambria Math" panose="02040503050406030204" pitchFamily="18" charset="0"/>
                              </a:rPr>
                              <m:t>𝑡</m:t>
                            </m:r>
                          </m:sub>
                        </m:sSub>
                      </m:e>
                    </m:d>
                    <m:r>
                      <a:rPr lang="en-US" b="0" i="1" smtClean="0">
                        <a:latin typeface="Cambria Math" panose="02040503050406030204" pitchFamily="18" charset="0"/>
                        <a:ea typeface="Cambria Math" panose="02040503050406030204" pitchFamily="18" charset="0"/>
                      </a:rPr>
                      <m:t>)</m:t>
                    </m:r>
                  </m:oMath>
                </a14:m>
                <a:r>
                  <a:rPr lang="en-US" dirty="0"/>
                  <a:t> and</a:t>
                </a:r>
              </a:p>
              <a:p>
                <a:pPr marL="0" indent="0">
                  <a:buNone/>
                </a:pPr>
                <a:r>
                  <a:rPr lang="en-US" b="0"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𝑡</m:t>
                        </m:r>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𝑎</m:t>
                        </m:r>
                      </m:e>
                    </m:d>
                    <m:r>
                      <a:rPr lang="en-US" b="0" i="1" smtClean="0">
                        <a:latin typeface="Cambria Math" panose="02040503050406030204" pitchFamily="18" charset="0"/>
                      </a:rPr>
                      <m:t>=</m:t>
                    </m:r>
                    <m:r>
                      <a:rPr lang="en-US" b="0" i="1" smtClean="0">
                        <a:latin typeface="Cambria Math" panose="02040503050406030204" pitchFamily="18" charset="0"/>
                      </a:rPr>
                      <m:t>𝑄</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e>
                    </m:d>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𝛼</m:t>
                    </m:r>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𝑅</m:t>
                            </m:r>
                          </m:e>
                          <m:sub>
                            <m:r>
                              <a:rPr lang="en-US" b="0" i="1" smtClean="0">
                                <a:latin typeface="Cambria Math" panose="02040503050406030204" pitchFamily="18" charset="0"/>
                                <a:ea typeface="Cambria Math" panose="02040503050406030204" pitchFamily="18" charset="0"/>
                              </a:rPr>
                              <m:t>𝑡</m:t>
                            </m:r>
                          </m:sub>
                        </m:sSub>
                        <m:r>
                          <a:rPr lang="en-US" b="0" i="1" smtClean="0">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ea typeface="Cambria Math" panose="02040503050406030204" pitchFamily="18" charset="0"/>
                              </a:rPr>
                            </m:ctrlPr>
                          </m:acc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𝑅</m:t>
                                </m:r>
                              </m:e>
                              <m:sub>
                                <m:r>
                                  <a:rPr lang="en-US" i="1">
                                    <a:latin typeface="Cambria Math" panose="02040503050406030204" pitchFamily="18" charset="0"/>
                                    <a:ea typeface="Cambria Math" panose="02040503050406030204" pitchFamily="18" charset="0"/>
                                  </a:rPr>
                                  <m:t>𝑡</m:t>
                                </m:r>
                              </m:sub>
                            </m:sSub>
                          </m:e>
                        </m:acc>
                      </m:e>
                    </m:d>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ea typeface="Cambria Math" panose="02040503050406030204" pitchFamily="18" charset="0"/>
                          </a:rPr>
                          <m:t>𝑡</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m:t>
                    </m:r>
                    <m:r>
                      <a:rPr lang="en-US" b="0" i="1" smtClean="0">
                        <a:latin typeface="Cambria Math" panose="02040503050406030204" pitchFamily="18" charset="0"/>
                        <a:ea typeface="Cambria Math" panose="02040503050406030204" pitchFamily="18" charset="0"/>
                      </a:rPr>
                      <m:t>)</m:t>
                    </m:r>
                  </m:oMath>
                </a14:m>
                <a:r>
                  <a:rPr lang="en-US" dirty="0"/>
                  <a:t>, for all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𝐴</m:t>
                        </m:r>
                      </m:e>
                      <m:sub>
                        <m:r>
                          <a:rPr lang="en-US" b="0" i="1" smtClean="0">
                            <a:latin typeface="Cambria Math" panose="02040503050406030204" pitchFamily="18" charset="0"/>
                            <a:ea typeface="Cambria Math" panose="02040503050406030204" pitchFamily="18" charset="0"/>
                          </a:rPr>
                          <m:t>𝑡</m:t>
                        </m:r>
                      </m:sub>
                    </m:sSub>
                  </m:oMath>
                </a14:m>
                <a:endParaRPr lang="en-US" dirty="0"/>
              </a:p>
              <a:p>
                <a:pPr marL="0" indent="0">
                  <a:buNone/>
                </a:pPr>
                <a:r>
                  <a:rPr lang="en-US" dirty="0"/>
                  <a:t>	Where:</a:t>
                </a:r>
              </a:p>
              <a:p>
                <a:pPr marL="914400" lvl="2" indent="0">
                  <a:buNone/>
                </a:pPr>
                <a:r>
                  <a:rPr lang="en-US" dirty="0">
                    <a:ea typeface="Cambria Math" panose="02040503050406030204" pitchFamily="18" charset="0"/>
                  </a:rPr>
                  <a:t>	</a:t>
                </a:r>
                <a14:m>
                  <m:oMath xmlns:m="http://schemas.openxmlformats.org/officeDocument/2006/math">
                    <m:r>
                      <a:rPr lang="en-US" i="1" smtClean="0">
                        <a:latin typeface="Cambria Math" panose="02040503050406030204" pitchFamily="18" charset="0"/>
                        <a:ea typeface="Cambria Math" panose="02040503050406030204" pitchFamily="18" charset="0"/>
                      </a:rPr>
                      <m:t>𝛼</m:t>
                    </m:r>
                  </m:oMath>
                </a14:m>
                <a:r>
                  <a:rPr lang="en-US" dirty="0"/>
                  <a:t> is the step-size parameter.</a:t>
                </a:r>
              </a:p>
              <a:p>
                <a:pPr marL="914400" lvl="2" indent="0">
                  <a:buNone/>
                </a:pPr>
                <a:r>
                  <a:rPr lang="en-US" dirty="0"/>
                  <a:t>	</a:t>
                </a:r>
                <a14:m>
                  <m:oMath xmlns:m="http://schemas.openxmlformats.org/officeDocument/2006/math">
                    <m:acc>
                      <m:accPr>
                        <m:chr m:val="̅"/>
                        <m:ctrlPr>
                          <a:rPr lang="en-US"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sub>
                        </m:sSub>
                      </m:e>
                    </m:acc>
                  </m:oMath>
                </a14:m>
                <a:r>
                  <a:rPr lang="en-US" dirty="0"/>
                  <a:t> is the average of all the rewards up through and including time </a:t>
                </a:r>
                <a14:m>
                  <m:oMath xmlns:m="http://schemas.openxmlformats.org/officeDocument/2006/math">
                    <m:r>
                      <a:rPr lang="en-US" b="0" i="1" smtClean="0">
                        <a:latin typeface="Cambria Math" panose="02040503050406030204" pitchFamily="18" charset="0"/>
                      </a:rPr>
                      <m:t>𝑡</m:t>
                    </m:r>
                    <m:r>
                      <a:rPr lang="en-US" b="0" i="0" smtClean="0">
                        <a:latin typeface="Cambria Math" panose="02040503050406030204" pitchFamily="18" charset="0"/>
                      </a:rPr>
                      <m:t> </m:t>
                    </m:r>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67ED4234-4904-794B-BF08-471477DE94C7}"/>
                  </a:ext>
                </a:extLst>
              </p:cNvPr>
              <p:cNvSpPr>
                <a:spLocks noGrp="1" noRot="1" noChangeAspect="1" noMove="1" noResize="1" noEditPoints="1" noAdjustHandles="1" noChangeArrowheads="1" noChangeShapeType="1" noTextEdit="1"/>
              </p:cNvSpPr>
              <p:nvPr>
                <p:ph sz="half" idx="10"/>
              </p:nvPr>
            </p:nvSpPr>
            <p:spPr>
              <a:xfrm>
                <a:off x="852492" y="1489650"/>
                <a:ext cx="10842630" cy="4858631"/>
              </a:xfrm>
              <a:blipFill>
                <a:blip r:embed="rId3"/>
                <a:stretch>
                  <a:fillRect l="-702" t="-1563"/>
                </a:stretch>
              </a:blipFill>
            </p:spPr>
            <p:txBody>
              <a:bodyPr/>
              <a:lstStyle/>
              <a:p>
                <a:r>
                  <a:rPr lang="en-US">
                    <a:noFill/>
                  </a:rPr>
                  <a:t> </a:t>
                </a:r>
              </a:p>
            </p:txBody>
          </p:sp>
        </mc:Fallback>
      </mc:AlternateContent>
    </p:spTree>
    <p:extLst>
      <p:ext uri="{BB962C8B-B14F-4D97-AF65-F5344CB8AC3E}">
        <p14:creationId xmlns:p14="http://schemas.microsoft.com/office/powerpoint/2010/main" val="3174682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8DC4"/>
        </a:solidFill>
        <a:effectLst/>
      </p:bgPr>
    </p:bg>
    <p:spTree>
      <p:nvGrpSpPr>
        <p:cNvPr id="1" name=""/>
        <p:cNvGrpSpPr/>
        <p:nvPr/>
      </p:nvGrpSpPr>
      <p:grpSpPr>
        <a:xfrm>
          <a:off x="0" y="0"/>
          <a:ext cx="0" cy="0"/>
          <a:chOff x="0" y="0"/>
          <a:chExt cx="0" cy="0"/>
        </a:xfrm>
      </p:grpSpPr>
      <p:sp>
        <p:nvSpPr>
          <p:cNvPr id="230" name="Approximators"/>
          <p:cNvSpPr txBox="1">
            <a:spLocks noGrp="1"/>
          </p:cNvSpPr>
          <p:nvPr>
            <p:ph type="title"/>
          </p:nvPr>
        </p:nvSpPr>
        <p:spPr>
          <a:prstGeom prst="rect">
            <a:avLst/>
          </a:prstGeom>
        </p:spPr>
        <p:txBody>
          <a:bodyPr>
            <a:normAutofit/>
          </a:bodyPr>
          <a:lstStyle>
            <a:lvl1pPr defTabSz="742950">
              <a:defRPr sz="14400">
                <a:effectLst>
                  <a:outerShdw blurRad="22860" dist="22860" dir="7800000" rotWithShape="0">
                    <a:srgbClr val="E9E9E9"/>
                  </a:outerShdw>
                </a:effectLst>
              </a:defRPr>
            </a:lvl1pPr>
          </a:lstStyle>
          <a:p>
            <a:pPr algn="ctr"/>
            <a:r>
              <a:rPr lang="en-US" sz="6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Multi-Armed Bandits</a:t>
            </a:r>
            <a:endParaRPr sz="6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2047602954"/>
      </p:ext>
    </p:extLst>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DC880-BED6-2548-95B0-E76EC946717C}"/>
              </a:ext>
            </a:extLst>
          </p:cNvPr>
          <p:cNvSpPr>
            <a:spLocks noGrp="1"/>
          </p:cNvSpPr>
          <p:nvPr>
            <p:ph type="title"/>
          </p:nvPr>
        </p:nvSpPr>
        <p:spPr/>
        <p:txBody>
          <a:bodyPr/>
          <a:lstStyle/>
          <a:p>
            <a:r>
              <a:rPr lang="en-US" dirty="0"/>
              <a:t>Gradient Bandits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7ED4234-4904-794B-BF08-471477DE94C7}"/>
                  </a:ext>
                </a:extLst>
              </p:cNvPr>
              <p:cNvSpPr>
                <a:spLocks noGrp="1"/>
              </p:cNvSpPr>
              <p:nvPr>
                <p:ph sz="half" idx="10"/>
              </p:nvPr>
            </p:nvSpPr>
            <p:spPr>
              <a:xfrm>
                <a:off x="852492" y="1474902"/>
                <a:ext cx="10842630" cy="4858631"/>
              </a:xfrm>
            </p:spPr>
            <p:txBody>
              <a:bodyPr/>
              <a:lstStyle/>
              <a:p>
                <a:r>
                  <a:rPr lang="en-US" dirty="0"/>
                  <a:t>The </a:t>
                </a:r>
                <a14:m>
                  <m:oMath xmlns:m="http://schemas.openxmlformats.org/officeDocument/2006/math">
                    <m:acc>
                      <m:accPr>
                        <m:chr m:val="̅"/>
                        <m:ctrlPr>
                          <a:rPr lang="en-US"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sub>
                        </m:sSub>
                      </m:e>
                    </m:acc>
                  </m:oMath>
                </a14:m>
                <a:r>
                  <a:rPr lang="en-US" dirty="0"/>
                  <a:t> term serves as a baseline with which the reward is compared.</a:t>
                </a:r>
              </a:p>
              <a:p>
                <a:pPr lvl="1"/>
                <a:r>
                  <a:rPr lang="en-US" dirty="0"/>
                  <a:t>If the reward is higher than the baseline, then the probability of taking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oMath>
                </a14:m>
                <a:r>
                  <a:rPr lang="en-US" dirty="0"/>
                  <a:t> in the future is increased</a:t>
                </a:r>
              </a:p>
              <a:p>
                <a:pPr lvl="1"/>
                <a:r>
                  <a:rPr lang="en-US" dirty="0"/>
                  <a:t>If the reward is below the baseline, then the probability is decreased.</a:t>
                </a:r>
              </a:p>
              <a:p>
                <a:pPr lvl="1"/>
                <a:endParaRPr lang="en-US" dirty="0"/>
              </a:p>
              <a:p>
                <a:pPr lvl="1"/>
                <a:endParaRPr lang="en-US" dirty="0"/>
              </a:p>
              <a:p>
                <a:pPr lvl="1"/>
                <a:endParaRPr lang="en-US" dirty="0"/>
              </a:p>
              <a:p>
                <a:pPr lvl="1"/>
                <a:endParaRPr lang="en-US" dirty="0"/>
              </a:p>
              <a:p>
                <a:pPr marL="457200" lvl="1" indent="0">
                  <a:buNone/>
                </a:pPr>
                <a:r>
                  <a:rPr lang="en-US" b="1" dirty="0">
                    <a:solidFill>
                      <a:srgbClr val="A166FF"/>
                    </a:solidFill>
                  </a:rPr>
                  <a:t>Let’s do some coding! </a:t>
                </a:r>
                <a:r>
                  <a:rPr lang="en-US" dirty="0">
                    <a:solidFill>
                      <a:schemeClr val="accent1"/>
                    </a:solidFill>
                  </a:rPr>
                  <a:t> </a:t>
                </a:r>
                <a:r>
                  <a:rPr lang="en-US" dirty="0">
                    <a:solidFill>
                      <a:srgbClr val="008DC4"/>
                    </a:solidFill>
                    <a:hlinkClick r:id="rId3">
                      <a:extLst>
                        <a:ext uri="{A12FA001-AC4F-418D-AE19-62706E023703}">
                          <ahyp:hlinkClr xmlns:ahyp="http://schemas.microsoft.com/office/drawing/2018/hyperlinkcolor" val="tx"/>
                        </a:ext>
                      </a:extLst>
                    </a:hlinkClick>
                  </a:rPr>
                  <a:t>Gradient Bandits</a:t>
                </a:r>
                <a:endParaRPr lang="en-US" dirty="0">
                  <a:solidFill>
                    <a:srgbClr val="008DC4"/>
                  </a:solidFill>
                </a:endParaRPr>
              </a:p>
              <a:p>
                <a:pPr lvl="1"/>
                <a:endParaRPr lang="en-US" dirty="0"/>
              </a:p>
            </p:txBody>
          </p:sp>
        </mc:Choice>
        <mc:Fallback xmlns="">
          <p:sp>
            <p:nvSpPr>
              <p:cNvPr id="3" name="Content Placeholder 2">
                <a:extLst>
                  <a:ext uri="{FF2B5EF4-FFF2-40B4-BE49-F238E27FC236}">
                    <a16:creationId xmlns:a16="http://schemas.microsoft.com/office/drawing/2014/main" id="{67ED4234-4904-794B-BF08-471477DE94C7}"/>
                  </a:ext>
                </a:extLst>
              </p:cNvPr>
              <p:cNvSpPr>
                <a:spLocks noGrp="1" noRot="1" noChangeAspect="1" noMove="1" noResize="1" noEditPoints="1" noAdjustHandles="1" noChangeArrowheads="1" noChangeShapeType="1" noTextEdit="1"/>
              </p:cNvSpPr>
              <p:nvPr>
                <p:ph sz="half" idx="10"/>
              </p:nvPr>
            </p:nvSpPr>
            <p:spPr>
              <a:xfrm>
                <a:off x="852492" y="1474902"/>
                <a:ext cx="10842630" cy="4858631"/>
              </a:xfrm>
              <a:blipFill>
                <a:blip r:embed="rId4"/>
                <a:stretch>
                  <a:fillRect l="-702" t="-1302"/>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2F2FBA2D-9B53-2B4F-8616-ED42313A6C26}"/>
              </a:ext>
            </a:extLst>
          </p:cNvPr>
          <p:cNvPicPr>
            <a:picLocks noChangeAspect="1"/>
          </p:cNvPicPr>
          <p:nvPr/>
        </p:nvPicPr>
        <p:blipFill>
          <a:blip r:embed="rId5"/>
          <a:stretch>
            <a:fillRect/>
          </a:stretch>
        </p:blipFill>
        <p:spPr>
          <a:xfrm>
            <a:off x="6446296" y="4058016"/>
            <a:ext cx="876300" cy="876300"/>
          </a:xfrm>
          <a:prstGeom prst="rect">
            <a:avLst/>
          </a:prstGeom>
        </p:spPr>
      </p:pic>
      <p:sp>
        <p:nvSpPr>
          <p:cNvPr id="6" name="TextBox 5">
            <a:extLst>
              <a:ext uri="{FF2B5EF4-FFF2-40B4-BE49-F238E27FC236}">
                <a16:creationId xmlns:a16="http://schemas.microsoft.com/office/drawing/2014/main" id="{91592EAE-77F1-8F42-AFE7-7B9741F8FA9C}"/>
              </a:ext>
            </a:extLst>
          </p:cNvPr>
          <p:cNvSpPr txBox="1"/>
          <p:nvPr/>
        </p:nvSpPr>
        <p:spPr>
          <a:xfrm>
            <a:off x="3289739" y="6283984"/>
            <a:ext cx="5107104" cy="523220"/>
          </a:xfrm>
          <a:prstGeom prst="rect">
            <a:avLst/>
          </a:prstGeom>
          <a:noFill/>
        </p:spPr>
        <p:txBody>
          <a:bodyPr wrap="none" rtlCol="0">
            <a:spAutoFit/>
          </a:bodyPr>
          <a:lstStyle/>
          <a:p>
            <a:r>
              <a:rPr lang="en-US" sz="2800" dirty="0">
                <a:solidFill>
                  <a:srgbClr val="FF9900"/>
                </a:solidFill>
                <a:latin typeface="Amazon Ember"/>
                <a:ea typeface="Amazon Ember"/>
                <a:cs typeface="Amazon Ember"/>
                <a:sym typeface="Amazon Ember"/>
              </a:rPr>
              <a:t>NEXT TOPIC: </a:t>
            </a:r>
            <a:r>
              <a:rPr lang="en-US" sz="2800" dirty="0">
                <a:solidFill>
                  <a:schemeClr val="bg1"/>
                </a:solidFill>
              </a:rPr>
              <a:t>Contextual Bandits</a:t>
            </a:r>
            <a:endParaRPr lang="en-US" sz="2000" dirty="0">
              <a:solidFill>
                <a:schemeClr val="bg1"/>
              </a:solidFill>
            </a:endParaRPr>
          </a:p>
        </p:txBody>
      </p:sp>
    </p:spTree>
    <p:extLst>
      <p:ext uri="{BB962C8B-B14F-4D97-AF65-F5344CB8AC3E}">
        <p14:creationId xmlns:p14="http://schemas.microsoft.com/office/powerpoint/2010/main" val="22730603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008DC4"/>
        </a:solidFill>
        <a:effectLst/>
      </p:bgPr>
    </p:bg>
    <p:spTree>
      <p:nvGrpSpPr>
        <p:cNvPr id="1" name=""/>
        <p:cNvGrpSpPr/>
        <p:nvPr/>
      </p:nvGrpSpPr>
      <p:grpSpPr>
        <a:xfrm>
          <a:off x="0" y="0"/>
          <a:ext cx="0" cy="0"/>
          <a:chOff x="0" y="0"/>
          <a:chExt cx="0" cy="0"/>
        </a:xfrm>
      </p:grpSpPr>
      <p:sp>
        <p:nvSpPr>
          <p:cNvPr id="230" name="Approximators"/>
          <p:cNvSpPr txBox="1">
            <a:spLocks noGrp="1"/>
          </p:cNvSpPr>
          <p:nvPr>
            <p:ph type="title"/>
          </p:nvPr>
        </p:nvSpPr>
        <p:spPr>
          <a:xfrm>
            <a:off x="844550" y="2139734"/>
            <a:ext cx="10502900" cy="1143000"/>
          </a:xfrm>
          <a:prstGeom prst="rect">
            <a:avLst/>
          </a:prstGeom>
        </p:spPr>
        <p:txBody>
          <a:bodyPr>
            <a:normAutofit/>
          </a:bodyPr>
          <a:lstStyle>
            <a:lvl1pPr defTabSz="742950">
              <a:defRPr sz="14400">
                <a:effectLst>
                  <a:outerShdw blurRad="22860" dist="22860" dir="7800000" rotWithShape="0">
                    <a:srgbClr val="E9E9E9"/>
                  </a:outerShdw>
                </a:effectLst>
              </a:defRPr>
            </a:lvl1pPr>
          </a:lstStyle>
          <a:p>
            <a:pPr algn="ctr"/>
            <a:r>
              <a:rPr lang="en-US" sz="6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Contextual Bandits</a:t>
            </a:r>
            <a:endParaRPr sz="6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1589351704"/>
      </p:ext>
    </p:extLst>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E06D2-5683-EC49-B51C-918FEB11F88B}"/>
              </a:ext>
            </a:extLst>
          </p:cNvPr>
          <p:cNvSpPr>
            <a:spLocks noGrp="1"/>
          </p:cNvSpPr>
          <p:nvPr>
            <p:ph type="title"/>
          </p:nvPr>
        </p:nvSpPr>
        <p:spPr/>
        <p:txBody>
          <a:bodyPr/>
          <a:lstStyle/>
          <a:p>
            <a:r>
              <a:rPr lang="en-US" dirty="0"/>
              <a:t>Associative Search (Contextual Bandits)</a:t>
            </a:r>
          </a:p>
        </p:txBody>
      </p:sp>
      <p:sp>
        <p:nvSpPr>
          <p:cNvPr id="3" name="Content Placeholder 2">
            <a:extLst>
              <a:ext uri="{FF2B5EF4-FFF2-40B4-BE49-F238E27FC236}">
                <a16:creationId xmlns:a16="http://schemas.microsoft.com/office/drawing/2014/main" id="{03C52B46-31F9-D645-BBA4-4CC3FC988F62}"/>
              </a:ext>
            </a:extLst>
          </p:cNvPr>
          <p:cNvSpPr>
            <a:spLocks noGrp="1"/>
          </p:cNvSpPr>
          <p:nvPr>
            <p:ph sz="half" idx="10"/>
          </p:nvPr>
        </p:nvSpPr>
        <p:spPr>
          <a:xfrm>
            <a:off x="852492" y="1386414"/>
            <a:ext cx="10842630" cy="4858631"/>
          </a:xfrm>
        </p:spPr>
        <p:txBody>
          <a:bodyPr/>
          <a:lstStyle/>
          <a:p>
            <a:r>
              <a:rPr lang="en-US" dirty="0"/>
              <a:t>So far we have considered only non-associative tasks, that is, tasks in which there is no need to associate different actions with different situations.</a:t>
            </a:r>
          </a:p>
          <a:p>
            <a:pPr marL="0" indent="0">
              <a:buNone/>
            </a:pPr>
            <a:r>
              <a:rPr lang="en-US" b="1" dirty="0">
                <a:solidFill>
                  <a:schemeClr val="accent1"/>
                </a:solidFill>
              </a:rPr>
              <a:t>Associative Search Tasks (a.k.a. Contextual Bandits)</a:t>
            </a:r>
          </a:p>
          <a:p>
            <a:r>
              <a:rPr lang="en-US" dirty="0"/>
              <a:t>It involves both trial-and-error learning to search for the best actions, and association of these actions with the situations in which they are best.</a:t>
            </a:r>
          </a:p>
          <a:p>
            <a:r>
              <a:rPr lang="en-US" dirty="0"/>
              <a:t>Contextual Bandits are intermediate between the k-armed bandit problem and the full reinforcement learning problem.</a:t>
            </a:r>
          </a:p>
          <a:p>
            <a:r>
              <a:rPr lang="en-US" dirty="0"/>
              <a:t>They are like the </a:t>
            </a:r>
            <a:r>
              <a:rPr lang="en-US" dirty="0">
                <a:solidFill>
                  <a:schemeClr val="accent3"/>
                </a:solidFill>
              </a:rPr>
              <a:t>full reinforcement learning problem* </a:t>
            </a:r>
            <a:r>
              <a:rPr lang="en-US" dirty="0"/>
              <a:t>in that they involve learning a policy, but like our version of the k-armed bandit problem in that each action effects only the immediate reward.</a:t>
            </a:r>
          </a:p>
          <a:p>
            <a:endParaRPr lang="en-US" dirty="0"/>
          </a:p>
          <a:p>
            <a:pPr marL="0" indent="0">
              <a:buNone/>
            </a:pPr>
            <a:r>
              <a:rPr lang="en-US" sz="1400" dirty="0"/>
              <a:t>* If actions are allowed to effect the next situation as well as the reward, then we have the full reinforcement learning problem.</a:t>
            </a:r>
          </a:p>
        </p:txBody>
      </p:sp>
    </p:spTree>
    <p:extLst>
      <p:ext uri="{BB962C8B-B14F-4D97-AF65-F5344CB8AC3E}">
        <p14:creationId xmlns:p14="http://schemas.microsoft.com/office/powerpoint/2010/main" val="38592987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5AC07-9E71-6F49-A86C-3B5B10D22F08}"/>
              </a:ext>
            </a:extLst>
          </p:cNvPr>
          <p:cNvSpPr>
            <a:spLocks noGrp="1"/>
          </p:cNvSpPr>
          <p:nvPr>
            <p:ph type="title"/>
          </p:nvPr>
        </p:nvSpPr>
        <p:spPr/>
        <p:txBody>
          <a:bodyPr/>
          <a:lstStyle/>
          <a:p>
            <a:r>
              <a:rPr lang="en-US" dirty="0"/>
              <a:t>Contextual Bandits</a:t>
            </a:r>
          </a:p>
        </p:txBody>
      </p:sp>
      <p:sp>
        <p:nvSpPr>
          <p:cNvPr id="3" name="Content Placeholder 2">
            <a:extLst>
              <a:ext uri="{FF2B5EF4-FFF2-40B4-BE49-F238E27FC236}">
                <a16:creationId xmlns:a16="http://schemas.microsoft.com/office/drawing/2014/main" id="{3864D57C-4529-6B44-9C8B-C368AF92C75E}"/>
              </a:ext>
            </a:extLst>
          </p:cNvPr>
          <p:cNvSpPr>
            <a:spLocks noGrp="1"/>
          </p:cNvSpPr>
          <p:nvPr>
            <p:ph sz="half" idx="10"/>
          </p:nvPr>
        </p:nvSpPr>
        <p:spPr>
          <a:xfrm>
            <a:off x="852492" y="1415910"/>
            <a:ext cx="10842630" cy="4858631"/>
          </a:xfrm>
        </p:spPr>
        <p:txBody>
          <a:bodyPr/>
          <a:lstStyle/>
          <a:p>
            <a:r>
              <a:rPr lang="en-US" dirty="0"/>
              <a:t>The multi-armed bandit algorithm outputs an action but doesn’t use any information about the state of the environment (context).</a:t>
            </a:r>
          </a:p>
          <a:p>
            <a:r>
              <a:rPr lang="en-US" dirty="0"/>
              <a:t>For example, if you use a multi-armed bandit to choose whether to display cat images or dog images to the user of your website, you’ll make the same random decision even if you know something about preferences of the user.</a:t>
            </a:r>
          </a:p>
          <a:p>
            <a:r>
              <a:rPr lang="en-US" dirty="0"/>
              <a:t>The contextual bandit extends the model by making the decision conditional on the state of the environment.</a:t>
            </a:r>
          </a:p>
        </p:txBody>
      </p:sp>
      <p:pic>
        <p:nvPicPr>
          <p:cNvPr id="4" name="Picture 3">
            <a:extLst>
              <a:ext uri="{FF2B5EF4-FFF2-40B4-BE49-F238E27FC236}">
                <a16:creationId xmlns:a16="http://schemas.microsoft.com/office/drawing/2014/main" id="{7DCE3528-C26D-7548-B955-5A4022929172}"/>
              </a:ext>
            </a:extLst>
          </p:cNvPr>
          <p:cNvPicPr>
            <a:picLocks noChangeAspect="1"/>
          </p:cNvPicPr>
          <p:nvPr/>
        </p:nvPicPr>
        <p:blipFill rotWithShape="1">
          <a:blip r:embed="rId3"/>
          <a:srcRect b="23944"/>
          <a:stretch/>
        </p:blipFill>
        <p:spPr>
          <a:xfrm>
            <a:off x="3184098" y="4329795"/>
            <a:ext cx="5823803" cy="1796155"/>
          </a:xfrm>
          <a:prstGeom prst="rect">
            <a:avLst/>
          </a:prstGeom>
        </p:spPr>
      </p:pic>
    </p:spTree>
    <p:extLst>
      <p:ext uri="{BB962C8B-B14F-4D97-AF65-F5344CB8AC3E}">
        <p14:creationId xmlns:p14="http://schemas.microsoft.com/office/powerpoint/2010/main" val="120988071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5AC07-9E71-6F49-A86C-3B5B10D22F08}"/>
              </a:ext>
            </a:extLst>
          </p:cNvPr>
          <p:cNvSpPr>
            <a:spLocks noGrp="1"/>
          </p:cNvSpPr>
          <p:nvPr>
            <p:ph type="title"/>
          </p:nvPr>
        </p:nvSpPr>
        <p:spPr/>
        <p:txBody>
          <a:bodyPr/>
          <a:lstStyle/>
          <a:p>
            <a:r>
              <a:rPr lang="en-US" dirty="0"/>
              <a:t>Contextual Bandits</a:t>
            </a:r>
          </a:p>
        </p:txBody>
      </p:sp>
      <p:sp>
        <p:nvSpPr>
          <p:cNvPr id="3" name="Content Placeholder 2">
            <a:extLst>
              <a:ext uri="{FF2B5EF4-FFF2-40B4-BE49-F238E27FC236}">
                <a16:creationId xmlns:a16="http://schemas.microsoft.com/office/drawing/2014/main" id="{3864D57C-4529-6B44-9C8B-C368AF92C75E}"/>
              </a:ext>
            </a:extLst>
          </p:cNvPr>
          <p:cNvSpPr>
            <a:spLocks noGrp="1"/>
          </p:cNvSpPr>
          <p:nvPr>
            <p:ph sz="half" idx="10"/>
          </p:nvPr>
        </p:nvSpPr>
        <p:spPr>
          <a:xfrm>
            <a:off x="852492" y="1415910"/>
            <a:ext cx="10842630" cy="4858631"/>
          </a:xfrm>
        </p:spPr>
        <p:txBody>
          <a:bodyPr/>
          <a:lstStyle/>
          <a:p>
            <a:r>
              <a:rPr lang="en-US" dirty="0"/>
              <a:t>You not only optimize decisions based on previous observations, but you also personalize decisions for every situation.</a:t>
            </a:r>
          </a:p>
          <a:p>
            <a:r>
              <a:rPr lang="en-US" dirty="0"/>
              <a:t>You will show an image of a cat to a cat person, and an image of a dog to a dog person, you may show different images at different times of the day and days of the week.</a:t>
            </a:r>
          </a:p>
        </p:txBody>
      </p:sp>
      <p:pic>
        <p:nvPicPr>
          <p:cNvPr id="4" name="Picture 3">
            <a:extLst>
              <a:ext uri="{FF2B5EF4-FFF2-40B4-BE49-F238E27FC236}">
                <a16:creationId xmlns:a16="http://schemas.microsoft.com/office/drawing/2014/main" id="{7DCE3528-C26D-7548-B955-5A4022929172}"/>
              </a:ext>
            </a:extLst>
          </p:cNvPr>
          <p:cNvPicPr>
            <a:picLocks noChangeAspect="1"/>
          </p:cNvPicPr>
          <p:nvPr/>
        </p:nvPicPr>
        <p:blipFill rotWithShape="1">
          <a:blip r:embed="rId3"/>
          <a:srcRect b="23944"/>
          <a:stretch/>
        </p:blipFill>
        <p:spPr>
          <a:xfrm>
            <a:off x="3184098" y="4226559"/>
            <a:ext cx="5823803" cy="1796155"/>
          </a:xfrm>
          <a:prstGeom prst="rect">
            <a:avLst/>
          </a:prstGeom>
        </p:spPr>
      </p:pic>
    </p:spTree>
    <p:extLst>
      <p:ext uri="{BB962C8B-B14F-4D97-AF65-F5344CB8AC3E}">
        <p14:creationId xmlns:p14="http://schemas.microsoft.com/office/powerpoint/2010/main" val="247063269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06168-8DF4-7743-A9CD-C69079F463A6}"/>
              </a:ext>
            </a:extLst>
          </p:cNvPr>
          <p:cNvSpPr>
            <a:spLocks noGrp="1"/>
          </p:cNvSpPr>
          <p:nvPr>
            <p:ph type="title"/>
          </p:nvPr>
        </p:nvSpPr>
        <p:spPr/>
        <p:txBody>
          <a:bodyPr/>
          <a:lstStyle/>
          <a:p>
            <a:r>
              <a:rPr lang="en-US" dirty="0"/>
              <a:t>Contextual Bandits</a:t>
            </a:r>
          </a:p>
        </p:txBody>
      </p:sp>
      <p:sp>
        <p:nvSpPr>
          <p:cNvPr id="3" name="Content Placeholder 2">
            <a:extLst>
              <a:ext uri="{FF2B5EF4-FFF2-40B4-BE49-F238E27FC236}">
                <a16:creationId xmlns:a16="http://schemas.microsoft.com/office/drawing/2014/main" id="{37DB1767-567C-8F4A-9CCB-DA34B34680FD}"/>
              </a:ext>
            </a:extLst>
          </p:cNvPr>
          <p:cNvSpPr>
            <a:spLocks noGrp="1"/>
          </p:cNvSpPr>
          <p:nvPr>
            <p:ph sz="half" idx="10"/>
          </p:nvPr>
        </p:nvSpPr>
        <p:spPr/>
        <p:txBody>
          <a:bodyPr/>
          <a:lstStyle/>
          <a:p>
            <a:pPr marL="0" indent="0">
              <a:buNone/>
            </a:pPr>
            <a:r>
              <a:rPr lang="en-US" b="1" dirty="0">
                <a:solidFill>
                  <a:schemeClr val="accent1"/>
                </a:solidFill>
              </a:rPr>
              <a:t>Example of Application</a:t>
            </a:r>
          </a:p>
          <a:p>
            <a:r>
              <a:rPr lang="en-US" dirty="0"/>
              <a:t>You can use a contextual bandit to select which news article to show first on the main page of your website to optimize click through rate.</a:t>
            </a:r>
          </a:p>
          <a:p>
            <a:r>
              <a:rPr lang="en-US" dirty="0"/>
              <a:t>The </a:t>
            </a:r>
            <a:r>
              <a:rPr lang="en-US" dirty="0">
                <a:solidFill>
                  <a:schemeClr val="accent3"/>
                </a:solidFill>
              </a:rPr>
              <a:t>context</a:t>
            </a:r>
            <a:r>
              <a:rPr lang="en-US" dirty="0"/>
              <a:t> is the information about the user:</a:t>
            </a:r>
          </a:p>
          <a:p>
            <a:pPr lvl="1"/>
            <a:r>
              <a:rPr lang="en-US" dirty="0"/>
              <a:t>Where they come from, previously visited pages, device, geolocation, </a:t>
            </a:r>
            <a:r>
              <a:rPr lang="en-US" dirty="0" err="1"/>
              <a:t>etc</a:t>
            </a:r>
            <a:r>
              <a:rPr lang="en-US" dirty="0"/>
              <a:t>…</a:t>
            </a:r>
          </a:p>
          <a:p>
            <a:r>
              <a:rPr lang="en-US" dirty="0"/>
              <a:t>An </a:t>
            </a:r>
            <a:r>
              <a:rPr lang="en-US" dirty="0">
                <a:solidFill>
                  <a:schemeClr val="accent3"/>
                </a:solidFill>
              </a:rPr>
              <a:t>action</a:t>
            </a:r>
            <a:r>
              <a:rPr lang="en-US" dirty="0"/>
              <a:t> is a choice of what news article to display.</a:t>
            </a:r>
          </a:p>
          <a:p>
            <a:r>
              <a:rPr lang="en-US" dirty="0"/>
              <a:t>An </a:t>
            </a:r>
            <a:r>
              <a:rPr lang="en-US" dirty="0">
                <a:solidFill>
                  <a:schemeClr val="accent3"/>
                </a:solidFill>
              </a:rPr>
              <a:t>outcome</a:t>
            </a:r>
            <a:r>
              <a:rPr lang="en-US" dirty="0"/>
              <a:t> is whether the user clicked on a link or not.</a:t>
            </a:r>
          </a:p>
          <a:p>
            <a:r>
              <a:rPr lang="en-US" dirty="0"/>
              <a:t>A </a:t>
            </a:r>
            <a:r>
              <a:rPr lang="en-US" dirty="0">
                <a:solidFill>
                  <a:schemeClr val="accent3"/>
                </a:solidFill>
              </a:rPr>
              <a:t>reward</a:t>
            </a:r>
            <a:r>
              <a:rPr lang="en-US" dirty="0"/>
              <a:t> is binary: 0 if there is no click, 1 if there is a click.</a:t>
            </a:r>
          </a:p>
        </p:txBody>
      </p:sp>
    </p:spTree>
    <p:extLst>
      <p:ext uri="{BB962C8B-B14F-4D97-AF65-F5344CB8AC3E}">
        <p14:creationId xmlns:p14="http://schemas.microsoft.com/office/powerpoint/2010/main" val="395324768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06168-8DF4-7743-A9CD-C69079F463A6}"/>
              </a:ext>
            </a:extLst>
          </p:cNvPr>
          <p:cNvSpPr>
            <a:spLocks noGrp="1"/>
          </p:cNvSpPr>
          <p:nvPr>
            <p:ph type="title"/>
          </p:nvPr>
        </p:nvSpPr>
        <p:spPr/>
        <p:txBody>
          <a:bodyPr/>
          <a:lstStyle/>
          <a:p>
            <a:r>
              <a:rPr lang="en-US" dirty="0"/>
              <a:t>Contextual Bandits</a:t>
            </a:r>
          </a:p>
        </p:txBody>
      </p:sp>
      <p:sp>
        <p:nvSpPr>
          <p:cNvPr id="3" name="Content Placeholder 2">
            <a:extLst>
              <a:ext uri="{FF2B5EF4-FFF2-40B4-BE49-F238E27FC236}">
                <a16:creationId xmlns:a16="http://schemas.microsoft.com/office/drawing/2014/main" id="{37DB1767-567C-8F4A-9CCB-DA34B34680FD}"/>
              </a:ext>
            </a:extLst>
          </p:cNvPr>
          <p:cNvSpPr>
            <a:spLocks noGrp="1"/>
          </p:cNvSpPr>
          <p:nvPr>
            <p:ph sz="half" idx="10"/>
          </p:nvPr>
        </p:nvSpPr>
        <p:spPr>
          <a:xfrm>
            <a:off x="852492" y="1460154"/>
            <a:ext cx="10842630" cy="4858631"/>
          </a:xfrm>
        </p:spPr>
        <p:txBody>
          <a:bodyPr/>
          <a:lstStyle/>
          <a:p>
            <a:r>
              <a:rPr lang="en-US" dirty="0"/>
              <a:t>You can think about reinforcement learning as an extension of contextual bandits.</a:t>
            </a:r>
          </a:p>
        </p:txBody>
      </p:sp>
      <p:pic>
        <p:nvPicPr>
          <p:cNvPr id="4" name="Picture 3">
            <a:extLst>
              <a:ext uri="{FF2B5EF4-FFF2-40B4-BE49-F238E27FC236}">
                <a16:creationId xmlns:a16="http://schemas.microsoft.com/office/drawing/2014/main" id="{C13CD7C3-89BE-4B43-9781-56DB20E75933}"/>
              </a:ext>
            </a:extLst>
          </p:cNvPr>
          <p:cNvPicPr>
            <a:picLocks noChangeAspect="1"/>
          </p:cNvPicPr>
          <p:nvPr/>
        </p:nvPicPr>
        <p:blipFill rotWithShape="1">
          <a:blip r:embed="rId3"/>
          <a:srcRect b="23944"/>
          <a:stretch/>
        </p:blipFill>
        <p:spPr>
          <a:xfrm>
            <a:off x="1446383" y="2537461"/>
            <a:ext cx="9299234" cy="2868034"/>
          </a:xfrm>
          <a:prstGeom prst="rect">
            <a:avLst/>
          </a:prstGeom>
        </p:spPr>
      </p:pic>
    </p:spTree>
    <p:extLst>
      <p:ext uri="{BB962C8B-B14F-4D97-AF65-F5344CB8AC3E}">
        <p14:creationId xmlns:p14="http://schemas.microsoft.com/office/powerpoint/2010/main" val="297789094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E3C26-CDCA-6D4F-ADCA-C59EEB90C797}"/>
              </a:ext>
            </a:extLst>
          </p:cNvPr>
          <p:cNvSpPr>
            <a:spLocks noGrp="1"/>
          </p:cNvSpPr>
          <p:nvPr>
            <p:ph type="title"/>
          </p:nvPr>
        </p:nvSpPr>
        <p:spPr/>
        <p:txBody>
          <a:bodyPr/>
          <a:lstStyle/>
          <a:p>
            <a:r>
              <a:rPr lang="en-US" dirty="0"/>
              <a:t>Parameter Study Graphs</a:t>
            </a:r>
          </a:p>
        </p:txBody>
      </p:sp>
      <p:sp>
        <p:nvSpPr>
          <p:cNvPr id="3" name="Content Placeholder 2">
            <a:extLst>
              <a:ext uri="{FF2B5EF4-FFF2-40B4-BE49-F238E27FC236}">
                <a16:creationId xmlns:a16="http://schemas.microsoft.com/office/drawing/2014/main" id="{BE12A7C5-9D40-5241-862A-B97E6004AFA4}"/>
              </a:ext>
            </a:extLst>
          </p:cNvPr>
          <p:cNvSpPr>
            <a:spLocks noGrp="1"/>
          </p:cNvSpPr>
          <p:nvPr>
            <p:ph sz="half" idx="10"/>
          </p:nvPr>
        </p:nvSpPr>
        <p:spPr/>
        <p:txBody>
          <a:bodyPr/>
          <a:lstStyle/>
          <a:p>
            <a:pPr marL="0" indent="0">
              <a:buNone/>
            </a:pPr>
            <a:r>
              <a:rPr lang="en-US" b="1" dirty="0">
                <a:solidFill>
                  <a:schemeClr val="accent1"/>
                </a:solidFill>
              </a:rPr>
              <a:t>Which of these methods is best?</a:t>
            </a:r>
          </a:p>
          <a:p>
            <a:r>
              <a:rPr lang="en-US" dirty="0"/>
              <a:t>We could certainly run them all on the 10-armed testbed that we have used throughout this lecture and compare their performances.</a:t>
            </a:r>
          </a:p>
          <a:p>
            <a:r>
              <a:rPr lang="en-US" dirty="0"/>
              <a:t>But, as they all have a parameter, to get a meaningful comparison we have to consider their performance as a function of their parameter.</a:t>
            </a:r>
          </a:p>
          <a:p>
            <a:r>
              <a:rPr lang="en-US" dirty="0"/>
              <a:t>Our graphs so far have shown the course of learning over time for each algorithm and parameter setting, to produce a </a:t>
            </a:r>
            <a:r>
              <a:rPr lang="en-US" dirty="0">
                <a:solidFill>
                  <a:schemeClr val="accent3"/>
                </a:solidFill>
              </a:rPr>
              <a:t>learning curve </a:t>
            </a:r>
            <a:r>
              <a:rPr lang="en-US" dirty="0"/>
              <a:t>for that algorithm and parameter setting.</a:t>
            </a:r>
          </a:p>
        </p:txBody>
      </p:sp>
    </p:spTree>
    <p:extLst>
      <p:ext uri="{BB962C8B-B14F-4D97-AF65-F5344CB8AC3E}">
        <p14:creationId xmlns:p14="http://schemas.microsoft.com/office/powerpoint/2010/main" val="361241209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E3C26-CDCA-6D4F-ADCA-C59EEB90C797}"/>
              </a:ext>
            </a:extLst>
          </p:cNvPr>
          <p:cNvSpPr>
            <a:spLocks noGrp="1"/>
          </p:cNvSpPr>
          <p:nvPr>
            <p:ph type="title"/>
          </p:nvPr>
        </p:nvSpPr>
        <p:spPr/>
        <p:txBody>
          <a:bodyPr/>
          <a:lstStyle/>
          <a:p>
            <a:r>
              <a:rPr lang="en-US" dirty="0"/>
              <a:t>Parameter Study Graphs</a:t>
            </a:r>
          </a:p>
        </p:txBody>
      </p:sp>
      <p:sp>
        <p:nvSpPr>
          <p:cNvPr id="3" name="Content Placeholder 2">
            <a:extLst>
              <a:ext uri="{FF2B5EF4-FFF2-40B4-BE49-F238E27FC236}">
                <a16:creationId xmlns:a16="http://schemas.microsoft.com/office/drawing/2014/main" id="{BE12A7C5-9D40-5241-862A-B97E6004AFA4}"/>
              </a:ext>
            </a:extLst>
          </p:cNvPr>
          <p:cNvSpPr>
            <a:spLocks noGrp="1"/>
          </p:cNvSpPr>
          <p:nvPr>
            <p:ph sz="half" idx="10"/>
          </p:nvPr>
        </p:nvSpPr>
        <p:spPr>
          <a:xfrm>
            <a:off x="852492" y="1430660"/>
            <a:ext cx="10842630" cy="4858631"/>
          </a:xfrm>
        </p:spPr>
        <p:txBody>
          <a:bodyPr/>
          <a:lstStyle/>
          <a:p>
            <a:r>
              <a:rPr lang="en-US" dirty="0"/>
              <a:t>Plotting the learning curves for all algorithms and all parameter settings will lead to a plot too complex and crowded to make clear comparisons.</a:t>
            </a:r>
          </a:p>
          <a:p>
            <a:r>
              <a:rPr lang="en-US" dirty="0"/>
              <a:t>Instead let’s summarize a complete learning curve by its average value over the 1000 steps using our 10-armed testbed.</a:t>
            </a:r>
          </a:p>
          <a:p>
            <a:r>
              <a:rPr lang="en-US" dirty="0"/>
              <a:t>This value is proportional to the area under the learning curve.</a:t>
            </a:r>
          </a:p>
          <a:p>
            <a:endParaRPr lang="en-US" dirty="0"/>
          </a:p>
          <a:p>
            <a:endParaRPr lang="en-US" dirty="0"/>
          </a:p>
          <a:p>
            <a:endParaRPr lang="en-US" dirty="0"/>
          </a:p>
          <a:p>
            <a:pPr marL="0" indent="0">
              <a:buNone/>
            </a:pPr>
            <a:r>
              <a:rPr lang="en-US" b="1" dirty="0">
                <a:solidFill>
                  <a:srgbClr val="A166FF"/>
                </a:solidFill>
              </a:rPr>
              <a:t>Let’s do some coding! </a:t>
            </a:r>
            <a:r>
              <a:rPr lang="en-US" dirty="0">
                <a:solidFill>
                  <a:srgbClr val="008DC4"/>
                </a:solidFill>
                <a:hlinkClick r:id="rId3">
                  <a:extLst>
                    <a:ext uri="{A12FA001-AC4F-418D-AE19-62706E023703}">
                      <ahyp:hlinkClr xmlns:ahyp="http://schemas.microsoft.com/office/drawing/2018/hyperlinkcolor" val="tx"/>
                    </a:ext>
                  </a:extLst>
                </a:hlinkClick>
              </a:rPr>
              <a:t>Parameter Study Graph</a:t>
            </a:r>
            <a:endParaRPr lang="en-US" dirty="0">
              <a:solidFill>
                <a:srgbClr val="008DC4"/>
              </a:solidFill>
            </a:endParaRPr>
          </a:p>
          <a:p>
            <a:endParaRPr lang="en-US" dirty="0"/>
          </a:p>
        </p:txBody>
      </p:sp>
      <p:pic>
        <p:nvPicPr>
          <p:cNvPr id="4" name="Picture 3">
            <a:extLst>
              <a:ext uri="{FF2B5EF4-FFF2-40B4-BE49-F238E27FC236}">
                <a16:creationId xmlns:a16="http://schemas.microsoft.com/office/drawing/2014/main" id="{D9FD6D8A-7643-B849-B611-ABA47853D1A3}"/>
              </a:ext>
            </a:extLst>
          </p:cNvPr>
          <p:cNvPicPr>
            <a:picLocks noChangeAspect="1"/>
          </p:cNvPicPr>
          <p:nvPr/>
        </p:nvPicPr>
        <p:blipFill>
          <a:blip r:embed="rId4"/>
          <a:stretch>
            <a:fillRect/>
          </a:stretch>
        </p:blipFill>
        <p:spPr>
          <a:xfrm>
            <a:off x="134935" y="4566588"/>
            <a:ext cx="876300" cy="876300"/>
          </a:xfrm>
          <a:prstGeom prst="rect">
            <a:avLst/>
          </a:prstGeom>
        </p:spPr>
      </p:pic>
      <p:sp>
        <p:nvSpPr>
          <p:cNvPr id="5" name="TextBox 4">
            <a:extLst>
              <a:ext uri="{FF2B5EF4-FFF2-40B4-BE49-F238E27FC236}">
                <a16:creationId xmlns:a16="http://schemas.microsoft.com/office/drawing/2014/main" id="{04D0EEFF-2153-5743-9DA4-1A5305D9D030}"/>
              </a:ext>
            </a:extLst>
          </p:cNvPr>
          <p:cNvSpPr txBox="1"/>
          <p:nvPr/>
        </p:nvSpPr>
        <p:spPr>
          <a:xfrm>
            <a:off x="3289739" y="6283984"/>
            <a:ext cx="3036409" cy="523220"/>
          </a:xfrm>
          <a:prstGeom prst="rect">
            <a:avLst/>
          </a:prstGeom>
          <a:noFill/>
        </p:spPr>
        <p:txBody>
          <a:bodyPr wrap="none" rtlCol="0">
            <a:spAutoFit/>
          </a:bodyPr>
          <a:lstStyle/>
          <a:p>
            <a:r>
              <a:rPr lang="en-US" sz="2800" dirty="0">
                <a:solidFill>
                  <a:srgbClr val="FF9900"/>
                </a:solidFill>
                <a:latin typeface="Amazon Ember"/>
                <a:ea typeface="Amazon Ember"/>
                <a:cs typeface="Amazon Ember"/>
                <a:sym typeface="Amazon Ember"/>
              </a:rPr>
              <a:t>END OF LECTURE</a:t>
            </a:r>
            <a:endParaRPr lang="en-US" sz="2000" dirty="0">
              <a:solidFill>
                <a:schemeClr val="bg1"/>
              </a:solidFill>
            </a:endParaRPr>
          </a:p>
        </p:txBody>
      </p:sp>
    </p:spTree>
    <p:extLst>
      <p:ext uri="{BB962C8B-B14F-4D97-AF65-F5344CB8AC3E}">
        <p14:creationId xmlns:p14="http://schemas.microsoft.com/office/powerpoint/2010/main" val="369799908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498C1-A2BA-E44E-96F2-52C49B66E340}"/>
              </a:ext>
            </a:extLst>
          </p:cNvPr>
          <p:cNvSpPr>
            <a:spLocks noGrp="1"/>
          </p:cNvSpPr>
          <p:nvPr>
            <p:ph type="title"/>
          </p:nvPr>
        </p:nvSpPr>
        <p:spPr/>
        <p:txBody>
          <a:bodyPr/>
          <a:lstStyle/>
          <a:p>
            <a:r>
              <a:rPr lang="en-US" dirty="0"/>
              <a:t>Summary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759CE66-61A0-8C4B-9C9A-58CB76D8E3D8}"/>
                  </a:ext>
                </a:extLst>
              </p:cNvPr>
              <p:cNvSpPr>
                <a:spLocks noGrp="1"/>
              </p:cNvSpPr>
              <p:nvPr>
                <p:ph sz="half" idx="10"/>
              </p:nvPr>
            </p:nvSpPr>
            <p:spPr>
              <a:xfrm>
                <a:off x="852492" y="1371666"/>
                <a:ext cx="10842630" cy="4858631"/>
              </a:xfrm>
            </p:spPr>
            <p:txBody>
              <a:bodyPr/>
              <a:lstStyle/>
              <a:p>
                <a:r>
                  <a:rPr lang="en-US" dirty="0"/>
                  <a:t>You learned several simple ways of balancing exploration and exploitation.</a:t>
                </a:r>
              </a:p>
              <a:p>
                <a:pPr lvl="1"/>
                <a:r>
                  <a:rPr lang="en-US" dirty="0"/>
                  <a:t>The </a:t>
                </a:r>
                <a14:m>
                  <m:oMath xmlns:m="http://schemas.openxmlformats.org/officeDocument/2006/math">
                    <m:r>
                      <a:rPr lang="en-US" i="1" smtClean="0">
                        <a:latin typeface="Cambria Math" panose="02040503050406030204" pitchFamily="18" charset="0"/>
                        <a:ea typeface="Cambria Math" panose="02040503050406030204" pitchFamily="18" charset="0"/>
                      </a:rPr>
                      <m:t>𝜖</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𝑔𝑟𝑒𝑒𝑑𝑦</m:t>
                    </m:r>
                  </m:oMath>
                </a14:m>
                <a:r>
                  <a:rPr lang="en-US" dirty="0"/>
                  <a:t> methods choose randomly a small fraction of the time.</a:t>
                </a:r>
              </a:p>
              <a:p>
                <a:pPr lvl="1"/>
                <a:r>
                  <a:rPr lang="en-US" dirty="0"/>
                  <a:t>The simple expedient of initializing estimates optimistically causes even greedy methods to explore significantly.</a:t>
                </a:r>
              </a:p>
              <a:p>
                <a:pPr lvl="1"/>
                <a:r>
                  <a:rPr lang="en-US" dirty="0"/>
                  <a:t>UCB methods choose deterministically, but achieve exploration by subtly favoring at each step the actions that have so far received fewer samples.</a:t>
                </a:r>
              </a:p>
              <a:p>
                <a:pPr lvl="1"/>
                <a:r>
                  <a:rPr lang="en-US" dirty="0"/>
                  <a:t>Gradient bandit algorithms estimate not action values, but action preferences, and favor the more preferred actions in a graded, probabilistic manner using soft-max distribution.  </a:t>
                </a:r>
              </a:p>
              <a:p>
                <a:pPr lvl="1"/>
                <a:r>
                  <a:rPr lang="en-US" dirty="0"/>
                  <a:t>Contextual Bandit extends the model by making the decision conditional on the state of the environment.</a:t>
                </a:r>
              </a:p>
            </p:txBody>
          </p:sp>
        </mc:Choice>
        <mc:Fallback xmlns="">
          <p:sp>
            <p:nvSpPr>
              <p:cNvPr id="3" name="Content Placeholder 2">
                <a:extLst>
                  <a:ext uri="{FF2B5EF4-FFF2-40B4-BE49-F238E27FC236}">
                    <a16:creationId xmlns:a16="http://schemas.microsoft.com/office/drawing/2014/main" id="{2759CE66-61A0-8C4B-9C9A-58CB76D8E3D8}"/>
                  </a:ext>
                </a:extLst>
              </p:cNvPr>
              <p:cNvSpPr>
                <a:spLocks noGrp="1" noRot="1" noChangeAspect="1" noMove="1" noResize="1" noEditPoints="1" noAdjustHandles="1" noChangeArrowheads="1" noChangeShapeType="1" noTextEdit="1"/>
              </p:cNvSpPr>
              <p:nvPr>
                <p:ph sz="half" idx="10"/>
              </p:nvPr>
            </p:nvSpPr>
            <p:spPr>
              <a:xfrm>
                <a:off x="852492" y="1371666"/>
                <a:ext cx="10842630" cy="4858631"/>
              </a:xfrm>
              <a:blipFill>
                <a:blip r:embed="rId2"/>
                <a:stretch>
                  <a:fillRect l="-702" t="-1828" r="-468"/>
                </a:stretch>
              </a:blipFill>
            </p:spPr>
            <p:txBody>
              <a:bodyPr/>
              <a:lstStyle/>
              <a:p>
                <a:r>
                  <a:rPr lang="en-US">
                    <a:noFill/>
                  </a:rPr>
                  <a:t> </a:t>
                </a:r>
              </a:p>
            </p:txBody>
          </p:sp>
        </mc:Fallback>
      </mc:AlternateContent>
    </p:spTree>
    <p:extLst>
      <p:ext uri="{BB962C8B-B14F-4D97-AF65-F5344CB8AC3E}">
        <p14:creationId xmlns:p14="http://schemas.microsoft.com/office/powerpoint/2010/main" val="829420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30AD7-5DFD-C643-BA86-18C3D48BEE78}"/>
              </a:ext>
            </a:extLst>
          </p:cNvPr>
          <p:cNvSpPr>
            <a:spLocks noGrp="1"/>
          </p:cNvSpPr>
          <p:nvPr>
            <p:ph type="title"/>
          </p:nvPr>
        </p:nvSpPr>
        <p:spPr/>
        <p:txBody>
          <a:bodyPr/>
          <a:lstStyle/>
          <a:p>
            <a:r>
              <a:rPr lang="en-US" dirty="0"/>
              <a:t>The Multi-Armed Bandit Problem</a:t>
            </a:r>
          </a:p>
        </p:txBody>
      </p:sp>
      <p:sp>
        <p:nvSpPr>
          <p:cNvPr id="3" name="Text Placeholder 2">
            <a:extLst>
              <a:ext uri="{FF2B5EF4-FFF2-40B4-BE49-F238E27FC236}">
                <a16:creationId xmlns:a16="http://schemas.microsoft.com/office/drawing/2014/main" id="{BD06EF33-42BE-C64A-9D9F-E8B37E53AE56}"/>
              </a:ext>
            </a:extLst>
          </p:cNvPr>
          <p:cNvSpPr>
            <a:spLocks noGrp="1"/>
          </p:cNvSpPr>
          <p:nvPr>
            <p:ph type="body" idx="1"/>
          </p:nvPr>
        </p:nvSpPr>
        <p:spPr/>
        <p:txBody>
          <a:bodyPr/>
          <a:lstStyle/>
          <a:p>
            <a:r>
              <a:rPr lang="en-US" dirty="0"/>
              <a:t>The multi-armed bandit problem</a:t>
            </a:r>
          </a:p>
        </p:txBody>
      </p:sp>
      <p:sp>
        <p:nvSpPr>
          <p:cNvPr id="4" name="Content Placeholder 3">
            <a:extLst>
              <a:ext uri="{FF2B5EF4-FFF2-40B4-BE49-F238E27FC236}">
                <a16:creationId xmlns:a16="http://schemas.microsoft.com/office/drawing/2014/main" id="{F319B501-B22D-C640-95E4-9C15F912F89D}"/>
              </a:ext>
            </a:extLst>
          </p:cNvPr>
          <p:cNvSpPr>
            <a:spLocks noGrp="1"/>
          </p:cNvSpPr>
          <p:nvPr>
            <p:ph sz="half" idx="2"/>
          </p:nvPr>
        </p:nvSpPr>
        <p:spPr/>
        <p:txBody>
          <a:bodyPr/>
          <a:lstStyle/>
          <a:p>
            <a:r>
              <a:rPr lang="en-US" dirty="0"/>
              <a:t>Suppose you are faced with </a:t>
            </a:r>
            <a:r>
              <a:rPr lang="en-US" i="1" dirty="0"/>
              <a:t>N</a:t>
            </a:r>
            <a:r>
              <a:rPr lang="en-US" dirty="0"/>
              <a:t> slot machines (called multi-armed bandits)</a:t>
            </a:r>
          </a:p>
          <a:p>
            <a:r>
              <a:rPr lang="en-US" dirty="0"/>
              <a:t>Each bandit has an unknown probability of distributing a prize (assume for now the prizes are the same)</a:t>
            </a:r>
          </a:p>
          <a:p>
            <a:r>
              <a:rPr lang="en-US" dirty="0"/>
              <a:t>Some bandits have very generous probabilities, but you don’t know what these are</a:t>
            </a:r>
          </a:p>
          <a:p>
            <a:r>
              <a:rPr lang="en-US" dirty="0"/>
              <a:t>Our task is to maximize our winnings</a:t>
            </a:r>
          </a:p>
          <a:p>
            <a:pPr marL="0" indent="0">
              <a:buNone/>
            </a:pPr>
            <a:r>
              <a:rPr lang="en-US" b="1" dirty="0">
                <a:solidFill>
                  <a:srgbClr val="008DC4"/>
                </a:solidFill>
              </a:rPr>
              <a:t>Objective</a:t>
            </a:r>
          </a:p>
          <a:p>
            <a:r>
              <a:rPr lang="en-US" dirty="0"/>
              <a:t>Maximize the expected total reward over some time period, for example, over 1000 action selections, or </a:t>
            </a:r>
            <a:r>
              <a:rPr lang="en-US" b="1" dirty="0"/>
              <a:t>time steps</a:t>
            </a:r>
            <a:r>
              <a:rPr lang="en-US" dirty="0"/>
              <a:t>.</a:t>
            </a:r>
          </a:p>
          <a:p>
            <a:pPr marL="0" indent="0">
              <a:buNone/>
            </a:pPr>
            <a:endParaRPr lang="en-US" b="1" dirty="0">
              <a:solidFill>
                <a:srgbClr val="008DC4"/>
              </a:solidFill>
            </a:endParaRPr>
          </a:p>
          <a:p>
            <a:endParaRPr lang="en-US" dirty="0"/>
          </a:p>
          <a:p>
            <a:pPr marL="0" indent="0">
              <a:buNone/>
            </a:pPr>
            <a:endParaRPr lang="en-US" u="sng" dirty="0">
              <a:solidFill>
                <a:srgbClr val="008DC4"/>
              </a:solidFill>
            </a:endParaRPr>
          </a:p>
          <a:p>
            <a:endParaRPr lang="en-US" dirty="0"/>
          </a:p>
        </p:txBody>
      </p:sp>
    </p:spTree>
    <p:extLst>
      <p:ext uri="{BB962C8B-B14F-4D97-AF65-F5344CB8AC3E}">
        <p14:creationId xmlns:p14="http://schemas.microsoft.com/office/powerpoint/2010/main" val="268800457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008DC4"/>
        </a:solidFill>
        <a:effectLst/>
      </p:bgPr>
    </p:bg>
    <p:spTree>
      <p:nvGrpSpPr>
        <p:cNvPr id="1" name=""/>
        <p:cNvGrpSpPr/>
        <p:nvPr/>
      </p:nvGrpSpPr>
      <p:grpSpPr>
        <a:xfrm>
          <a:off x="0" y="0"/>
          <a:ext cx="0" cy="0"/>
          <a:chOff x="0" y="0"/>
          <a:chExt cx="0" cy="0"/>
        </a:xfrm>
      </p:grpSpPr>
      <p:sp>
        <p:nvSpPr>
          <p:cNvPr id="230" name="Approximators"/>
          <p:cNvSpPr txBox="1">
            <a:spLocks noGrp="1"/>
          </p:cNvSpPr>
          <p:nvPr>
            <p:ph type="title"/>
          </p:nvPr>
        </p:nvSpPr>
        <p:spPr>
          <a:prstGeom prst="rect">
            <a:avLst/>
          </a:prstGeom>
        </p:spPr>
        <p:txBody>
          <a:bodyPr>
            <a:normAutofit/>
          </a:bodyPr>
          <a:lstStyle>
            <a:lvl1pPr defTabSz="742950">
              <a:defRPr sz="14400">
                <a:effectLst>
                  <a:outerShdw blurRad="22860" dist="22860" dir="7800000" rotWithShape="0">
                    <a:srgbClr val="E9E9E9"/>
                  </a:outerShdw>
                </a:effectLst>
              </a:defRPr>
            </a:lvl1pPr>
          </a:lstStyle>
          <a:p>
            <a:pPr algn="ctr"/>
            <a:r>
              <a:rPr lang="en-US" sz="6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References</a:t>
            </a:r>
            <a:endParaRPr sz="6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2592531990"/>
      </p:ext>
    </p:extLst>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E3C26-CDCA-6D4F-ADCA-C59EEB90C797}"/>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BE12A7C5-9D40-5241-862A-B97E6004AFA4}"/>
              </a:ext>
            </a:extLst>
          </p:cNvPr>
          <p:cNvSpPr>
            <a:spLocks noGrp="1"/>
          </p:cNvSpPr>
          <p:nvPr>
            <p:ph sz="half" idx="10"/>
          </p:nvPr>
        </p:nvSpPr>
        <p:spPr>
          <a:xfrm>
            <a:off x="852492" y="1430660"/>
            <a:ext cx="10842630" cy="4858631"/>
          </a:xfrm>
        </p:spPr>
        <p:txBody>
          <a:bodyPr/>
          <a:lstStyle/>
          <a:p>
            <a:endParaRPr lang="en-US" dirty="0"/>
          </a:p>
          <a:p>
            <a:endParaRPr lang="en-US" dirty="0"/>
          </a:p>
        </p:txBody>
      </p:sp>
    </p:spTree>
    <p:extLst>
      <p:ext uri="{BB962C8B-B14F-4D97-AF65-F5344CB8AC3E}">
        <p14:creationId xmlns:p14="http://schemas.microsoft.com/office/powerpoint/2010/main" val="13581619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008DC4"/>
        </a:solidFill>
        <a:effectLst/>
      </p:bgPr>
    </p:bg>
    <p:spTree>
      <p:nvGrpSpPr>
        <p:cNvPr id="1" name=""/>
        <p:cNvGrpSpPr/>
        <p:nvPr/>
      </p:nvGrpSpPr>
      <p:grpSpPr>
        <a:xfrm>
          <a:off x="0" y="0"/>
          <a:ext cx="0" cy="0"/>
          <a:chOff x="0" y="0"/>
          <a:chExt cx="0" cy="0"/>
        </a:xfrm>
      </p:grpSpPr>
      <p:sp>
        <p:nvSpPr>
          <p:cNvPr id="230" name="Approximators"/>
          <p:cNvSpPr txBox="1">
            <a:spLocks noGrp="1"/>
          </p:cNvSpPr>
          <p:nvPr>
            <p:ph type="title"/>
          </p:nvPr>
        </p:nvSpPr>
        <p:spPr>
          <a:prstGeom prst="rect">
            <a:avLst/>
          </a:prstGeom>
        </p:spPr>
        <p:txBody>
          <a:bodyPr>
            <a:normAutofit/>
          </a:bodyPr>
          <a:lstStyle>
            <a:lvl1pPr defTabSz="742950">
              <a:defRPr sz="14400">
                <a:effectLst>
                  <a:outerShdw blurRad="22860" dist="22860" dir="7800000" rotWithShape="0">
                    <a:srgbClr val="E9E9E9"/>
                  </a:outerShdw>
                </a:effectLst>
              </a:defRPr>
            </a:lvl1pPr>
          </a:lstStyle>
          <a:p>
            <a:pPr algn="ctr"/>
            <a:r>
              <a:rPr lang="en-US" sz="6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Assignment</a:t>
            </a:r>
            <a:endParaRPr sz="6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2702647099"/>
      </p:ext>
    </p:extLst>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E3C26-CDCA-6D4F-ADCA-C59EEB90C797}"/>
              </a:ext>
            </a:extLst>
          </p:cNvPr>
          <p:cNvSpPr>
            <a:spLocks noGrp="1"/>
          </p:cNvSpPr>
          <p:nvPr>
            <p:ph type="title"/>
          </p:nvPr>
        </p:nvSpPr>
        <p:spPr/>
        <p:txBody>
          <a:bodyPr/>
          <a:lstStyle/>
          <a:p>
            <a:r>
              <a:rPr lang="en-US" dirty="0"/>
              <a:t>Assignment</a:t>
            </a:r>
          </a:p>
        </p:txBody>
      </p:sp>
      <p:sp>
        <p:nvSpPr>
          <p:cNvPr id="3" name="Content Placeholder 2">
            <a:extLst>
              <a:ext uri="{FF2B5EF4-FFF2-40B4-BE49-F238E27FC236}">
                <a16:creationId xmlns:a16="http://schemas.microsoft.com/office/drawing/2014/main" id="{BE12A7C5-9D40-5241-862A-B97E6004AFA4}"/>
              </a:ext>
            </a:extLst>
          </p:cNvPr>
          <p:cNvSpPr>
            <a:spLocks noGrp="1"/>
          </p:cNvSpPr>
          <p:nvPr>
            <p:ph sz="half" idx="10"/>
          </p:nvPr>
        </p:nvSpPr>
        <p:spPr>
          <a:xfrm>
            <a:off x="852492" y="1430660"/>
            <a:ext cx="10842630" cy="4858631"/>
          </a:xfrm>
        </p:spPr>
        <p:txBody>
          <a:bodyPr/>
          <a:lstStyle/>
          <a:p>
            <a:endParaRPr lang="en-US" dirty="0"/>
          </a:p>
          <a:p>
            <a:endParaRPr lang="en-US" dirty="0"/>
          </a:p>
        </p:txBody>
      </p:sp>
      <p:sp>
        <p:nvSpPr>
          <p:cNvPr id="6" name="Rectangle 5">
            <a:extLst>
              <a:ext uri="{FF2B5EF4-FFF2-40B4-BE49-F238E27FC236}">
                <a16:creationId xmlns:a16="http://schemas.microsoft.com/office/drawing/2014/main" id="{D6B36587-DDFE-B648-A175-60C55FF927FD}"/>
              </a:ext>
            </a:extLst>
          </p:cNvPr>
          <p:cNvSpPr/>
          <p:nvPr/>
        </p:nvSpPr>
        <p:spPr>
          <a:xfrm>
            <a:off x="496878" y="1295170"/>
            <a:ext cx="10515600" cy="4360168"/>
          </a:xfrm>
          <a:prstGeom prst="rect">
            <a:avLst/>
          </a:prstGeom>
        </p:spPr>
        <p:txBody>
          <a:bodyPr wrap="square">
            <a:spAutoFit/>
          </a:bodyPr>
          <a:lstStyle/>
          <a:p>
            <a:pPr defTabSz="825500">
              <a:spcBef>
                <a:spcPts val="3000"/>
              </a:spcBef>
            </a:pPr>
            <a:r>
              <a:rPr lang="en-US" sz="2400" b="1" dirty="0">
                <a:solidFill>
                  <a:srgbClr val="008DC4"/>
                </a:solidFill>
                <a:latin typeface="Amazon Ember"/>
                <a:ea typeface="Amazon Ember"/>
                <a:cs typeface="Amazon Ember"/>
                <a:sym typeface="Amazon Ember"/>
              </a:rPr>
              <a:t>Welcome to the fifth RL assignment</a:t>
            </a:r>
          </a:p>
          <a:p>
            <a:pPr marL="1270000" lvl="1" indent="-635000" defTabSz="825500">
              <a:spcBef>
                <a:spcPts val="1000"/>
              </a:spcBef>
              <a:buSzPct val="125000"/>
              <a:buFontTx/>
              <a:buChar char="•"/>
            </a:pPr>
            <a:r>
              <a:rPr lang="en-US" sz="2400" dirty="0"/>
              <a:t>This week, we'll dive into Multi-Armed Bandits and how they're used to solve problems in experimentation</a:t>
            </a:r>
          </a:p>
          <a:p>
            <a:pPr marL="1270000" lvl="1" indent="-635000" defTabSz="825500">
              <a:spcBef>
                <a:spcPts val="1000"/>
              </a:spcBef>
              <a:buSzPct val="125000"/>
              <a:buFontTx/>
              <a:buChar char="•"/>
            </a:pPr>
            <a:r>
              <a:rPr lang="en-US" sz="2400" dirty="0"/>
              <a:t>The main issue is that when you run an experiment you don't want to serve poor performing treatments longer than necessary. </a:t>
            </a:r>
            <a:r>
              <a:rPr lang="en-US" sz="2400" b="1" dirty="0"/>
              <a:t>Multi-Armed Bandits</a:t>
            </a:r>
            <a:r>
              <a:rPr lang="en-US" sz="2400" dirty="0"/>
              <a:t> is a framework solution to this</a:t>
            </a:r>
          </a:p>
          <a:p>
            <a:pPr marL="1270000" lvl="1" indent="-635000" defTabSz="825500">
              <a:spcBef>
                <a:spcPts val="1000"/>
              </a:spcBef>
              <a:buSzPct val="125000"/>
              <a:buFontTx/>
              <a:buChar char="•"/>
            </a:pPr>
            <a:r>
              <a:rPr lang="en-US" sz="2400" dirty="0"/>
              <a:t>See detailed explanation of the problem in the assignment  notebook </a:t>
            </a:r>
            <a:r>
              <a:rPr lang="en-US" sz="2400" b="1" dirty="0">
                <a:solidFill>
                  <a:srgbClr val="FF9900"/>
                </a:solidFill>
              </a:rPr>
              <a:t>RL_assignment_5.ipynb</a:t>
            </a:r>
            <a:r>
              <a:rPr lang="en-US" sz="2400" dirty="0"/>
              <a:t>, located in your student’s </a:t>
            </a:r>
            <a:r>
              <a:rPr lang="en-US" sz="2400" dirty="0" err="1"/>
              <a:t>Sagemaker</a:t>
            </a:r>
            <a:r>
              <a:rPr lang="en-US" sz="2400" dirty="0"/>
              <a:t> environment</a:t>
            </a:r>
          </a:p>
          <a:p>
            <a:pPr marL="1270000" lvl="1" indent="-635000" defTabSz="825500">
              <a:spcBef>
                <a:spcPts val="1000"/>
              </a:spcBef>
              <a:buSzPct val="125000"/>
              <a:buFontTx/>
              <a:buChar char="•"/>
            </a:pPr>
            <a:endParaRPr lang="en-US" sz="2800" dirty="0">
              <a:solidFill>
                <a:srgbClr val="373737"/>
              </a:solidFill>
              <a:latin typeface="Amazon Ember"/>
              <a:ea typeface="Amazon Ember"/>
              <a:cs typeface="Amazon Ember"/>
              <a:sym typeface="Amazon Ember"/>
            </a:endParaRPr>
          </a:p>
        </p:txBody>
      </p:sp>
    </p:spTree>
    <p:extLst>
      <p:ext uri="{BB962C8B-B14F-4D97-AF65-F5344CB8AC3E}">
        <p14:creationId xmlns:p14="http://schemas.microsoft.com/office/powerpoint/2010/main" val="69376724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E57C0-A94A-2644-B182-801557A666AD}"/>
              </a:ext>
            </a:extLst>
          </p:cNvPr>
          <p:cNvSpPr>
            <a:spLocks noGrp="1"/>
          </p:cNvSpPr>
          <p:nvPr>
            <p:ph type="title"/>
          </p:nvPr>
        </p:nvSpPr>
        <p:spPr/>
        <p:txBody>
          <a:bodyPr>
            <a:normAutofit/>
          </a:bodyPr>
          <a:lstStyle/>
          <a:p>
            <a:r>
              <a:rPr lang="en-US" sz="4000" dirty="0">
                <a:solidFill>
                  <a:srgbClr val="A166FF"/>
                </a:solidFill>
              </a:rPr>
              <a:t>Demos for This lecture</a:t>
            </a:r>
            <a:endParaRPr lang="en-US" dirty="0"/>
          </a:p>
        </p:txBody>
      </p:sp>
      <p:sp>
        <p:nvSpPr>
          <p:cNvPr id="3" name="Text Placeholder 2">
            <a:extLst>
              <a:ext uri="{FF2B5EF4-FFF2-40B4-BE49-F238E27FC236}">
                <a16:creationId xmlns:a16="http://schemas.microsoft.com/office/drawing/2014/main" id="{E0799773-2E49-B945-9FC8-01BCDA114E55}"/>
              </a:ext>
            </a:extLst>
          </p:cNvPr>
          <p:cNvSpPr>
            <a:spLocks noGrp="1"/>
          </p:cNvSpPr>
          <p:nvPr>
            <p:ph type="body" idx="1"/>
          </p:nvPr>
        </p:nvSpPr>
        <p:spPr/>
        <p:txBody>
          <a:bodyPr/>
          <a:lstStyle/>
          <a:p>
            <a:r>
              <a:rPr lang="en-US" sz="2400" b="0" dirty="0"/>
              <a:t>The DEMO notebook used for this lecture is available in your SageMaker instance, named as</a:t>
            </a:r>
            <a:r>
              <a:rPr lang="en-US" sz="2400" dirty="0"/>
              <a:t> RL1_lecture_5_demo.ipynb</a:t>
            </a:r>
            <a:r>
              <a:rPr lang="en-US" sz="2400" b="0" dirty="0"/>
              <a:t>, into </a:t>
            </a:r>
            <a:r>
              <a:rPr lang="en-US" sz="2400" dirty="0"/>
              <a:t>demos</a:t>
            </a:r>
            <a:r>
              <a:rPr lang="en-US" sz="2400" b="0" dirty="0"/>
              <a:t> folder</a:t>
            </a:r>
          </a:p>
          <a:p>
            <a:r>
              <a:rPr lang="en-US" sz="2400" b="0" dirty="0"/>
              <a:t>You will find each DEMO below in the notebook index </a:t>
            </a:r>
          </a:p>
          <a:p>
            <a:pPr marL="342900" indent="-342900">
              <a:buFont typeface="Arial" panose="020B0604020202020204" pitchFamily="34" charset="0"/>
              <a:buChar char="•"/>
            </a:pPr>
            <a:r>
              <a:rPr lang="en-US" sz="2000" b="0" dirty="0">
                <a:solidFill>
                  <a:schemeClr val="tx1"/>
                </a:solidFill>
              </a:rPr>
              <a:t>K-Armed Bandit Problem</a:t>
            </a:r>
          </a:p>
          <a:p>
            <a:pPr marL="342900" indent="-342900">
              <a:buFont typeface="Arial" panose="020B0604020202020204" pitchFamily="34" charset="0"/>
              <a:buChar char="•"/>
            </a:pPr>
            <a:r>
              <a:rPr lang="en-US" sz="2000" b="0" dirty="0">
                <a:solidFill>
                  <a:schemeClr val="tx1"/>
                </a:solidFill>
              </a:rPr>
              <a:t>10-armed Testbed I</a:t>
            </a:r>
          </a:p>
          <a:p>
            <a:pPr marL="342900" indent="-342900">
              <a:buFont typeface="Arial" panose="020B0604020202020204" pitchFamily="34" charset="0"/>
              <a:buChar char="•"/>
            </a:pPr>
            <a:r>
              <a:rPr lang="en-US" sz="2000" b="0" dirty="0">
                <a:solidFill>
                  <a:schemeClr val="tx1"/>
                </a:solidFill>
              </a:rPr>
              <a:t>10-armed Testbed II</a:t>
            </a:r>
          </a:p>
          <a:p>
            <a:pPr marL="342900" indent="-342900">
              <a:buFont typeface="Arial" panose="020B0604020202020204" pitchFamily="34" charset="0"/>
              <a:buChar char="•"/>
            </a:pPr>
            <a:r>
              <a:rPr lang="en-US" sz="2000" b="0" dirty="0">
                <a:solidFill>
                  <a:schemeClr val="tx1"/>
                </a:solidFill>
              </a:rPr>
              <a:t>Optimistic Initial Values</a:t>
            </a:r>
          </a:p>
          <a:p>
            <a:pPr marL="342900" indent="-342900">
              <a:buFont typeface="Arial" panose="020B0604020202020204" pitchFamily="34" charset="0"/>
              <a:buChar char="•"/>
            </a:pPr>
            <a:r>
              <a:rPr lang="en-US" sz="2000" b="0" dirty="0">
                <a:solidFill>
                  <a:schemeClr val="tx1"/>
                </a:solidFill>
              </a:rPr>
              <a:t>Upper-Confidence-Bound Action selection</a:t>
            </a:r>
          </a:p>
          <a:p>
            <a:pPr marL="342900" indent="-342900">
              <a:buFont typeface="Arial" panose="020B0604020202020204" pitchFamily="34" charset="0"/>
              <a:buChar char="•"/>
            </a:pPr>
            <a:r>
              <a:rPr lang="en-US" sz="2000" b="0" dirty="0" err="1">
                <a:solidFill>
                  <a:schemeClr val="tx1"/>
                </a:solidFill>
              </a:rPr>
              <a:t>Graditn</a:t>
            </a:r>
            <a:r>
              <a:rPr lang="en-US" sz="2000" b="0" dirty="0">
                <a:solidFill>
                  <a:schemeClr val="tx1"/>
                </a:solidFill>
              </a:rPr>
              <a:t> </a:t>
            </a:r>
            <a:r>
              <a:rPr lang="en-US" sz="2000" b="0" dirty="0" err="1">
                <a:solidFill>
                  <a:schemeClr val="tx1"/>
                </a:solidFill>
              </a:rPr>
              <a:t>bendits</a:t>
            </a:r>
            <a:endParaRPr lang="en-US" sz="2000" b="0" dirty="0">
              <a:solidFill>
                <a:schemeClr val="tx1"/>
              </a:solidFill>
            </a:endParaRPr>
          </a:p>
          <a:p>
            <a:pPr marL="342900" indent="-342900">
              <a:buFont typeface="Arial" panose="020B0604020202020204" pitchFamily="34" charset="0"/>
              <a:buChar char="•"/>
            </a:pPr>
            <a:r>
              <a:rPr lang="en-US" sz="2000" b="0" dirty="0">
                <a:solidFill>
                  <a:schemeClr val="tx1"/>
                </a:solidFill>
              </a:rPr>
              <a:t>Parameter Study Graph</a:t>
            </a:r>
            <a:endParaRPr lang="en-US" sz="2400" b="0" dirty="0">
              <a:solidFill>
                <a:schemeClr val="tx1"/>
              </a:solidFill>
            </a:endParaRPr>
          </a:p>
        </p:txBody>
      </p:sp>
      <p:pic>
        <p:nvPicPr>
          <p:cNvPr id="8" name="Picture 7">
            <a:extLst>
              <a:ext uri="{FF2B5EF4-FFF2-40B4-BE49-F238E27FC236}">
                <a16:creationId xmlns:a16="http://schemas.microsoft.com/office/drawing/2014/main" id="{9AFAE4E2-E5A8-4A40-AF19-EDEED95DEDE4}"/>
              </a:ext>
            </a:extLst>
          </p:cNvPr>
          <p:cNvPicPr>
            <a:picLocks noChangeAspect="1"/>
          </p:cNvPicPr>
          <p:nvPr/>
        </p:nvPicPr>
        <p:blipFill>
          <a:blip r:embed="rId3"/>
          <a:stretch>
            <a:fillRect/>
          </a:stretch>
        </p:blipFill>
        <p:spPr>
          <a:xfrm>
            <a:off x="6247540" y="144002"/>
            <a:ext cx="1117108" cy="1117108"/>
          </a:xfrm>
          <a:prstGeom prst="rect">
            <a:avLst/>
          </a:prstGeom>
        </p:spPr>
      </p:pic>
    </p:spTree>
    <p:extLst>
      <p:ext uri="{BB962C8B-B14F-4D97-AF65-F5344CB8AC3E}">
        <p14:creationId xmlns:p14="http://schemas.microsoft.com/office/powerpoint/2010/main" val="53010655"/>
      </p:ext>
    </p:extLst>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8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30AD7-5DFD-C643-BA86-18C3D48BEE78}"/>
              </a:ext>
            </a:extLst>
          </p:cNvPr>
          <p:cNvSpPr>
            <a:spLocks noGrp="1"/>
          </p:cNvSpPr>
          <p:nvPr>
            <p:ph type="title"/>
          </p:nvPr>
        </p:nvSpPr>
        <p:spPr/>
        <p:txBody>
          <a:bodyPr/>
          <a:lstStyle/>
          <a:p>
            <a:r>
              <a:rPr lang="en-US" dirty="0"/>
              <a:t>The Multi-Armed Bandit Problem</a:t>
            </a:r>
          </a:p>
        </p:txBody>
      </p:sp>
      <p:sp>
        <p:nvSpPr>
          <p:cNvPr id="3" name="Text Placeholder 2">
            <a:extLst>
              <a:ext uri="{FF2B5EF4-FFF2-40B4-BE49-F238E27FC236}">
                <a16:creationId xmlns:a16="http://schemas.microsoft.com/office/drawing/2014/main" id="{BD06EF33-42BE-C64A-9D9F-E8B37E53AE56}"/>
              </a:ext>
            </a:extLst>
          </p:cNvPr>
          <p:cNvSpPr>
            <a:spLocks noGrp="1"/>
          </p:cNvSpPr>
          <p:nvPr>
            <p:ph type="body" idx="1"/>
          </p:nvPr>
        </p:nvSpPr>
        <p:spPr/>
        <p:txBody>
          <a:bodyPr/>
          <a:lstStyle/>
          <a:p>
            <a:r>
              <a:rPr lang="en-US" dirty="0"/>
              <a:t>Typical Tasks of an RL problem</a:t>
            </a:r>
          </a:p>
        </p:txBody>
      </p:sp>
      <p:sp>
        <p:nvSpPr>
          <p:cNvPr id="4" name="Content Placeholder 3">
            <a:extLst>
              <a:ext uri="{FF2B5EF4-FFF2-40B4-BE49-F238E27FC236}">
                <a16:creationId xmlns:a16="http://schemas.microsoft.com/office/drawing/2014/main" id="{F319B501-B22D-C640-95E4-9C15F912F89D}"/>
              </a:ext>
            </a:extLst>
          </p:cNvPr>
          <p:cNvSpPr>
            <a:spLocks noGrp="1"/>
          </p:cNvSpPr>
          <p:nvPr>
            <p:ph sz="half" idx="2"/>
          </p:nvPr>
        </p:nvSpPr>
        <p:spPr/>
        <p:txBody>
          <a:bodyPr/>
          <a:lstStyle/>
          <a:p>
            <a:r>
              <a:rPr lang="en-US" dirty="0"/>
              <a:t>The simplest reinforcement learning problem.</a:t>
            </a:r>
          </a:p>
          <a:p>
            <a:pPr marL="914400" lvl="1" indent="-457200">
              <a:buFont typeface="+mj-lt"/>
              <a:buAutoNum type="arabicPeriod"/>
            </a:pPr>
            <a:r>
              <a:rPr lang="en-US" dirty="0"/>
              <a:t>Different actions yield different rewards. </a:t>
            </a:r>
          </a:p>
          <a:p>
            <a:pPr marL="914400" lvl="1" indent="-457200">
              <a:buFont typeface="+mj-lt"/>
              <a:buAutoNum type="arabicPeriod"/>
            </a:pPr>
            <a:r>
              <a:rPr lang="en-US" dirty="0"/>
              <a:t>Rewards are delayed over time. Even getting the immediate reward, we may not know it till later in time.</a:t>
            </a:r>
          </a:p>
          <a:p>
            <a:pPr marL="914400" lvl="1" indent="-457200">
              <a:buFont typeface="+mj-lt"/>
              <a:buAutoNum type="arabicPeriod"/>
            </a:pPr>
            <a:r>
              <a:rPr lang="en-US" dirty="0"/>
              <a:t>Reward for an action is conditional on the state of the environment.</a:t>
            </a:r>
          </a:p>
          <a:p>
            <a:r>
              <a:rPr lang="en-US" dirty="0"/>
              <a:t>The k-armed bandit is a nice starting place because we don’t have to worry about aspects 2 and 3.</a:t>
            </a:r>
          </a:p>
          <a:p>
            <a:pPr marL="0" indent="0">
              <a:buNone/>
            </a:pPr>
            <a:endParaRPr lang="en-US" b="1" dirty="0">
              <a:solidFill>
                <a:srgbClr val="008DC4"/>
              </a:solidFill>
            </a:endParaRPr>
          </a:p>
          <a:p>
            <a:endParaRPr lang="en-US" dirty="0"/>
          </a:p>
          <a:p>
            <a:pPr marL="0" indent="0">
              <a:buNone/>
            </a:pPr>
            <a:endParaRPr lang="en-US" u="sng" dirty="0">
              <a:solidFill>
                <a:srgbClr val="008DC4"/>
              </a:solidFill>
            </a:endParaRPr>
          </a:p>
          <a:p>
            <a:endParaRPr lang="en-US" dirty="0"/>
          </a:p>
        </p:txBody>
      </p:sp>
      <p:pic>
        <p:nvPicPr>
          <p:cNvPr id="5" name="Picture 4">
            <a:extLst>
              <a:ext uri="{FF2B5EF4-FFF2-40B4-BE49-F238E27FC236}">
                <a16:creationId xmlns:a16="http://schemas.microsoft.com/office/drawing/2014/main" id="{2C2F5C64-5C08-8645-B790-D37E67376250}"/>
              </a:ext>
            </a:extLst>
          </p:cNvPr>
          <p:cNvPicPr>
            <a:picLocks noChangeAspect="1"/>
          </p:cNvPicPr>
          <p:nvPr/>
        </p:nvPicPr>
        <p:blipFill>
          <a:blip r:embed="rId3"/>
          <a:stretch>
            <a:fillRect/>
          </a:stretch>
        </p:blipFill>
        <p:spPr>
          <a:xfrm>
            <a:off x="4602480" y="4474352"/>
            <a:ext cx="2983864" cy="1529544"/>
          </a:xfrm>
          <a:prstGeom prst="rect">
            <a:avLst/>
          </a:prstGeom>
        </p:spPr>
      </p:pic>
    </p:spTree>
    <p:extLst>
      <p:ext uri="{BB962C8B-B14F-4D97-AF65-F5344CB8AC3E}">
        <p14:creationId xmlns:p14="http://schemas.microsoft.com/office/powerpoint/2010/main" val="1651613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30AD7-5DFD-C643-BA86-18C3D48BEE78}"/>
              </a:ext>
            </a:extLst>
          </p:cNvPr>
          <p:cNvSpPr>
            <a:spLocks noGrp="1"/>
          </p:cNvSpPr>
          <p:nvPr>
            <p:ph type="title"/>
          </p:nvPr>
        </p:nvSpPr>
        <p:spPr/>
        <p:txBody>
          <a:bodyPr/>
          <a:lstStyle/>
          <a:p>
            <a:r>
              <a:rPr lang="en-US" dirty="0"/>
              <a:t>The Multi-Armed Bandit Problem</a:t>
            </a:r>
          </a:p>
        </p:txBody>
      </p:sp>
      <p:sp>
        <p:nvSpPr>
          <p:cNvPr id="3" name="Text Placeholder 2">
            <a:extLst>
              <a:ext uri="{FF2B5EF4-FFF2-40B4-BE49-F238E27FC236}">
                <a16:creationId xmlns:a16="http://schemas.microsoft.com/office/drawing/2014/main" id="{BD06EF33-42BE-C64A-9D9F-E8B37E53AE56}"/>
              </a:ext>
            </a:extLst>
          </p:cNvPr>
          <p:cNvSpPr>
            <a:spLocks noGrp="1"/>
          </p:cNvSpPr>
          <p:nvPr>
            <p:ph type="body" idx="1"/>
          </p:nvPr>
        </p:nvSpPr>
        <p:spPr/>
        <p:txBody>
          <a:bodyPr/>
          <a:lstStyle/>
          <a:p>
            <a:r>
              <a:rPr lang="en-US" dirty="0"/>
              <a:t>The multi-armed bandit problem</a:t>
            </a:r>
          </a:p>
        </p:txBody>
      </p:sp>
      <p:sp>
        <p:nvSpPr>
          <p:cNvPr id="4" name="Content Placeholder 3">
            <a:extLst>
              <a:ext uri="{FF2B5EF4-FFF2-40B4-BE49-F238E27FC236}">
                <a16:creationId xmlns:a16="http://schemas.microsoft.com/office/drawing/2014/main" id="{F319B501-B22D-C640-95E4-9C15F912F89D}"/>
              </a:ext>
            </a:extLst>
          </p:cNvPr>
          <p:cNvSpPr>
            <a:spLocks noGrp="1"/>
          </p:cNvSpPr>
          <p:nvPr>
            <p:ph sz="half" idx="2"/>
          </p:nvPr>
        </p:nvSpPr>
        <p:spPr/>
        <p:txBody>
          <a:bodyPr/>
          <a:lstStyle/>
          <a:p>
            <a:r>
              <a:rPr lang="en-US" dirty="0"/>
              <a:t>We need to focus in learning which rewards we get for each of the possible actions, and ensuring we chose the optimal ones.</a:t>
            </a:r>
          </a:p>
          <a:p>
            <a:r>
              <a:rPr lang="en-US" dirty="0"/>
              <a:t>In other words, we are learning a </a:t>
            </a:r>
            <a:r>
              <a:rPr lang="en-US" i="1" dirty="0"/>
              <a:t>policy.</a:t>
            </a:r>
            <a:endParaRPr lang="en-US" dirty="0"/>
          </a:p>
          <a:p>
            <a:r>
              <a:rPr lang="en-US" dirty="0"/>
              <a:t>We are going to be using policy gradients, where our simple neural network learns a policy for picking actions by adjusting it’s weights through gradient descent using feedback from the environment.</a:t>
            </a:r>
            <a:endParaRPr lang="en-US" b="1" dirty="0">
              <a:solidFill>
                <a:srgbClr val="008DC4"/>
              </a:solidFill>
            </a:endParaRPr>
          </a:p>
          <a:p>
            <a:endParaRPr lang="en-US" dirty="0"/>
          </a:p>
          <a:p>
            <a:pPr marL="0" indent="0">
              <a:buNone/>
            </a:pPr>
            <a:endParaRPr lang="en-US" u="sng" dirty="0">
              <a:solidFill>
                <a:srgbClr val="008DC4"/>
              </a:solidFill>
            </a:endParaRPr>
          </a:p>
          <a:p>
            <a:endParaRPr lang="en-US" dirty="0"/>
          </a:p>
        </p:txBody>
      </p:sp>
      <p:pic>
        <p:nvPicPr>
          <p:cNvPr id="7" name="Picture 6">
            <a:extLst>
              <a:ext uri="{FF2B5EF4-FFF2-40B4-BE49-F238E27FC236}">
                <a16:creationId xmlns:a16="http://schemas.microsoft.com/office/drawing/2014/main" id="{7E8C80C8-B779-A745-804B-D949CD313D43}"/>
              </a:ext>
            </a:extLst>
          </p:cNvPr>
          <p:cNvPicPr>
            <a:picLocks noChangeAspect="1"/>
          </p:cNvPicPr>
          <p:nvPr/>
        </p:nvPicPr>
        <p:blipFill>
          <a:blip r:embed="rId3"/>
          <a:stretch>
            <a:fillRect/>
          </a:stretch>
        </p:blipFill>
        <p:spPr>
          <a:xfrm>
            <a:off x="4602480" y="4474352"/>
            <a:ext cx="2983864" cy="1529544"/>
          </a:xfrm>
          <a:prstGeom prst="rect">
            <a:avLst/>
          </a:prstGeom>
        </p:spPr>
      </p:pic>
    </p:spTree>
    <p:extLst>
      <p:ext uri="{BB962C8B-B14F-4D97-AF65-F5344CB8AC3E}">
        <p14:creationId xmlns:p14="http://schemas.microsoft.com/office/powerpoint/2010/main" val="4066908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30AD7-5DFD-C643-BA86-18C3D48BEE78}"/>
              </a:ext>
            </a:extLst>
          </p:cNvPr>
          <p:cNvSpPr>
            <a:spLocks noGrp="1"/>
          </p:cNvSpPr>
          <p:nvPr>
            <p:ph type="title"/>
          </p:nvPr>
        </p:nvSpPr>
        <p:spPr/>
        <p:txBody>
          <a:bodyPr/>
          <a:lstStyle/>
          <a:p>
            <a:r>
              <a:rPr lang="en-US" dirty="0"/>
              <a:t>The Multi-Armed Bandit Problem</a:t>
            </a:r>
          </a:p>
        </p:txBody>
      </p:sp>
      <p:sp>
        <p:nvSpPr>
          <p:cNvPr id="3" name="Text Placeholder 2">
            <a:extLst>
              <a:ext uri="{FF2B5EF4-FFF2-40B4-BE49-F238E27FC236}">
                <a16:creationId xmlns:a16="http://schemas.microsoft.com/office/drawing/2014/main" id="{BD06EF33-42BE-C64A-9D9F-E8B37E53AE56}"/>
              </a:ext>
            </a:extLst>
          </p:cNvPr>
          <p:cNvSpPr>
            <a:spLocks noGrp="1"/>
          </p:cNvSpPr>
          <p:nvPr>
            <p:ph type="body" idx="1"/>
          </p:nvPr>
        </p:nvSpPr>
        <p:spPr/>
        <p:txBody>
          <a:bodyPr/>
          <a:lstStyle/>
          <a:p>
            <a:r>
              <a:rPr lang="en-US" dirty="0"/>
              <a:t>Applying Policy Gradient for a Bandit Problem</a:t>
            </a:r>
          </a:p>
        </p:txBody>
      </p:sp>
      <p:sp>
        <p:nvSpPr>
          <p:cNvPr id="4" name="Content Placeholder 3">
            <a:extLst>
              <a:ext uri="{FF2B5EF4-FFF2-40B4-BE49-F238E27FC236}">
                <a16:creationId xmlns:a16="http://schemas.microsoft.com/office/drawing/2014/main" id="{F319B501-B22D-C640-95E4-9C15F912F89D}"/>
              </a:ext>
            </a:extLst>
          </p:cNvPr>
          <p:cNvSpPr>
            <a:spLocks noGrp="1"/>
          </p:cNvSpPr>
          <p:nvPr>
            <p:ph sz="half" idx="2"/>
          </p:nvPr>
        </p:nvSpPr>
        <p:spPr/>
        <p:txBody>
          <a:bodyPr/>
          <a:lstStyle/>
          <a:p>
            <a:r>
              <a:rPr lang="en-US" dirty="0"/>
              <a:t>We’ve seen that a Policy gradient network is one which produces explicit outputs.</a:t>
            </a:r>
          </a:p>
          <a:p>
            <a:r>
              <a:rPr lang="en-US" dirty="0"/>
              <a:t>In the case of our bandit, we don’t need to condition these outputs on any state.</a:t>
            </a:r>
          </a:p>
          <a:p>
            <a:r>
              <a:rPr lang="en-US" dirty="0"/>
              <a:t>Our network will consist of just a set of weights, each corresponding to each of the possible arms to pull in the bandit, and will represent </a:t>
            </a:r>
            <a:r>
              <a:rPr lang="en-US" u="sng" dirty="0"/>
              <a:t>how good our agent thinks it is to pull each arm</a:t>
            </a:r>
            <a:r>
              <a:rPr lang="en-US" dirty="0"/>
              <a:t>.</a:t>
            </a:r>
          </a:p>
          <a:p>
            <a:pPr marL="0" indent="0">
              <a:buNone/>
            </a:pPr>
            <a:endParaRPr lang="en-US" u="sng" dirty="0">
              <a:solidFill>
                <a:srgbClr val="008DC4"/>
              </a:solidFill>
            </a:endParaRPr>
          </a:p>
          <a:p>
            <a:endParaRPr lang="en-US" dirty="0"/>
          </a:p>
        </p:txBody>
      </p:sp>
      <p:pic>
        <p:nvPicPr>
          <p:cNvPr id="6" name="Picture 5">
            <a:extLst>
              <a:ext uri="{FF2B5EF4-FFF2-40B4-BE49-F238E27FC236}">
                <a16:creationId xmlns:a16="http://schemas.microsoft.com/office/drawing/2014/main" id="{E7EA4539-15A3-634F-B507-92F911A529F1}"/>
              </a:ext>
            </a:extLst>
          </p:cNvPr>
          <p:cNvPicPr>
            <a:picLocks noChangeAspect="1"/>
          </p:cNvPicPr>
          <p:nvPr/>
        </p:nvPicPr>
        <p:blipFill>
          <a:blip r:embed="rId3"/>
          <a:stretch>
            <a:fillRect/>
          </a:stretch>
        </p:blipFill>
        <p:spPr>
          <a:xfrm>
            <a:off x="4602480" y="4474352"/>
            <a:ext cx="2983864" cy="1529544"/>
          </a:xfrm>
          <a:prstGeom prst="rect">
            <a:avLst/>
          </a:prstGeom>
        </p:spPr>
      </p:pic>
    </p:spTree>
    <p:extLst>
      <p:ext uri="{BB962C8B-B14F-4D97-AF65-F5344CB8AC3E}">
        <p14:creationId xmlns:p14="http://schemas.microsoft.com/office/powerpoint/2010/main" val="3625648523"/>
      </p:ext>
    </p:extLst>
  </p:cSld>
  <p:clrMapOvr>
    <a:masterClrMapping/>
  </p:clrMapOvr>
</p:sld>
</file>

<file path=ppt/theme/theme1.xml><?xml version="1.0" encoding="utf-8"?>
<a:theme xmlns:a="http://schemas.openxmlformats.org/drawingml/2006/main" name="Office Theme">
  <a:themeElements>
    <a:clrScheme name="Custom 1">
      <a:dk1>
        <a:srgbClr val="373737"/>
      </a:dk1>
      <a:lt1>
        <a:srgbClr val="FFFFFF"/>
      </a:lt1>
      <a:dk2>
        <a:srgbClr val="373737"/>
      </a:dk2>
      <a:lt2>
        <a:srgbClr val="FFFFFF"/>
      </a:lt2>
      <a:accent1>
        <a:srgbClr val="008DC4"/>
      </a:accent1>
      <a:accent2>
        <a:srgbClr val="A166FF"/>
      </a:accent2>
      <a:accent3>
        <a:srgbClr val="FF9900"/>
      </a:accent3>
      <a:accent4>
        <a:srgbClr val="C7001E"/>
      </a:accent4>
      <a:accent5>
        <a:srgbClr val="F4F4F4"/>
      </a:accent5>
      <a:accent6>
        <a:srgbClr val="008DC4"/>
      </a:accent6>
      <a:hlink>
        <a:srgbClr val="A066FF"/>
      </a:hlink>
      <a:folHlink>
        <a:srgbClr val="FF99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 from Scratch" id="{5AB415DF-E06D-524E-BF34-D1947AB0409D}" vid="{B273FB62-CF61-8D47-BB1E-3F59E1B8725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4092</TotalTime>
  <Words>4400</Words>
  <Application>Microsoft Macintosh PowerPoint</Application>
  <PresentationFormat>Widescreen</PresentationFormat>
  <Paragraphs>463</Paragraphs>
  <Slides>65</Slides>
  <Notes>60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65</vt:i4>
      </vt:variant>
    </vt:vector>
  </HeadingPairs>
  <TitlesOfParts>
    <vt:vector size="70" baseType="lpstr">
      <vt:lpstr>Amazon Ember</vt:lpstr>
      <vt:lpstr>Arial</vt:lpstr>
      <vt:lpstr>Calibri</vt:lpstr>
      <vt:lpstr>Cambria Math</vt:lpstr>
      <vt:lpstr>Office Theme</vt:lpstr>
      <vt:lpstr>PowerPoint Presentation</vt:lpstr>
      <vt:lpstr>Reinforcement Learning</vt:lpstr>
      <vt:lpstr>Course Agenda</vt:lpstr>
      <vt:lpstr>Today’s Outline</vt:lpstr>
      <vt:lpstr>Multi-Armed Bandits</vt:lpstr>
      <vt:lpstr>The Multi-Armed Bandit Problem</vt:lpstr>
      <vt:lpstr>The Multi-Armed Bandit Problem</vt:lpstr>
      <vt:lpstr>The Multi-Armed Bandit Problem</vt:lpstr>
      <vt:lpstr>The Multi-Armed Bandit Problem</vt:lpstr>
      <vt:lpstr>The Multi-Armed Bandit Problem</vt:lpstr>
      <vt:lpstr>Applications</vt:lpstr>
      <vt:lpstr>Exploration vs Exploitation</vt:lpstr>
      <vt:lpstr>The k-armed Bandit Problem</vt:lpstr>
      <vt:lpstr>The k-armed Bandit Problem</vt:lpstr>
      <vt:lpstr>Exploration vs Exploitation</vt:lpstr>
      <vt:lpstr>Exploration vs Exploitation</vt:lpstr>
      <vt:lpstr>Exploration vs Exploitation</vt:lpstr>
      <vt:lpstr>Exploration vs Exploitation</vt:lpstr>
      <vt:lpstr>Exploration vs Exploitation</vt:lpstr>
      <vt:lpstr>Exploration vs Exploitation</vt:lpstr>
      <vt:lpstr>Action-Value Methods</vt:lpstr>
      <vt:lpstr>Action-value Methods</vt:lpstr>
      <vt:lpstr>Action-value Methods</vt:lpstr>
      <vt:lpstr>Action-value Methods (Using ϵ-greedy)</vt:lpstr>
      <vt:lpstr>The 10-armed Testbed</vt:lpstr>
      <vt:lpstr>The 10-armed Testbed</vt:lpstr>
      <vt:lpstr>Again Exploration vs Exploitation</vt:lpstr>
      <vt:lpstr>Again Exploration vs Exploitation</vt:lpstr>
      <vt:lpstr>Incremental Implementation</vt:lpstr>
      <vt:lpstr>Incremental Implementation</vt:lpstr>
      <vt:lpstr>Incremental Implementation</vt:lpstr>
      <vt:lpstr>Incremental Implementation</vt:lpstr>
      <vt:lpstr>Incremental Implementation</vt:lpstr>
      <vt:lpstr>Tracking a Non-stationary Problem</vt:lpstr>
      <vt:lpstr>Tracking a Non-stationary Problem</vt:lpstr>
      <vt:lpstr>Tracking a Non-stationary Problem</vt:lpstr>
      <vt:lpstr>Improving Bandit Methods</vt:lpstr>
      <vt:lpstr>Optimistic Initial Values</vt:lpstr>
      <vt:lpstr>Optimistic Initial Values</vt:lpstr>
      <vt:lpstr>Optimistic Initial Values</vt:lpstr>
      <vt:lpstr>Upper-Confidence-Bound Action Selection</vt:lpstr>
      <vt:lpstr>PowerPoint Presentation</vt:lpstr>
      <vt:lpstr>PowerPoint Presentation</vt:lpstr>
      <vt:lpstr>PowerPoint Presentation</vt:lpstr>
      <vt:lpstr>PowerPoint Presentation</vt:lpstr>
      <vt:lpstr>Gradient Bandits</vt:lpstr>
      <vt:lpstr>Gradient Bandits</vt:lpstr>
      <vt:lpstr>Gradient Bandits</vt:lpstr>
      <vt:lpstr>Gradient Bandits</vt:lpstr>
      <vt:lpstr>Gradient Bandits</vt:lpstr>
      <vt:lpstr>Contextual Bandits</vt:lpstr>
      <vt:lpstr>Associative Search (Contextual Bandits)</vt:lpstr>
      <vt:lpstr>Contextual Bandits</vt:lpstr>
      <vt:lpstr>Contextual Bandits</vt:lpstr>
      <vt:lpstr>Contextual Bandits</vt:lpstr>
      <vt:lpstr>Contextual Bandits</vt:lpstr>
      <vt:lpstr>Parameter Study Graphs</vt:lpstr>
      <vt:lpstr>Parameter Study Graphs</vt:lpstr>
      <vt:lpstr>Summary</vt:lpstr>
      <vt:lpstr>References</vt:lpstr>
      <vt:lpstr>References</vt:lpstr>
      <vt:lpstr>Assignment</vt:lpstr>
      <vt:lpstr>Assignment</vt:lpstr>
      <vt:lpstr>Demos for This lecture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132</cp:revision>
  <dcterms:created xsi:type="dcterms:W3CDTF">2020-03-23T20:59:38Z</dcterms:created>
  <dcterms:modified xsi:type="dcterms:W3CDTF">2020-08-11T20:10:17Z</dcterms:modified>
</cp:coreProperties>
</file>