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6" r:id="rId3"/>
    <p:sldId id="261" r:id="rId4"/>
    <p:sldId id="272" r:id="rId5"/>
    <p:sldId id="277" r:id="rId6"/>
    <p:sldId id="262" r:id="rId7"/>
    <p:sldId id="273" r:id="rId8"/>
    <p:sldId id="279" r:id="rId9"/>
    <p:sldId id="26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youjin" initials="Ay" lastIdx="1" clrIdx="0">
    <p:extLst>
      <p:ext uri="{19B8F6BF-5375-455C-9EA6-DF929625EA0E}">
        <p15:presenceInfo xmlns:p15="http://schemas.microsoft.com/office/powerpoint/2012/main" userId="739b1b8d1d5075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143"/>
    <a:srgbClr val="64A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78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>
        <p:guide orient="horz" pos="2160"/>
        <p:guide pos="3840"/>
        <p:guide pos="166"/>
        <p:guide pos="7514"/>
        <p:guide orient="horz" pos="368"/>
        <p:guide orient="horz" pos="4133"/>
        <p:guide orient="horz" pos="550"/>
        <p:guide orient="horz" pos="618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A432-D1AA-4D82-98A1-7AE4A30B4A6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216B-A9CC-4854-80A6-87B13D84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male and female 24–50 </a:t>
            </a:r>
            <a:r>
              <a:rPr lang="en-US" dirty="0" err="1"/>
              <a:t>yr</a:t>
            </a:r>
            <a:r>
              <a:rPr lang="en-US" dirty="0"/>
              <a:t> old recovering alcoholic counseling clients were assigned randomly to 1 of 3 male counselors and to 1 of 2 treatment conditions. In the nonstandard English condition, the counselor casually and passively introduced 4 profane words. The standard English condition was identical except in respect to the use of these specific words. On client self-report and behavioral measures, which cut across all schools of counseling, counselors who used nonstandard English were judged to be less effective and satisfying. (15 ref) (</a:t>
            </a:r>
            <a:r>
              <a:rPr lang="en-US" dirty="0" err="1"/>
              <a:t>PsycINFO</a:t>
            </a:r>
            <a:r>
              <a:rPr lang="en-US" dirty="0"/>
              <a:t> Database Record (c) 2012 APA, all rights reserved)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49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7356" y="1287221"/>
            <a:ext cx="6617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QUESTION BREAKDOWN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3295" y="2008115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Genesys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Hackathon_JYN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Image result for qna png">
            <a:extLst>
              <a:ext uri="{FF2B5EF4-FFF2-40B4-BE49-F238E27FC236}">
                <a16:creationId xmlns:a16="http://schemas.microsoft.com/office/drawing/2014/main" id="{7C053F23-F378-436F-AC14-FA3973B9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44" y="2777556"/>
            <a:ext cx="1388512" cy="13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0184" y="4289596"/>
            <a:ext cx="6051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attention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9755" y="5010490"/>
            <a:ext cx="1372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IN 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8872" y="1884616"/>
            <a:ext cx="1582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" panose="020D0604000000000000"/>
                <a:cs typeface="Arial" panose="020B0604020202020204" pitchFamily="34" charset="0"/>
              </a:rPr>
              <a:t>Contents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2"/>
          <p:cNvCxnSpPr/>
          <p:nvPr/>
        </p:nvCxnSpPr>
        <p:spPr>
          <a:xfrm>
            <a:off x="7258659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7258659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5"/>
          <p:cNvSpPr/>
          <p:nvPr/>
        </p:nvSpPr>
        <p:spPr>
          <a:xfrm>
            <a:off x="5908682" y="603942"/>
            <a:ext cx="5650116" cy="5650116"/>
          </a:xfrm>
          <a:prstGeom prst="ellipse">
            <a:avLst/>
          </a:prstGeom>
          <a:solidFill>
            <a:srgbClr val="105A46">
              <a:alpha val="29804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Image result for 상담원 욕설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" y="3550103"/>
            <a:ext cx="5965372" cy="33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" y="725045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2"/>
          <p:cNvCxnSpPr/>
          <p:nvPr/>
        </p:nvCxnSpPr>
        <p:spPr>
          <a:xfrm>
            <a:off x="7242284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9"/>
          <p:cNvCxnSpPr/>
          <p:nvPr/>
        </p:nvCxnSpPr>
        <p:spPr>
          <a:xfrm>
            <a:off x="7242284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3763" y="2678748"/>
            <a:ext cx="1960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01. Problem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3763" y="3319271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02. Solution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3763" y="460031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04. Q&amp;A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3763" y="395979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03. Demonstration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ofanity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3420"/>
          <a:stretch/>
        </p:blipFill>
        <p:spPr bwMode="auto">
          <a:xfrm>
            <a:off x="0" y="37578"/>
            <a:ext cx="12192000" cy="68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6957" y="1869934"/>
            <a:ext cx="35848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PROBLEM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3063509" y="1422922"/>
            <a:ext cx="6064983" cy="3666826"/>
            <a:chOff x="617" y="1370"/>
            <a:chExt cx="4531" cy="2740"/>
          </a:xfrm>
          <a:solidFill>
            <a:srgbClr val="017143"/>
          </a:solidFill>
        </p:grpSpPr>
        <p:sp>
          <p:nvSpPr>
            <p:cNvPr id="4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163725" y="462656"/>
            <a:ext cx="218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PROBLEM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499814" y="5598436"/>
            <a:ext cx="949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the proliferation of smart devices and mobile and social network environments, the social side effects of </a:t>
            </a:r>
            <a:r>
              <a:rPr lang="en-US" sz="1400" dirty="0" err="1"/>
              <a:t>thetechnologies</a:t>
            </a:r>
            <a:r>
              <a:rPr lang="en-US" sz="1400" dirty="0"/>
              <a:t>, including cyberbullying through malicious comments and rumors, have become more serious. </a:t>
            </a:r>
            <a:br>
              <a:rPr lang="en-US" sz="1400" dirty="0"/>
            </a:br>
            <a:r>
              <a:rPr lang="en-US" sz="1400" dirty="0"/>
              <a:t>Malicious online comments have emerged as an unwelcome social issue worldwide. 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847910" y="5146979"/>
            <a:ext cx="249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Malicious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comments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5" y="843483"/>
            <a:ext cx="1176160" cy="7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32" y="1614021"/>
            <a:ext cx="696968" cy="6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19" y="1679187"/>
            <a:ext cx="1052208" cy="10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1" y="2358435"/>
            <a:ext cx="1014108" cy="10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204955" y="2287436"/>
            <a:ext cx="1353488" cy="145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15" y="3405808"/>
            <a:ext cx="711614" cy="7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48" y="3846601"/>
            <a:ext cx="523288" cy="3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/>
          <p:cNvSpPr/>
          <p:nvPr/>
        </p:nvSpPr>
        <p:spPr>
          <a:xfrm>
            <a:off x="163725" y="462656"/>
            <a:ext cx="463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PROBLEM – Who’s Fault?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691769" y="5598439"/>
            <a:ext cx="6808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Some Effects of Counselor Profanity in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Customer Service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" name="Picture 2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604">
            <a:off x="4607298" y="1304331"/>
            <a:ext cx="4623363" cy="2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4" y="3357888"/>
            <a:ext cx="7032368" cy="32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38051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 SOLUTION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096000" y="1495346"/>
            <a:ext cx="0" cy="410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0303" y="5917947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ANALYZE USER REQUEST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429702" y="5897509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CHART &amp; TABLES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319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SOLUTION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04"/>
          <a:stretch/>
        </p:blipFill>
        <p:spPr>
          <a:xfrm>
            <a:off x="980303" y="1448532"/>
            <a:ext cx="3917209" cy="4149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32" y="1484219"/>
            <a:ext cx="3875989" cy="4077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8ED0B5A4-D718-4242-B0C1-9E3235F2CE40}"/>
              </a:ext>
            </a:extLst>
          </p:cNvPr>
          <p:cNvSpPr/>
          <p:nvPr/>
        </p:nvSpPr>
        <p:spPr>
          <a:xfrm>
            <a:off x="2305229" y="2627716"/>
            <a:ext cx="7359034" cy="1843602"/>
          </a:xfrm>
          <a:prstGeom prst="righ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319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SOLUTION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data icon">
            <a:extLst>
              <a:ext uri="{FF2B5EF4-FFF2-40B4-BE49-F238E27FC236}">
                <a16:creationId xmlns:a16="http://schemas.microsoft.com/office/drawing/2014/main" id="{56652BA7-46E6-4B5C-8CD8-341DB9F82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921" y="2672877"/>
            <a:ext cx="2015530" cy="175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pinion icon">
            <a:extLst>
              <a:ext uri="{FF2B5EF4-FFF2-40B4-BE49-F238E27FC236}">
                <a16:creationId xmlns:a16="http://schemas.microsoft.com/office/drawing/2014/main" id="{F884DA61-7547-454E-B36B-4E42F6DE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" y="2452331"/>
            <a:ext cx="1977779" cy="19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tegory icon">
            <a:extLst>
              <a:ext uri="{FF2B5EF4-FFF2-40B4-BE49-F238E27FC236}">
                <a16:creationId xmlns:a16="http://schemas.microsoft.com/office/drawing/2014/main" id="{2CA51B1A-73C2-400C-A856-6E1CCA531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5"/>
          <a:stretch/>
        </p:blipFill>
        <p:spPr bwMode="auto">
          <a:xfrm rot="16200000">
            <a:off x="2362559" y="2172707"/>
            <a:ext cx="5015070" cy="251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47CDC-C669-44E3-A598-6FF93900B008}"/>
              </a:ext>
            </a:extLst>
          </p:cNvPr>
          <p:cNvCxnSpPr/>
          <p:nvPr/>
        </p:nvCxnSpPr>
        <p:spPr>
          <a:xfrm>
            <a:off x="8152524" y="690137"/>
            <a:ext cx="0" cy="55021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angry icon">
            <a:extLst>
              <a:ext uri="{FF2B5EF4-FFF2-40B4-BE49-F238E27FC236}">
                <a16:creationId xmlns:a16="http://schemas.microsoft.com/office/drawing/2014/main" id="{72A7CC20-916C-4B37-A284-B6EB0DC5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55" y="158021"/>
            <a:ext cx="1132489" cy="113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43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03 DEMONSTRATION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212</Words>
  <Application>Microsoft Office PowerPoint</Application>
  <PresentationFormat>Widescreen</PresentationFormat>
  <Paragraphs>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맑은 고딕</vt:lpstr>
      <vt:lpstr>-윤고딕340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Yoon Nick</cp:lastModifiedBy>
  <cp:revision>60</cp:revision>
  <dcterms:created xsi:type="dcterms:W3CDTF">2016-04-23T13:16:46Z</dcterms:created>
  <dcterms:modified xsi:type="dcterms:W3CDTF">2019-10-20T17:11:58Z</dcterms:modified>
</cp:coreProperties>
</file>