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80880" y="304920"/>
            <a:ext cx="1142964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80880" y="1600200"/>
            <a:ext cx="1142964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80880" y="3908520"/>
            <a:ext cx="1142964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80880" y="304920"/>
            <a:ext cx="1142964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80880" y="1600200"/>
            <a:ext cx="55774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7720" y="1600200"/>
            <a:ext cx="55774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80880" y="3908520"/>
            <a:ext cx="55774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7720" y="3908520"/>
            <a:ext cx="55774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80880" y="304920"/>
            <a:ext cx="1142964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80880" y="1600200"/>
            <a:ext cx="36802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245480" y="1600200"/>
            <a:ext cx="36802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110080" y="1600200"/>
            <a:ext cx="36802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80880" y="3908520"/>
            <a:ext cx="36802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245480" y="3908520"/>
            <a:ext cx="36802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110080" y="3908520"/>
            <a:ext cx="36802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80880" y="304920"/>
            <a:ext cx="1142964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80880" y="1600200"/>
            <a:ext cx="11429640" cy="441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0880" y="304920"/>
            <a:ext cx="1142964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0880" y="1600200"/>
            <a:ext cx="11429640" cy="441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80880" y="304920"/>
            <a:ext cx="1142964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80880" y="1600200"/>
            <a:ext cx="5577480" cy="441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7720" y="1600200"/>
            <a:ext cx="5577480" cy="441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80880" y="304920"/>
            <a:ext cx="1142964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80880" y="304920"/>
            <a:ext cx="11429640" cy="53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80880" y="304920"/>
            <a:ext cx="1142964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80880" y="1600200"/>
            <a:ext cx="55774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7720" y="1600200"/>
            <a:ext cx="5577480" cy="441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80880" y="3908520"/>
            <a:ext cx="55774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0880" y="304920"/>
            <a:ext cx="1142964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80880" y="1600200"/>
            <a:ext cx="11429640" cy="441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0880" y="304920"/>
            <a:ext cx="1142964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80880" y="1600200"/>
            <a:ext cx="5577480" cy="441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7720" y="1600200"/>
            <a:ext cx="55774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7720" y="3908520"/>
            <a:ext cx="55774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0880" y="304920"/>
            <a:ext cx="1142964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0880" y="1600200"/>
            <a:ext cx="55774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7720" y="1600200"/>
            <a:ext cx="55774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80880" y="3908520"/>
            <a:ext cx="1142964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80880" y="304920"/>
            <a:ext cx="1142964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80880" y="1600200"/>
            <a:ext cx="1142964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80880" y="3908520"/>
            <a:ext cx="1142964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80880" y="304920"/>
            <a:ext cx="1142964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80880" y="1600200"/>
            <a:ext cx="55774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7720" y="1600200"/>
            <a:ext cx="55774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80880" y="3908520"/>
            <a:ext cx="55774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7720" y="3908520"/>
            <a:ext cx="55774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80880" y="304920"/>
            <a:ext cx="1142964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80880" y="1600200"/>
            <a:ext cx="36802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245480" y="1600200"/>
            <a:ext cx="36802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110080" y="1600200"/>
            <a:ext cx="36802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80880" y="3908520"/>
            <a:ext cx="36802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245480" y="3908520"/>
            <a:ext cx="36802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110080" y="3908520"/>
            <a:ext cx="36802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80880" y="304920"/>
            <a:ext cx="1142964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80880" y="1600200"/>
            <a:ext cx="11429640" cy="441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80880" y="304920"/>
            <a:ext cx="1142964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80880" y="1600200"/>
            <a:ext cx="5577480" cy="441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7720" y="1600200"/>
            <a:ext cx="5577480" cy="441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0880" y="304920"/>
            <a:ext cx="1142964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80880" y="304920"/>
            <a:ext cx="11429640" cy="53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80880" y="304920"/>
            <a:ext cx="1142964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80880" y="1600200"/>
            <a:ext cx="55774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7720" y="1600200"/>
            <a:ext cx="5577480" cy="441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80880" y="3908520"/>
            <a:ext cx="55774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0880" y="304920"/>
            <a:ext cx="1142964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80880" y="1600200"/>
            <a:ext cx="5577480" cy="441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7720" y="1600200"/>
            <a:ext cx="55774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7720" y="3908520"/>
            <a:ext cx="55774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80880" y="304920"/>
            <a:ext cx="1142964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80880" y="1600200"/>
            <a:ext cx="55774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7720" y="1600200"/>
            <a:ext cx="557748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80880" y="3908520"/>
            <a:ext cx="11429640" cy="210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3"/>
          <a:stretch/>
        </p:blipFill>
        <p:spPr>
          <a:xfrm>
            <a:off x="10910520" y="6451560"/>
            <a:ext cx="901800" cy="160200"/>
          </a:xfrm>
          <a:prstGeom prst="rect">
            <a:avLst/>
          </a:prstGeom>
          <a:ln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5800320" y="6676920"/>
            <a:ext cx="1194480" cy="11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tabLst>
                <a:tab algn="l" pos="0"/>
              </a:tabLst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© Copyright 2019 Dell Inc.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" name="CustomShape 2" hidden="1"/>
          <p:cNvSpPr/>
          <p:nvPr/>
        </p:nvSpPr>
        <p:spPr>
          <a:xfrm>
            <a:off x="5025600" y="6678000"/>
            <a:ext cx="462240" cy="11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90000"/>
              </a:lnSpc>
            </a:pPr>
            <a:fld id="{4060F220-4ADD-495D-ADC4-C572112128D3}" type="slidenum">
              <a:rPr b="0" lang="en-US" sz="800" spc="-1" strike="noStrike">
                <a:solidFill>
                  <a:srgbClr val="808080"/>
                </a:solidFill>
                <a:latin typeface="Arial"/>
              </a:rPr>
              <a:t>2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" name="CustomShape 3" hidden="1"/>
          <p:cNvSpPr/>
          <p:nvPr/>
        </p:nvSpPr>
        <p:spPr>
          <a:xfrm>
            <a:off x="5350680" y="6678000"/>
            <a:ext cx="181080" cy="11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9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of 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" name="CustomShape 4" hidden="1"/>
          <p:cNvSpPr/>
          <p:nvPr/>
        </p:nvSpPr>
        <p:spPr>
          <a:xfrm>
            <a:off x="0" y="-20880"/>
            <a:ext cx="26330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737373"/>
                </a:solidFill>
                <a:latin typeface="Calibri"/>
              </a:rPr>
              <a:t>Dell Customer Communication - Confidential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380880" y="571320"/>
            <a:ext cx="9981720" cy="197532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en-US" sz="7200" spc="-1" strike="noStrike">
              <a:solidFill>
                <a:srgbClr val="444444"/>
              </a:solidFill>
              <a:latin typeface="Arial"/>
            </a:endParaRPr>
          </a:p>
        </p:txBody>
      </p:sp>
      <p:pic>
        <p:nvPicPr>
          <p:cNvPr id="6" name="Picture 4" descr=""/>
          <p:cNvPicPr/>
          <p:nvPr/>
        </p:nvPicPr>
        <p:blipFill>
          <a:blip r:embed="rId4"/>
          <a:stretch/>
        </p:blipFill>
        <p:spPr>
          <a:xfrm>
            <a:off x="9444240" y="5834160"/>
            <a:ext cx="2169720" cy="38556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444444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44444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44444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444444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44444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444444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44444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444444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44444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444444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44444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444444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44444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"/>
          <p:cNvPicPr/>
          <p:nvPr/>
        </p:nvPicPr>
        <p:blipFill>
          <a:blip r:embed="rId2"/>
          <a:stretch/>
        </p:blipFill>
        <p:spPr>
          <a:xfrm>
            <a:off x="10910520" y="6451560"/>
            <a:ext cx="901800" cy="16020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5800320" y="6676920"/>
            <a:ext cx="1194480" cy="11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tabLst>
                <a:tab algn="l" pos="0"/>
              </a:tabLst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© Copyright 2019 Dell Inc.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5025600" y="6678000"/>
            <a:ext cx="462240" cy="11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90000"/>
              </a:lnSpc>
            </a:pPr>
            <a:fld id="{B912217E-9E81-4BA9-85B0-1396EE2235DD}" type="slidenum">
              <a:rPr b="0" lang="en-US" sz="800" spc="-1" strike="noStrike">
                <a:solidFill>
                  <a:srgbClr val="808080"/>
                </a:solidFill>
                <a:latin typeface="Arial"/>
              </a:rPr>
              <a:t>2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5350680" y="6678000"/>
            <a:ext cx="181080" cy="11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9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of 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0" y="-20880"/>
            <a:ext cx="26330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737373"/>
                </a:solidFill>
                <a:latin typeface="Calibri"/>
              </a:rPr>
              <a:t>Dell Customer Communication - Confidential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380880" y="304920"/>
            <a:ext cx="11429640" cy="1145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740" spc="-1" strike="noStrike">
                <a:solidFill>
                  <a:srgbClr val="0076ce"/>
                </a:solidFill>
                <a:latin typeface="Arial"/>
              </a:rPr>
              <a:t>Click to edit Master title style</a:t>
            </a:r>
            <a:endParaRPr b="0" lang="en-US" sz="374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80880" y="1600200"/>
            <a:ext cx="11429640" cy="4419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28600" indent="-228240">
              <a:lnSpc>
                <a:spcPct val="100000"/>
              </a:lnSpc>
              <a:spcBef>
                <a:spcPts val="15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444444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/>
              <a:buChar char="–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870" spc="-1" strike="noStrike">
              <a:solidFill>
                <a:srgbClr val="444444"/>
              </a:solidFill>
              <a:latin typeface="Arial"/>
            </a:endParaRPr>
          </a:p>
          <a:p>
            <a:pPr lvl="2" marL="1066680" indent="-151920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/>
              <a:buChar char="▪"/>
            </a:pPr>
            <a:r>
              <a:rPr b="0" lang="en-US" sz="147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470" spc="-1" strike="noStrike">
              <a:solidFill>
                <a:srgbClr val="444444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80880" y="552600"/>
            <a:ext cx="9981720" cy="199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Arial"/>
              </a:rPr>
              <a:t>Grafana Dashboards for Quotas</a:t>
            </a:r>
            <a:endParaRPr b="0" lang="en-US" sz="72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0880" y="4311000"/>
            <a:ext cx="9981720" cy="165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70" spc="-1" strike="noStrike">
                <a:solidFill>
                  <a:srgbClr val="ffffff"/>
                </a:solidFill>
                <a:latin typeface="Arial"/>
              </a:rPr>
              <a:t>Nicholas Ruggiero</a:t>
            </a:r>
            <a:endParaRPr b="0" lang="en-US" sz="267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70" spc="-1" strike="noStrike">
                <a:solidFill>
                  <a:srgbClr val="ffffff"/>
                </a:solidFill>
                <a:latin typeface="Arial"/>
              </a:rPr>
              <a:t>UDS Coroporate Advisory Engineer Team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48640" y="2742840"/>
            <a:ext cx="39837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Version 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Oct/Nov 2020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80880" y="304920"/>
            <a:ext cx="11429640" cy="51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740" spc="-1" strike="noStrike">
                <a:solidFill>
                  <a:srgbClr val="0076ce"/>
                </a:solidFill>
                <a:latin typeface="Arial"/>
              </a:rPr>
              <a:t>To Do</a:t>
            </a:r>
            <a:endParaRPr b="0" lang="en-US" sz="374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80880" y="1600200"/>
            <a:ext cx="11429640" cy="441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100000"/>
              </a:lnSpc>
              <a:spcBef>
                <a:spcPts val="15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Calculations on quotas </a:t>
            </a:r>
            <a:endParaRPr b="0" lang="en-US" sz="2400" spc="-1" strike="noStrike">
              <a:solidFill>
                <a:srgbClr val="44444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5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Threshold alerts</a:t>
            </a:r>
            <a:endParaRPr b="0" lang="en-US" sz="2400" spc="-1" strike="noStrike">
              <a:solidFill>
                <a:srgbClr val="44444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5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Figuring out the Who is …. For personas using the zone info </a:t>
            </a:r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80880" y="304920"/>
            <a:ext cx="11429640" cy="51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740" spc="-1" strike="noStrike">
                <a:solidFill>
                  <a:srgbClr val="0076ce"/>
                </a:solidFill>
                <a:latin typeface="Arial"/>
              </a:rPr>
              <a:t>Overview</a:t>
            </a:r>
            <a:endParaRPr b="0" lang="en-US" sz="374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80880" y="1600200"/>
            <a:ext cx="11429640" cy="441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100000"/>
              </a:lnSpc>
              <a:spcBef>
                <a:spcPts val="15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Background</a:t>
            </a:r>
            <a:endParaRPr b="0" lang="en-US" sz="2400" spc="-1" strike="noStrike">
              <a:solidFill>
                <a:srgbClr val="44444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5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Isilon Quota Reporting</a:t>
            </a:r>
            <a:endParaRPr b="0" lang="en-US" sz="2400" spc="-1" strike="noStrike">
              <a:solidFill>
                <a:srgbClr val="44444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5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Retrieving Quota Reports</a:t>
            </a:r>
            <a:endParaRPr b="0" lang="en-US" sz="2400" spc="-1" strike="noStrike">
              <a:solidFill>
                <a:srgbClr val="44444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5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Influxdb for quotareports</a:t>
            </a:r>
            <a:endParaRPr b="0" lang="en-US" sz="2400" spc="-1" strike="noStrike">
              <a:solidFill>
                <a:srgbClr val="44444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5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Grafana Dashboards</a:t>
            </a:r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80880" y="304920"/>
            <a:ext cx="11429640" cy="51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740" spc="-1" strike="noStrike">
                <a:solidFill>
                  <a:srgbClr val="0076ce"/>
                </a:solidFill>
                <a:latin typeface="Arial"/>
              </a:rPr>
              <a:t>Background</a:t>
            </a:r>
            <a:endParaRPr b="0" lang="en-US" sz="374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80880" y="1600200"/>
            <a:ext cx="11429640" cy="441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100000"/>
              </a:lnSpc>
              <a:spcBef>
                <a:spcPts val="15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Issue:  Customers want to see quota trending over time</a:t>
            </a:r>
            <a:endParaRPr b="0" lang="en-US" sz="2400" spc="-1" strike="noStrike">
              <a:solidFill>
                <a:srgbClr val="444444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/>
              <a:buChar char="–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Isilon has the info</a:t>
            </a:r>
            <a:endParaRPr b="0" lang="en-US" sz="1870" spc="-1" strike="noStrike">
              <a:solidFill>
                <a:srgbClr val="444444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/>
              <a:buChar char="–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It takes a lot of manual work to piece it together</a:t>
            </a:r>
            <a:endParaRPr b="0" lang="en-US" sz="1870" spc="-1" strike="noStrike">
              <a:solidFill>
                <a:srgbClr val="44444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5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Solution: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400" spc="-1" strike="noStrike">
              <a:solidFill>
                <a:srgbClr val="444444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/>
              <a:buChar char="–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Take the quota reports and ingest into a time series DB like Influx, the view using Grafana Dashboards</a:t>
            </a:r>
            <a:endParaRPr b="0" lang="en-US" sz="1870" spc="-1" strike="noStrike">
              <a:solidFill>
                <a:srgbClr val="44444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80880" y="304920"/>
            <a:ext cx="11429640" cy="51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740" spc="-1" strike="noStrike">
                <a:solidFill>
                  <a:srgbClr val="0076ce"/>
                </a:solidFill>
                <a:latin typeface="Arial"/>
              </a:rPr>
              <a:t>What it looks like</a:t>
            </a:r>
            <a:endParaRPr b="0" lang="en-US" sz="374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20800" y="3755520"/>
            <a:ext cx="1073520" cy="1567080"/>
          </a:xfrm>
          <a:prstGeom prst="can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Isilon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96" name="Group 3"/>
          <p:cNvGrpSpPr/>
          <p:nvPr/>
        </p:nvGrpSpPr>
        <p:grpSpPr>
          <a:xfrm>
            <a:off x="3764160" y="3900600"/>
            <a:ext cx="2646360" cy="1276920"/>
            <a:chOff x="3764160" y="3900600"/>
            <a:chExt cx="2646360" cy="1276920"/>
          </a:xfrm>
        </p:grpSpPr>
        <p:sp>
          <p:nvSpPr>
            <p:cNvPr id="97" name="CustomShape 4"/>
            <p:cNvSpPr/>
            <p:nvPr/>
          </p:nvSpPr>
          <p:spPr>
            <a:xfrm>
              <a:off x="3764160" y="3900600"/>
              <a:ext cx="2646360" cy="1276920"/>
            </a:xfrm>
            <a:prstGeom prst="rect">
              <a:avLst/>
            </a:prstGeom>
            <a:gradFill rotWithShape="0">
              <a:gsLst>
                <a:gs pos="0">
                  <a:srgbClr val="d3d3d3"/>
                </a:gs>
                <a:gs pos="100000">
                  <a:srgbClr val="f3f3f3"/>
                </a:gs>
              </a:gsLst>
              <a:lin ang="5400000"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  <a:spcBef>
                  <a:spcPts val="281"/>
                </a:spcBef>
                <a:tabLst>
                  <a:tab algn="l" pos="571680"/>
                </a:tabLst>
              </a:pPr>
              <a:r>
                <a:rPr b="0" lang="en-US" sz="1400" spc="-1" strike="noStrike">
                  <a:solidFill>
                    <a:srgbClr val="333366"/>
                  </a:solidFill>
                  <a:latin typeface="Arial"/>
                </a:rPr>
                <a:t>Grafana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281"/>
                </a:spcBef>
                <a:tabLst>
                  <a:tab algn="l" pos="571680"/>
                </a:tabLst>
              </a:pP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281"/>
                </a:spcBef>
                <a:tabLst>
                  <a:tab algn="l" pos="571680"/>
                </a:tabLst>
              </a:pP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281"/>
                </a:spcBef>
                <a:tabLst>
                  <a:tab algn="l" pos="571680"/>
                </a:tabLst>
              </a:pPr>
              <a:r>
                <a:rPr b="0" lang="en-US" sz="1400" spc="-1" strike="noStrike">
                  <a:solidFill>
                    <a:srgbClr val="333366"/>
                  </a:solidFill>
                  <a:latin typeface="Arial"/>
                </a:rPr>
                <a:t>InfluxDB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98" name="Picture 32" descr="dellserver"/>
            <p:cNvPicPr/>
            <p:nvPr/>
          </p:nvPicPr>
          <p:blipFill>
            <a:blip r:embed="rId1"/>
            <a:stretch/>
          </p:blipFill>
          <p:spPr>
            <a:xfrm flipH="1">
              <a:off x="4794840" y="4460760"/>
              <a:ext cx="1214640" cy="223200"/>
            </a:xfrm>
            <a:prstGeom prst="rect">
              <a:avLst/>
            </a:prstGeom>
            <a:ln w="9360">
              <a:noFill/>
            </a:ln>
            <a:effectLst>
              <a:outerShdw algn="tl" blurRad="50800" dir="2700000" dist="37674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9" name="CustomShape 5"/>
            <p:cNvSpPr/>
            <p:nvPr/>
          </p:nvSpPr>
          <p:spPr>
            <a:xfrm>
              <a:off x="4279320" y="4161960"/>
              <a:ext cx="360" cy="522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CustomShape 6"/>
          <p:cNvSpPr/>
          <p:nvPr/>
        </p:nvSpPr>
        <p:spPr>
          <a:xfrm flipH="1">
            <a:off x="2118240" y="4858560"/>
            <a:ext cx="1340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1" name="Picture 15" descr=""/>
          <p:cNvPicPr/>
          <p:nvPr/>
        </p:nvPicPr>
        <p:blipFill>
          <a:blip r:embed="rId2"/>
          <a:stretch/>
        </p:blipFill>
        <p:spPr>
          <a:xfrm>
            <a:off x="6095880" y="471240"/>
            <a:ext cx="5893920" cy="3145320"/>
          </a:xfrm>
          <a:prstGeom prst="rect">
            <a:avLst/>
          </a:prstGeom>
          <a:ln>
            <a:noFill/>
          </a:ln>
        </p:spPr>
      </p:pic>
      <p:sp>
        <p:nvSpPr>
          <p:cNvPr id="102" name="CustomShape 7"/>
          <p:cNvSpPr/>
          <p:nvPr/>
        </p:nvSpPr>
        <p:spPr>
          <a:xfrm flipV="1">
            <a:off x="4279320" y="2255040"/>
            <a:ext cx="1587600" cy="149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2118240" y="5608440"/>
            <a:ext cx="179784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4444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444444"/>
                </a:solidFill>
                <a:latin typeface="Arial"/>
              </a:rPr>
              <a:t>Get Quota information using Platform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9"/>
          <p:cNvSpPr/>
          <p:nvPr/>
        </p:nvSpPr>
        <p:spPr>
          <a:xfrm>
            <a:off x="5402160" y="5331240"/>
            <a:ext cx="243792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4444"/>
                </a:solidFill>
                <a:latin typeface="Arial"/>
              </a:rPr>
              <a:t>Feed it to InfluxDB, a Time-Series DB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2460600" y="2178000"/>
            <a:ext cx="28494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44444"/>
                </a:solidFill>
                <a:latin typeface="Arial"/>
              </a:rPr>
              <a:t>Leverage Grafana for Visualization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80880" y="304920"/>
            <a:ext cx="11429640" cy="51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740" spc="-1" strike="noStrike">
                <a:solidFill>
                  <a:srgbClr val="0076ce"/>
                </a:solidFill>
                <a:latin typeface="Arial"/>
              </a:rPr>
              <a:t>Isilon Quota Reporting</a:t>
            </a:r>
            <a:endParaRPr b="0" lang="en-US" sz="374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80880" y="1010520"/>
            <a:ext cx="11429640" cy="5197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100000"/>
              </a:lnSpc>
              <a:spcBef>
                <a:spcPts val="15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Isilon quota reporting is done on a “scheduled basis”, this is what will provide the time series for quota trending</a:t>
            </a:r>
            <a:endParaRPr b="0" lang="en-US" sz="2400" spc="-1" strike="noStrike">
              <a:solidFill>
                <a:srgbClr val="444444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/>
              <a:buChar char="–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There is also a manual feature to generate current results</a:t>
            </a:r>
            <a:endParaRPr b="0" lang="en-US" sz="1870" spc="-1" strike="noStrike">
              <a:solidFill>
                <a:srgbClr val="444444"/>
              </a:solidFill>
              <a:latin typeface="Arial"/>
            </a:endParaRPr>
          </a:p>
          <a:p>
            <a:pPr marL="8380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</a:rPr>
              <a:t>nr-isi-12# isi quota settings reports view</a:t>
            </a:r>
            <a:endParaRPr b="0" lang="en-US" sz="1200" spc="-1" strike="noStrike">
              <a:solidFill>
                <a:srgbClr val="444444"/>
              </a:solidFill>
              <a:latin typeface="Arial"/>
            </a:endParaRPr>
          </a:p>
          <a:p>
            <a:pPr marL="8380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Lucida Console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Lucida Console"/>
              </a:rPr>
              <a:t>Schedule: every 1 days at 12:00 PM</a:t>
            </a:r>
            <a:endParaRPr b="0" lang="en-US" sz="1200" spc="-1" strike="noStrike">
              <a:solidFill>
                <a:srgbClr val="444444"/>
              </a:solidFill>
              <a:latin typeface="Arial"/>
            </a:endParaRPr>
          </a:p>
          <a:p>
            <a:pPr marL="8380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Lucida Console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Lucida Console"/>
              </a:rPr>
              <a:t>Scheduled Dir: /ifs/.isilon/smartquotas/reports</a:t>
            </a:r>
            <a:endParaRPr b="0" lang="en-US" sz="1200" spc="-1" strike="noStrike">
              <a:solidFill>
                <a:srgbClr val="444444"/>
              </a:solidFill>
              <a:latin typeface="Arial"/>
            </a:endParaRPr>
          </a:p>
          <a:p>
            <a:pPr marL="8380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Lucida Console"/>
              </a:rPr>
              <a:t>Scheduled Retain: 365</a:t>
            </a:r>
            <a:endParaRPr b="0" lang="en-US" sz="1200" spc="-1" strike="noStrike">
              <a:solidFill>
                <a:srgbClr val="444444"/>
              </a:solidFill>
              <a:latin typeface="Arial"/>
            </a:endParaRPr>
          </a:p>
          <a:p>
            <a:pPr marL="8380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Lucida Console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Lucida Console"/>
              </a:rPr>
              <a:t>Live Dir: /ifs/.isilon/smartquotas/reports</a:t>
            </a:r>
            <a:endParaRPr b="0" lang="en-US" sz="1200" spc="-1" strike="noStrike">
              <a:solidFill>
                <a:srgbClr val="444444"/>
              </a:solidFill>
              <a:latin typeface="Arial"/>
            </a:endParaRPr>
          </a:p>
          <a:p>
            <a:pPr marL="8380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Lucida Console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Lucida Console"/>
              </a:rPr>
              <a:t>Live Retain: 40</a:t>
            </a:r>
            <a:endParaRPr b="0" lang="en-US" sz="1200" spc="-1" strike="noStrike">
              <a:solidFill>
                <a:srgbClr val="44444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599"/>
              </a:spcBef>
              <a:buClr>
                <a:srgbClr val="80808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Organization will be key as you try to decipher all the reports</a:t>
            </a:r>
            <a:endParaRPr b="0" lang="en-US" sz="2400" spc="-1" strike="noStrike">
              <a:solidFill>
                <a:srgbClr val="444444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7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 </a:t>
            </a:r>
            <a:r>
              <a:rPr b="0" lang="en-US" sz="187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Access Zone information *does not* show up, but identities are tied to the AZ</a:t>
            </a:r>
            <a:endParaRPr b="0" lang="en-US" sz="1870" spc="-1" strike="noStrike">
              <a:solidFill>
                <a:srgbClr val="444444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7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Directory quotas are straightforward.</a:t>
            </a:r>
            <a:endParaRPr b="0" lang="en-US" sz="1870" spc="-1" strike="noStrike">
              <a:solidFill>
                <a:srgbClr val="44444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599"/>
              </a:spcBef>
              <a:buClr>
                <a:srgbClr val="80808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Step 1 – Create the quotas, and create the quota reports schedule that you wish to trend.</a:t>
            </a:r>
            <a:endParaRPr b="0" lang="en-US" sz="2400" spc="-1" strike="noStrike">
              <a:solidFill>
                <a:srgbClr val="444444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7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Once a day </a:t>
            </a:r>
            <a:r>
              <a:rPr b="0" lang="en-US" sz="187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Arial"/>
              </a:rPr>
              <a:t>should</a:t>
            </a:r>
            <a:r>
              <a:rPr b="0" lang="en-US" sz="187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 be sufficient.</a:t>
            </a:r>
            <a:endParaRPr b="0" lang="en-US" sz="1870" spc="-1" strike="noStrike">
              <a:solidFill>
                <a:srgbClr val="44444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80880" y="304920"/>
            <a:ext cx="11429640" cy="51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740" spc="-1" strike="noStrike">
                <a:solidFill>
                  <a:srgbClr val="0076ce"/>
                </a:solidFill>
                <a:latin typeface="Arial"/>
              </a:rPr>
              <a:t>Quota Reports (cont.)</a:t>
            </a:r>
            <a:endParaRPr b="0" lang="en-US" sz="374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0880" y="1600200"/>
            <a:ext cx="10388160" cy="469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100000"/>
              </a:lnSpc>
              <a:spcBef>
                <a:spcPts val="15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Step 2:  Download the list of Quota reports on the cluster. (the detail ones)</a:t>
            </a:r>
            <a:endParaRPr b="0" lang="en-US" sz="2400" spc="-1" strike="noStrike">
              <a:solidFill>
                <a:srgbClr val="444444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</a:rPr>
              <a:t>curl -X GET "https://$isi_ip:8080/platform/1/quota/reports?type=detail" --insecure --basic --user pmon:emc</a:t>
            </a:r>
            <a:endParaRPr b="0" lang="en-US" sz="1200" spc="-1" strike="noStrike">
              <a:solidFill>
                <a:srgbClr val="444444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Lucida Console"/>
              </a:rPr>
              <a:t>{</a:t>
            </a:r>
            <a:endParaRPr b="0" lang="en-US" sz="1000" spc="-1" strike="noStrike">
              <a:solidFill>
                <a:srgbClr val="444444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Lucida Console"/>
              </a:rPr>
              <a:t>"reports" : </a:t>
            </a:r>
            <a:endParaRPr b="0" lang="en-US" sz="1000" spc="-1" strike="noStrike">
              <a:solidFill>
                <a:srgbClr val="444444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Lucida Console"/>
              </a:rPr>
              <a:t>[</a:t>
            </a:r>
            <a:endParaRPr b="0" lang="en-US" sz="1000" spc="-1" strike="noStrike">
              <a:solidFill>
                <a:srgbClr val="444444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000" spc="-1" strike="noStrike">
              <a:solidFill>
                <a:srgbClr val="444444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Lucida Console"/>
              </a:rPr>
              <a:t>{</a:t>
            </a:r>
            <a:endParaRPr b="0" lang="en-US" sz="1000" spc="-1" strike="noStrike">
              <a:solidFill>
                <a:srgbClr val="444444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Lucida Console"/>
              </a:rPr>
              <a:t>"generated" : "manual",</a:t>
            </a:r>
            <a:endParaRPr b="0" lang="en-US" sz="1000" spc="-1" strike="noStrike">
              <a:solidFill>
                <a:srgbClr val="444444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Lucida Console"/>
              </a:rPr>
              <a:t>"id" : "1493210924-manual-detail",</a:t>
            </a:r>
            <a:endParaRPr b="0" lang="en-US" sz="1000" spc="-1" strike="noStrike">
              <a:solidFill>
                <a:srgbClr val="444444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Lucida Console"/>
              </a:rPr>
              <a:t>"time" : 1493210924,</a:t>
            </a:r>
            <a:endParaRPr b="0" lang="en-US" sz="1000" spc="-1" strike="noStrike">
              <a:solidFill>
                <a:srgbClr val="444444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Lucida Console"/>
              </a:rPr>
              <a:t>"type" : "detail"</a:t>
            </a:r>
            <a:endParaRPr b="0" lang="en-US" sz="1000" spc="-1" strike="noStrike">
              <a:solidFill>
                <a:srgbClr val="444444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Lucida Console"/>
              </a:rPr>
              <a:t>},</a:t>
            </a:r>
            <a:endParaRPr b="0" lang="en-US" sz="1000" spc="-1" strike="noStrike">
              <a:solidFill>
                <a:srgbClr val="444444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000" spc="-1" strike="noStrike">
              <a:solidFill>
                <a:srgbClr val="444444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Lucida Console"/>
              </a:rPr>
              <a:t>{</a:t>
            </a:r>
            <a:endParaRPr b="0" lang="en-US" sz="1000" spc="-1" strike="noStrike">
              <a:solidFill>
                <a:srgbClr val="444444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Lucida Console"/>
              </a:rPr>
              <a:t>"generated" : "manual",</a:t>
            </a:r>
            <a:endParaRPr b="0" lang="en-US" sz="1000" spc="-1" strike="noStrike">
              <a:solidFill>
                <a:srgbClr val="444444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Lucida Console"/>
              </a:rPr>
              <a:t>"id" : "1493210932-manual-detail",</a:t>
            </a:r>
            <a:endParaRPr b="0" lang="en-US" sz="1000" spc="-1" strike="noStrike">
              <a:solidFill>
                <a:srgbClr val="444444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Lucida Console"/>
              </a:rPr>
              <a:t>"time" : 1493210932,</a:t>
            </a:r>
            <a:endParaRPr b="0" lang="en-US" sz="1000" spc="-1" strike="noStrike">
              <a:solidFill>
                <a:srgbClr val="444444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Lucida Console"/>
              </a:rPr>
              <a:t>"type" : "detail"</a:t>
            </a:r>
            <a:endParaRPr b="0" lang="en-US" sz="1000" spc="-1" strike="noStrike">
              <a:solidFill>
                <a:srgbClr val="444444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Lucida Console"/>
              </a:rPr>
              <a:t>},</a:t>
            </a:r>
            <a:endParaRPr b="0" lang="en-US" sz="1000" spc="-1" strike="noStrike">
              <a:solidFill>
                <a:srgbClr val="444444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Lucida Console"/>
              </a:rPr>
              <a:t> </a:t>
            </a:r>
            <a:endParaRPr b="0" lang="en-US" sz="10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165560" y="2394720"/>
            <a:ext cx="1929960" cy="725400"/>
          </a:xfrm>
          <a:prstGeom prst="borderCallout1">
            <a:avLst>
              <a:gd name="adj1" fmla="val 18750"/>
              <a:gd name="adj2" fmla="val -8333"/>
              <a:gd name="adj3" fmla="val 44500"/>
              <a:gd name="adj4" fmla="val -98483"/>
            </a:avLst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2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Array of reports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5575320" y="3621240"/>
            <a:ext cx="1929960" cy="725400"/>
          </a:xfrm>
          <a:prstGeom prst="borderCallout1">
            <a:avLst>
              <a:gd name="adj1" fmla="val 18750"/>
              <a:gd name="adj2" fmla="val -8333"/>
              <a:gd name="adj3" fmla="val 42250"/>
              <a:gd name="adj4" fmla="val -140776"/>
            </a:avLst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2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Here is where we get the Time from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0880" y="304920"/>
            <a:ext cx="11429640" cy="51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740" spc="-1" strike="noStrike">
                <a:solidFill>
                  <a:srgbClr val="0076ce"/>
                </a:solidFill>
                <a:latin typeface="Arial"/>
              </a:rPr>
              <a:t>Quota Detail</a:t>
            </a:r>
            <a:endParaRPr b="0" lang="en-US" sz="374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234000" y="979560"/>
            <a:ext cx="11429640" cy="120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100000"/>
              </a:lnSpc>
              <a:spcBef>
                <a:spcPts val="15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Step 3 – Get the quotas and details from each report.</a:t>
            </a:r>
            <a:endParaRPr b="0" lang="en-US" sz="2400" spc="-1" strike="noStrike">
              <a:solidFill>
                <a:srgbClr val="444444"/>
              </a:solidFill>
              <a:latin typeface="Arial"/>
            </a:endParaRPr>
          </a:p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Lucida Console"/>
              </a:rPr>
              <a:t>curl "https://10.231.153.162:8080/platform/7/quota/quotas?1493210924-manual-detail" --insecure --basic --user pmon:emc</a:t>
            </a:r>
            <a:endParaRPr b="0" lang="en-US" sz="1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71400" y="2167920"/>
            <a:ext cx="4538880" cy="43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latin typeface="Lucida Console"/>
              </a:rPr>
              <a:t>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latin typeface="Lucida Console"/>
              </a:rPr>
              <a:t>"quotas" 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latin typeface="Lucida Console"/>
              </a:rPr>
              <a:t>[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latin typeface="Lucida Console"/>
              </a:rPr>
              <a:t>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latin typeface="Lucida Console"/>
              </a:rPr>
              <a:t>"container" : true,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latin typeface="Lucida Console"/>
              </a:rPr>
              <a:t>"enforced" : true,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latin typeface="Lucida Console"/>
              </a:rPr>
              <a:t>"</a:t>
            </a: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id" : "FQAvAAEAAAAAAAAAAAAAQAUAAAAAAAAA",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"include_snapshots" : false,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"linked" : false,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"notifications" : "default",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"path" : "/ifs/nr-hdp.oriig",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"persona" : null,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"ready" : true,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"thresholds" 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"advisory" : null,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"advisory_exceeded" : false,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"advisory_last_exceeded" : null,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"hard" : 107374182400,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"hard_exceeded" : false,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"hard_last_exceeded" : null,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"percent_advisory" : null,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5078160" y="2345760"/>
            <a:ext cx="4538880" cy="346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latin typeface="Lucida Console"/>
              </a:rPr>
              <a:t>"percent_soft" : null,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latin typeface="Lucida Console"/>
              </a:rPr>
              <a:t>"</a:t>
            </a: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soft" : null,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"soft_exceeded" : false,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"soft_grace" : null,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"soft_last_exceeded" : null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}"thresholds_on" : "physicalsize",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"type" : "directory",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"usage" 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"applogical" : 11370554030,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"applogical_ready" : true,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"fslogical" : 11395075031,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"fslogical_ready" : true,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"inodes" : 9767,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"inodes_ready" : true,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"physical" : 17765276672,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"physical_ready" : true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highlight>
                  <a:srgbClr val="ffff00"/>
                </a:highlight>
                <a:latin typeface="Lucida Console"/>
              </a:rPr>
              <a:t>},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3280320" y="2197800"/>
            <a:ext cx="1131840" cy="725400"/>
          </a:xfrm>
          <a:prstGeom prst="borderCallout1">
            <a:avLst>
              <a:gd name="adj1" fmla="val 18750"/>
              <a:gd name="adj2" fmla="val -8333"/>
              <a:gd name="adj3" fmla="val 44500"/>
              <a:gd name="adj4" fmla="val -98483"/>
            </a:avLst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2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Array of Quotas in the report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9318240" y="4100040"/>
            <a:ext cx="1929960" cy="725400"/>
          </a:xfrm>
          <a:prstGeom prst="borderCallout1">
            <a:avLst>
              <a:gd name="adj1" fmla="val 18750"/>
              <a:gd name="adj2" fmla="val -8333"/>
              <a:gd name="adj3" fmla="val 16500"/>
              <a:gd name="adj4" fmla="val -53371"/>
            </a:avLst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2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Juicy Details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80880" y="304920"/>
            <a:ext cx="11429640" cy="51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740" spc="-1" strike="noStrike">
                <a:solidFill>
                  <a:srgbClr val="0076ce"/>
                </a:solidFill>
                <a:latin typeface="Arial"/>
              </a:rPr>
              <a:t>InfluxDB setup</a:t>
            </a:r>
            <a:endParaRPr b="0" lang="en-US" sz="374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290160" y="1219320"/>
            <a:ext cx="4640760" cy="441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100000"/>
              </a:lnSpc>
              <a:spcBef>
                <a:spcPts val="15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Create a Database “quota_reports”</a:t>
            </a:r>
            <a:endParaRPr b="0" lang="en-US" sz="2400" spc="-1" strike="noStrike">
              <a:solidFill>
                <a:srgbClr val="444444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/>
              <a:buChar char="–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Two “tables” reports, and quotas</a:t>
            </a:r>
            <a:endParaRPr b="0" lang="en-US" sz="1870" spc="-1" strike="noStrike">
              <a:solidFill>
                <a:srgbClr val="444444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/>
              <a:buChar char="–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Reports == Quota reports </a:t>
            </a:r>
            <a:endParaRPr b="0" lang="en-US" sz="1870" spc="-1" strike="noStrike">
              <a:solidFill>
                <a:srgbClr val="444444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/>
              <a:buChar char="–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Quotas = The quota’s detailed info in each report</a:t>
            </a:r>
            <a:endParaRPr b="0" lang="en-US" sz="1870" spc="-1" strike="noStrike">
              <a:solidFill>
                <a:srgbClr val="444444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/>
              <a:buChar char="–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Add cluster to each.</a:t>
            </a:r>
            <a:endParaRPr b="0" lang="en-US" sz="1870" spc="-1" strike="noStrike">
              <a:solidFill>
                <a:srgbClr val="444444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/>
              <a:buChar char="–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Create Times for the quotas table from the time of the report.</a:t>
            </a:r>
            <a:endParaRPr b="0" lang="en-US" sz="1870" spc="-1" strike="noStrike">
              <a:solidFill>
                <a:srgbClr val="44444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870" spc="-1" strike="noStrike">
              <a:solidFill>
                <a:srgbClr val="444444"/>
              </a:solidFill>
              <a:latin typeface="Arial"/>
            </a:endParaRPr>
          </a:p>
        </p:txBody>
      </p:sp>
      <p:pic>
        <p:nvPicPr>
          <p:cNvPr id="120" name="Picture 6" descr=""/>
          <p:cNvPicPr/>
          <p:nvPr/>
        </p:nvPicPr>
        <p:blipFill>
          <a:blip r:embed="rId1"/>
          <a:stretch/>
        </p:blipFill>
        <p:spPr>
          <a:xfrm>
            <a:off x="212760" y="4786920"/>
            <a:ext cx="11688840" cy="1334520"/>
          </a:xfrm>
          <a:prstGeom prst="rect">
            <a:avLst/>
          </a:prstGeom>
          <a:ln>
            <a:noFill/>
          </a:ln>
        </p:spPr>
      </p:pic>
      <p:pic>
        <p:nvPicPr>
          <p:cNvPr id="121" name="Picture 8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4878360" y="2019960"/>
            <a:ext cx="7075800" cy="196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80880" y="304920"/>
            <a:ext cx="11429640" cy="51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740" spc="-1" strike="noStrike">
                <a:solidFill>
                  <a:srgbClr val="0076ce"/>
                </a:solidFill>
                <a:latin typeface="Arial"/>
              </a:rPr>
              <a:t>Grafana Setup</a:t>
            </a:r>
            <a:endParaRPr b="0" lang="en-US" sz="374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80880" y="1600200"/>
            <a:ext cx="11429640" cy="441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100000"/>
              </a:lnSpc>
              <a:spcBef>
                <a:spcPts val="15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 far 3 Dashboards</a:t>
            </a:r>
            <a:endParaRPr b="0" lang="en-US" sz="2400" spc="-1" strike="noStrike">
              <a:solidFill>
                <a:srgbClr val="444444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/>
              <a:buChar char="–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1. Quota Reports – simple dashboard that shows which reports fit the time period with a basic filter on ‘quota type’</a:t>
            </a:r>
            <a:endParaRPr b="0" lang="en-US" sz="1870" spc="-1" strike="noStrike">
              <a:solidFill>
                <a:srgbClr val="444444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/>
              <a:buChar char="–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2. Directory Quotas only</a:t>
            </a:r>
            <a:endParaRPr b="0" lang="en-US" sz="1870" spc="-1" strike="noStrike">
              <a:solidFill>
                <a:srgbClr val="444444"/>
              </a:solidFill>
              <a:latin typeface="Arial"/>
            </a:endParaRPr>
          </a:p>
          <a:p>
            <a:pPr lvl="2" marL="1066680" indent="-151920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/>
              <a:buChar char="▪"/>
            </a:pPr>
            <a:r>
              <a:rPr b="0" lang="en-US" sz="1470" spc="-1" strike="noStrike">
                <a:solidFill>
                  <a:srgbClr val="000000"/>
                </a:solidFill>
                <a:latin typeface="Arial"/>
              </a:rPr>
              <a:t>Shows Physical usage for any directory quota</a:t>
            </a:r>
            <a:endParaRPr b="0" lang="en-US" sz="1470" spc="-1" strike="noStrike">
              <a:solidFill>
                <a:srgbClr val="444444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/>
              <a:buChar char="–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3. User Quotas- use and “ad hoc” filter to pick a “persona” and report on their usage.</a:t>
            </a:r>
            <a:endParaRPr b="0" lang="en-US" sz="1870" spc="-1" strike="noStrike">
              <a:solidFill>
                <a:srgbClr val="44444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Dell EMC Template</Template>
  <TotalTime>5133</TotalTime>
  <Application>LibreOffice/6.4.6.2$Linux_X86_64 LibreOffice_project/40$Build-2</Application>
  <Words>787</Words>
  <Paragraphs>127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2020-10-28T13:07:03Z</dcterms:created>
  <dc:creator>Ruggiero, Nicholas</dc:creator>
  <dc:description/>
  <dc:language>en-US</dc:language>
  <cp:lastModifiedBy/>
  <dcterms:modified xsi:type="dcterms:W3CDTF">2020-11-18T10:17:16Z</dcterms:modified>
  <cp:revision>23</cp:revision>
  <dc:subject/>
  <dc:title>Grafana Dash boards for Quotas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SIP_Label_a17f17c0-b23c-493d-99ab-b037779ecd33_ActionId">
    <vt:lpwstr>d55695f6-e763-41ec-acd4-0d6fc096de33</vt:lpwstr>
  </property>
  <property fmtid="{D5CDD505-2E9C-101B-9397-08002B2CF9AE}" pid="8" name="MSIP_Label_a17f17c0-b23c-493d-99ab-b037779ecd33_Application">
    <vt:lpwstr>Microsoft Azure Information Protection</vt:lpwstr>
  </property>
  <property fmtid="{D5CDD505-2E9C-101B-9397-08002B2CF9AE}" pid="9" name="MSIP_Label_a17f17c0-b23c-493d-99ab-b037779ecd33_Enabled">
    <vt:lpwstr>True</vt:lpwstr>
  </property>
  <property fmtid="{D5CDD505-2E9C-101B-9397-08002B2CF9AE}" pid="10" name="MSIP_Label_a17f17c0-b23c-493d-99ab-b037779ecd33_Extended_MSFT_Method">
    <vt:lpwstr>Manual</vt:lpwstr>
  </property>
  <property fmtid="{D5CDD505-2E9C-101B-9397-08002B2CF9AE}" pid="11" name="MSIP_Label_a17f17c0-b23c-493d-99ab-b037779ecd33_Name">
    <vt:lpwstr>Customer Communication</vt:lpwstr>
  </property>
  <property fmtid="{D5CDD505-2E9C-101B-9397-08002B2CF9AE}" pid="12" name="MSIP_Label_a17f17c0-b23c-493d-99ab-b037779ecd33_Owner">
    <vt:lpwstr>nicholas.ruggiero@emc.com</vt:lpwstr>
  </property>
  <property fmtid="{D5CDD505-2E9C-101B-9397-08002B2CF9AE}" pid="13" name="MSIP_Label_a17f17c0-b23c-493d-99ab-b037779ecd33_SetDate">
    <vt:lpwstr>2020-10-28T13:08:20.2283133Z</vt:lpwstr>
  </property>
  <property fmtid="{D5CDD505-2E9C-101B-9397-08002B2CF9AE}" pid="14" name="MSIP_Label_a17f17c0-b23c-493d-99ab-b037779ecd33_SiteId">
    <vt:lpwstr>945c199a-83a2-4e80-9f8c-5a91be5752dd</vt:lpwstr>
  </property>
  <property fmtid="{D5CDD505-2E9C-101B-9397-08002B2CF9AE}" pid="15" name="Notes">
    <vt:i4>0</vt:i4>
  </property>
  <property fmtid="{D5CDD505-2E9C-101B-9397-08002B2CF9AE}" pid="16" name="PresentationFormat">
    <vt:lpwstr>Widescreen</vt:lpwstr>
  </property>
  <property fmtid="{D5CDD505-2E9C-101B-9397-08002B2CF9AE}" pid="17" name="ScaleCrop">
    <vt:bool>0</vt:bool>
  </property>
  <property fmtid="{D5CDD505-2E9C-101B-9397-08002B2CF9AE}" pid="18" name="ShareDoc">
    <vt:bool>0</vt:bool>
  </property>
  <property fmtid="{D5CDD505-2E9C-101B-9397-08002B2CF9AE}" pid="19" name="Slides">
    <vt:i4>10</vt:i4>
  </property>
  <property fmtid="{D5CDD505-2E9C-101B-9397-08002B2CF9AE}" pid="20" name="aiplabel">
    <vt:lpwstr>Customer Communication</vt:lpwstr>
  </property>
</Properties>
</file>