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8" r:id="rId4"/>
    <p:sldId id="257" r:id="rId5"/>
    <p:sldId id="279" r:id="rId6"/>
    <p:sldId id="280" r:id="rId7"/>
    <p:sldId id="260" r:id="rId8"/>
    <p:sldId id="259" r:id="rId9"/>
    <p:sldId id="261" r:id="rId10"/>
    <p:sldId id="262" r:id="rId11"/>
    <p:sldId id="271" r:id="rId12"/>
    <p:sldId id="281" r:id="rId13"/>
    <p:sldId id="293" r:id="rId14"/>
    <p:sldId id="282" r:id="rId15"/>
    <p:sldId id="267" r:id="rId16"/>
    <p:sldId id="283" r:id="rId17"/>
    <p:sldId id="289" r:id="rId18"/>
    <p:sldId id="264" r:id="rId19"/>
    <p:sldId id="265" r:id="rId20"/>
    <p:sldId id="266" r:id="rId21"/>
    <p:sldId id="268" r:id="rId22"/>
    <p:sldId id="269" r:id="rId23"/>
    <p:sldId id="284" r:id="rId24"/>
    <p:sldId id="285" r:id="rId25"/>
    <p:sldId id="286" r:id="rId26"/>
    <p:sldId id="287" r:id="rId27"/>
    <p:sldId id="288" r:id="rId28"/>
    <p:sldId id="294" r:id="rId29"/>
    <p:sldId id="270" r:id="rId30"/>
    <p:sldId id="295" r:id="rId31"/>
    <p:sldId id="276" r:id="rId32"/>
    <p:sldId id="290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19BEB-ED86-4CF1-B7A5-EC31463EBA6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3D4401-A08F-49DB-BF75-37364E486586}">
      <dgm:prSet/>
      <dgm:spPr/>
      <dgm:t>
        <a:bodyPr/>
        <a:lstStyle/>
        <a:p>
          <a:pPr rtl="0"/>
          <a:r>
            <a:rPr lang="en-US" smtClean="0"/>
            <a:t>Knight’s tour</a:t>
          </a:r>
          <a:endParaRPr lang="en-US"/>
        </a:p>
      </dgm:t>
    </dgm:pt>
    <dgm:pt modelId="{EE74EEBE-D566-4F5A-93E2-FBAB2600FF7F}" type="parTrans" cxnId="{F34940E9-7AA3-4013-9BA3-381018DFBFB8}">
      <dgm:prSet/>
      <dgm:spPr/>
      <dgm:t>
        <a:bodyPr/>
        <a:lstStyle/>
        <a:p>
          <a:endParaRPr lang="en-US"/>
        </a:p>
      </dgm:t>
    </dgm:pt>
    <dgm:pt modelId="{261F35C7-592B-4778-9996-AA4551A2FABA}" type="sibTrans" cxnId="{F34940E9-7AA3-4013-9BA3-381018DFBFB8}">
      <dgm:prSet/>
      <dgm:spPr/>
      <dgm:t>
        <a:bodyPr/>
        <a:lstStyle/>
        <a:p>
          <a:endParaRPr lang="en-US"/>
        </a:p>
      </dgm:t>
    </dgm:pt>
    <dgm:pt modelId="{46177BD8-BBB8-4A2A-9285-04502D70C10D}">
      <dgm:prSet/>
      <dgm:spPr/>
      <dgm:t>
        <a:bodyPr/>
        <a:lstStyle/>
        <a:p>
          <a:pPr rtl="0"/>
          <a:r>
            <a:rPr lang="en-US" smtClean="0"/>
            <a:t>Closed </a:t>
          </a:r>
          <a:endParaRPr lang="en-US"/>
        </a:p>
      </dgm:t>
    </dgm:pt>
    <dgm:pt modelId="{03FBC06E-0892-4996-BA3B-DA4952E7A617}" type="parTrans" cxnId="{95320060-E2DD-4D8D-A949-CEDE8A878846}">
      <dgm:prSet/>
      <dgm:spPr/>
      <dgm:t>
        <a:bodyPr/>
        <a:lstStyle/>
        <a:p>
          <a:endParaRPr lang="en-US"/>
        </a:p>
      </dgm:t>
    </dgm:pt>
    <dgm:pt modelId="{53DF5694-22E0-4122-8FC4-A92F524A5F81}" type="sibTrans" cxnId="{95320060-E2DD-4D8D-A949-CEDE8A878846}">
      <dgm:prSet/>
      <dgm:spPr/>
      <dgm:t>
        <a:bodyPr/>
        <a:lstStyle/>
        <a:p>
          <a:endParaRPr lang="en-US"/>
        </a:p>
      </dgm:t>
    </dgm:pt>
    <dgm:pt modelId="{5AD00E46-A35C-4310-A778-FA72BFF7F6B1}">
      <dgm:prSet/>
      <dgm:spPr/>
      <dgm:t>
        <a:bodyPr/>
        <a:lstStyle/>
        <a:p>
          <a:pPr rtl="0"/>
          <a:r>
            <a:rPr lang="en-US" smtClean="0"/>
            <a:t>Open  </a:t>
          </a:r>
          <a:endParaRPr lang="en-US"/>
        </a:p>
      </dgm:t>
    </dgm:pt>
    <dgm:pt modelId="{BD6B137C-6269-43FF-9A4D-410716A63820}" type="parTrans" cxnId="{A2C4A2E5-BD84-4EC6-9A34-595BCA79C6D6}">
      <dgm:prSet/>
      <dgm:spPr/>
      <dgm:t>
        <a:bodyPr/>
        <a:lstStyle/>
        <a:p>
          <a:endParaRPr lang="en-US"/>
        </a:p>
      </dgm:t>
    </dgm:pt>
    <dgm:pt modelId="{B9F92971-54E3-4BE4-915F-F9B9F9665E22}" type="sibTrans" cxnId="{A2C4A2E5-BD84-4EC6-9A34-595BCA79C6D6}">
      <dgm:prSet/>
      <dgm:spPr/>
      <dgm:t>
        <a:bodyPr/>
        <a:lstStyle/>
        <a:p>
          <a:endParaRPr lang="en-US"/>
        </a:p>
      </dgm:t>
    </dgm:pt>
    <dgm:pt modelId="{384E54C4-251E-4316-8843-6A660064A4D5}">
      <dgm:prSet/>
      <dgm:spPr/>
      <dgm:t>
        <a:bodyPr/>
        <a:lstStyle/>
        <a:p>
          <a:pPr rtl="0"/>
          <a:r>
            <a:rPr lang="en-US" smtClean="0"/>
            <a:t>If knight ends on a square from which the starting square can be reached by the knight , Then that tour is a closed one.</a:t>
          </a:r>
          <a:endParaRPr lang="en-US"/>
        </a:p>
      </dgm:t>
    </dgm:pt>
    <dgm:pt modelId="{6A2F5F44-FA93-42F6-ADE0-E947F29311CA}" type="parTrans" cxnId="{0A0CFD95-CEC4-4FA7-B3FF-C4EC2597751E}">
      <dgm:prSet/>
      <dgm:spPr/>
      <dgm:t>
        <a:bodyPr/>
        <a:lstStyle/>
        <a:p>
          <a:endParaRPr lang="en-US"/>
        </a:p>
      </dgm:t>
    </dgm:pt>
    <dgm:pt modelId="{858A3920-B316-4E01-9AAA-DD6DA68BC70E}" type="sibTrans" cxnId="{0A0CFD95-CEC4-4FA7-B3FF-C4EC2597751E}">
      <dgm:prSet/>
      <dgm:spPr/>
      <dgm:t>
        <a:bodyPr/>
        <a:lstStyle/>
        <a:p>
          <a:endParaRPr lang="en-US"/>
        </a:p>
      </dgm:t>
    </dgm:pt>
    <dgm:pt modelId="{E18539C7-1F57-4362-B447-E1CC841E9DDF}">
      <dgm:prSet/>
      <dgm:spPr/>
      <dgm:t>
        <a:bodyPr/>
        <a:lstStyle/>
        <a:p>
          <a:pPr rtl="0"/>
          <a:r>
            <a:rPr lang="en-US" smtClean="0"/>
            <a:t>If the beginning square cannot be reached , Then that tour is open.</a:t>
          </a:r>
          <a:endParaRPr lang="en-US"/>
        </a:p>
      </dgm:t>
    </dgm:pt>
    <dgm:pt modelId="{24252BC4-547F-435C-89F8-7AA852533994}" type="parTrans" cxnId="{E5AA1DAC-FF69-4979-974D-3F9735A581E0}">
      <dgm:prSet/>
      <dgm:spPr/>
      <dgm:t>
        <a:bodyPr/>
        <a:lstStyle/>
        <a:p>
          <a:endParaRPr lang="en-US"/>
        </a:p>
      </dgm:t>
    </dgm:pt>
    <dgm:pt modelId="{F8401C7A-12A1-4BD1-BD7A-92BAF1243FE9}" type="sibTrans" cxnId="{E5AA1DAC-FF69-4979-974D-3F9735A581E0}">
      <dgm:prSet/>
      <dgm:spPr/>
      <dgm:t>
        <a:bodyPr/>
        <a:lstStyle/>
        <a:p>
          <a:endParaRPr lang="en-US"/>
        </a:p>
      </dgm:t>
    </dgm:pt>
    <dgm:pt modelId="{1DED337C-20F4-4253-AA0A-DB5D2D1B8AA4}" type="pres">
      <dgm:prSet presAssocID="{38319BEB-ED86-4CF1-B7A5-EC31463EBA6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1434C9-991A-4BB3-B453-ABA4195FEF16}" type="pres">
      <dgm:prSet presAssocID="{E13D4401-A08F-49DB-BF75-37364E486586}" presName="circ1" presStyleLbl="vennNode1" presStyleIdx="0" presStyleCnt="3"/>
      <dgm:spPr/>
      <dgm:t>
        <a:bodyPr/>
        <a:lstStyle/>
        <a:p>
          <a:endParaRPr lang="en-US"/>
        </a:p>
      </dgm:t>
    </dgm:pt>
    <dgm:pt modelId="{A79A5AD5-B4BD-475F-B0DA-CB5265C6152E}" type="pres">
      <dgm:prSet presAssocID="{E13D4401-A08F-49DB-BF75-37364E48658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86D0-2346-466C-ACD9-597623CF323F}" type="pres">
      <dgm:prSet presAssocID="{384E54C4-251E-4316-8843-6A660064A4D5}" presName="circ2" presStyleLbl="vennNode1" presStyleIdx="1" presStyleCnt="3"/>
      <dgm:spPr/>
      <dgm:t>
        <a:bodyPr/>
        <a:lstStyle/>
        <a:p>
          <a:endParaRPr lang="en-US"/>
        </a:p>
      </dgm:t>
    </dgm:pt>
    <dgm:pt modelId="{41E6DD6A-FE50-4762-BD07-133CE4649A55}" type="pres">
      <dgm:prSet presAssocID="{384E54C4-251E-4316-8843-6A660064A4D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4E779-4F17-4B30-9176-9F04938C5B79}" type="pres">
      <dgm:prSet presAssocID="{E18539C7-1F57-4362-B447-E1CC841E9DDF}" presName="circ3" presStyleLbl="vennNode1" presStyleIdx="2" presStyleCnt="3"/>
      <dgm:spPr/>
      <dgm:t>
        <a:bodyPr/>
        <a:lstStyle/>
        <a:p>
          <a:endParaRPr lang="en-US"/>
        </a:p>
      </dgm:t>
    </dgm:pt>
    <dgm:pt modelId="{7581AB77-92D7-4AB7-B21B-3F0E20361206}" type="pres">
      <dgm:prSet presAssocID="{E18539C7-1F57-4362-B447-E1CC841E9DD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940E9-7AA3-4013-9BA3-381018DFBFB8}" srcId="{38319BEB-ED86-4CF1-B7A5-EC31463EBA67}" destId="{E13D4401-A08F-49DB-BF75-37364E486586}" srcOrd="0" destOrd="0" parTransId="{EE74EEBE-D566-4F5A-93E2-FBAB2600FF7F}" sibTransId="{261F35C7-592B-4778-9996-AA4551A2FABA}"/>
    <dgm:cxn modelId="{111273D5-5FF6-4AB0-BA6A-B55ED06AFF55}" type="presOf" srcId="{E13D4401-A08F-49DB-BF75-37364E486586}" destId="{6E1434C9-991A-4BB3-B453-ABA4195FEF16}" srcOrd="0" destOrd="0" presId="urn:microsoft.com/office/officeart/2005/8/layout/venn1"/>
    <dgm:cxn modelId="{6D2C8F2A-A03F-4E04-9116-DD7D1905CB70}" type="presOf" srcId="{46177BD8-BBB8-4A2A-9285-04502D70C10D}" destId="{A79A5AD5-B4BD-475F-B0DA-CB5265C6152E}" srcOrd="1" destOrd="1" presId="urn:microsoft.com/office/officeart/2005/8/layout/venn1"/>
    <dgm:cxn modelId="{95320060-E2DD-4D8D-A949-CEDE8A878846}" srcId="{E13D4401-A08F-49DB-BF75-37364E486586}" destId="{46177BD8-BBB8-4A2A-9285-04502D70C10D}" srcOrd="0" destOrd="0" parTransId="{03FBC06E-0892-4996-BA3B-DA4952E7A617}" sibTransId="{53DF5694-22E0-4122-8FC4-A92F524A5F81}"/>
    <dgm:cxn modelId="{6CA808AC-EC0B-43DE-9A74-6FF1990CD2F9}" type="presOf" srcId="{46177BD8-BBB8-4A2A-9285-04502D70C10D}" destId="{6E1434C9-991A-4BB3-B453-ABA4195FEF16}" srcOrd="0" destOrd="1" presId="urn:microsoft.com/office/officeart/2005/8/layout/venn1"/>
    <dgm:cxn modelId="{2B11240D-5E47-45D3-A188-2D99C2118824}" type="presOf" srcId="{384E54C4-251E-4316-8843-6A660064A4D5}" destId="{117986D0-2346-466C-ACD9-597623CF323F}" srcOrd="0" destOrd="0" presId="urn:microsoft.com/office/officeart/2005/8/layout/venn1"/>
    <dgm:cxn modelId="{2B9CB7E2-646E-441D-AAD8-A47078F9CAA5}" type="presOf" srcId="{38319BEB-ED86-4CF1-B7A5-EC31463EBA67}" destId="{1DED337C-20F4-4253-AA0A-DB5D2D1B8AA4}" srcOrd="0" destOrd="0" presId="urn:microsoft.com/office/officeart/2005/8/layout/venn1"/>
    <dgm:cxn modelId="{37F98BA5-C53A-42EF-8280-47A4A1681EAF}" type="presOf" srcId="{E18539C7-1F57-4362-B447-E1CC841E9DDF}" destId="{7581AB77-92D7-4AB7-B21B-3F0E20361206}" srcOrd="1" destOrd="0" presId="urn:microsoft.com/office/officeart/2005/8/layout/venn1"/>
    <dgm:cxn modelId="{0B34D317-EF34-4265-823B-990D5C17FAF2}" type="presOf" srcId="{E13D4401-A08F-49DB-BF75-37364E486586}" destId="{A79A5AD5-B4BD-475F-B0DA-CB5265C6152E}" srcOrd="1" destOrd="0" presId="urn:microsoft.com/office/officeart/2005/8/layout/venn1"/>
    <dgm:cxn modelId="{983225FE-1AD0-4D29-967F-F355E7E02EDD}" type="presOf" srcId="{384E54C4-251E-4316-8843-6A660064A4D5}" destId="{41E6DD6A-FE50-4762-BD07-133CE4649A55}" srcOrd="1" destOrd="0" presId="urn:microsoft.com/office/officeart/2005/8/layout/venn1"/>
    <dgm:cxn modelId="{6E441473-4617-4AC1-B75D-BCA7BEBE0998}" type="presOf" srcId="{5AD00E46-A35C-4310-A778-FA72BFF7F6B1}" destId="{6E1434C9-991A-4BB3-B453-ABA4195FEF16}" srcOrd="0" destOrd="2" presId="urn:microsoft.com/office/officeart/2005/8/layout/venn1"/>
    <dgm:cxn modelId="{1DE0736D-F960-4B98-B0F6-61082254D3D8}" type="presOf" srcId="{E18539C7-1F57-4362-B447-E1CC841E9DDF}" destId="{5CF4E779-4F17-4B30-9176-9F04938C5B79}" srcOrd="0" destOrd="0" presId="urn:microsoft.com/office/officeart/2005/8/layout/venn1"/>
    <dgm:cxn modelId="{E5AA1DAC-FF69-4979-974D-3F9735A581E0}" srcId="{38319BEB-ED86-4CF1-B7A5-EC31463EBA67}" destId="{E18539C7-1F57-4362-B447-E1CC841E9DDF}" srcOrd="2" destOrd="0" parTransId="{24252BC4-547F-435C-89F8-7AA852533994}" sibTransId="{F8401C7A-12A1-4BD1-BD7A-92BAF1243FE9}"/>
    <dgm:cxn modelId="{FEB4A7B2-59FA-49EB-8A6F-B2441CE0F46C}" type="presOf" srcId="{5AD00E46-A35C-4310-A778-FA72BFF7F6B1}" destId="{A79A5AD5-B4BD-475F-B0DA-CB5265C6152E}" srcOrd="1" destOrd="2" presId="urn:microsoft.com/office/officeart/2005/8/layout/venn1"/>
    <dgm:cxn modelId="{A2C4A2E5-BD84-4EC6-9A34-595BCA79C6D6}" srcId="{E13D4401-A08F-49DB-BF75-37364E486586}" destId="{5AD00E46-A35C-4310-A778-FA72BFF7F6B1}" srcOrd="1" destOrd="0" parTransId="{BD6B137C-6269-43FF-9A4D-410716A63820}" sibTransId="{B9F92971-54E3-4BE4-915F-F9B9F9665E22}"/>
    <dgm:cxn modelId="{0A0CFD95-CEC4-4FA7-B3FF-C4EC2597751E}" srcId="{38319BEB-ED86-4CF1-B7A5-EC31463EBA67}" destId="{384E54C4-251E-4316-8843-6A660064A4D5}" srcOrd="1" destOrd="0" parTransId="{6A2F5F44-FA93-42F6-ADE0-E947F29311CA}" sibTransId="{858A3920-B316-4E01-9AAA-DD6DA68BC70E}"/>
    <dgm:cxn modelId="{4880F324-F5C6-4FAF-8BEF-B6F1FA5722EA}" type="presParOf" srcId="{1DED337C-20F4-4253-AA0A-DB5D2D1B8AA4}" destId="{6E1434C9-991A-4BB3-B453-ABA4195FEF16}" srcOrd="0" destOrd="0" presId="urn:microsoft.com/office/officeart/2005/8/layout/venn1"/>
    <dgm:cxn modelId="{64F5D1DB-667B-4280-B2EB-97CDD9FC3A98}" type="presParOf" srcId="{1DED337C-20F4-4253-AA0A-DB5D2D1B8AA4}" destId="{A79A5AD5-B4BD-475F-B0DA-CB5265C6152E}" srcOrd="1" destOrd="0" presId="urn:microsoft.com/office/officeart/2005/8/layout/venn1"/>
    <dgm:cxn modelId="{D9D34B6B-EBAD-462F-A265-63DAC7D69500}" type="presParOf" srcId="{1DED337C-20F4-4253-AA0A-DB5D2D1B8AA4}" destId="{117986D0-2346-466C-ACD9-597623CF323F}" srcOrd="2" destOrd="0" presId="urn:microsoft.com/office/officeart/2005/8/layout/venn1"/>
    <dgm:cxn modelId="{4055482C-C625-4677-8DAA-C6E3E0D9979D}" type="presParOf" srcId="{1DED337C-20F4-4253-AA0A-DB5D2D1B8AA4}" destId="{41E6DD6A-FE50-4762-BD07-133CE4649A55}" srcOrd="3" destOrd="0" presId="urn:microsoft.com/office/officeart/2005/8/layout/venn1"/>
    <dgm:cxn modelId="{97F0B9B1-1EF2-4BD0-B750-A75DD17DB51D}" type="presParOf" srcId="{1DED337C-20F4-4253-AA0A-DB5D2D1B8AA4}" destId="{5CF4E779-4F17-4B30-9176-9F04938C5B79}" srcOrd="4" destOrd="0" presId="urn:microsoft.com/office/officeart/2005/8/layout/venn1"/>
    <dgm:cxn modelId="{9562CDD3-0CD6-4DA6-94B4-977142676148}" type="presParOf" srcId="{1DED337C-20F4-4253-AA0A-DB5D2D1B8AA4}" destId="{7581AB77-92D7-4AB7-B21B-3F0E2036120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34C9-991A-4BB3-B453-ABA4195FEF16}">
      <dsp:nvSpPr>
        <dsp:cNvPr id="0" name=""/>
        <dsp:cNvSpPr/>
      </dsp:nvSpPr>
      <dsp:spPr>
        <a:xfrm>
          <a:off x="3516312" y="60920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Knight’s tour</a:t>
          </a:r>
          <a:endParaRPr lang="en-U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Closed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Open  </a:t>
          </a:r>
          <a:endParaRPr lang="en-US" sz="1200" kern="1200"/>
        </a:p>
      </dsp:txBody>
      <dsp:txXfrm>
        <a:off x="3906202" y="572650"/>
        <a:ext cx="2144395" cy="1315878"/>
      </dsp:txXfrm>
    </dsp:sp>
    <dsp:sp modelId="{117986D0-2346-466C-ACD9-597623CF323F}">
      <dsp:nvSpPr>
        <dsp:cNvPr id="0" name=""/>
        <dsp:cNvSpPr/>
      </dsp:nvSpPr>
      <dsp:spPr>
        <a:xfrm>
          <a:off x="4571452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If knight ends on a square from which the starting square can be reached by the knight , Then that tour is a closed one.</a:t>
          </a:r>
          <a:endParaRPr lang="en-US" sz="1500" kern="1200"/>
        </a:p>
      </dsp:txBody>
      <dsp:txXfrm>
        <a:off x="5465762" y="2643941"/>
        <a:ext cx="1754505" cy="1608296"/>
      </dsp:txXfrm>
    </dsp:sp>
    <dsp:sp modelId="{5CF4E779-4F17-4B30-9176-9F04938C5B79}">
      <dsp:nvSpPr>
        <dsp:cNvPr id="0" name=""/>
        <dsp:cNvSpPr/>
      </dsp:nvSpPr>
      <dsp:spPr>
        <a:xfrm>
          <a:off x="2461172" y="1888529"/>
          <a:ext cx="2924175" cy="29241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If the beginning square cannot be reached , Then that tour is open.</a:t>
          </a:r>
          <a:endParaRPr lang="en-US" sz="1500" kern="1200"/>
        </a:p>
      </dsp:txBody>
      <dsp:txXfrm>
        <a:off x="2736532" y="2643941"/>
        <a:ext cx="1754505" cy="160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854AC6-EF10-45AE-8EAD-64105C3736F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63D69D-174F-4369-90AF-1658EECC38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studies/Seminar/knights%20mainnew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studies/Seminar/knights%20wandmainnew.doc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4.gif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3077" y="1222218"/>
            <a:ext cx="7568385" cy="1830910"/>
          </a:xfrm>
        </p:spPr>
        <p:txBody>
          <a:bodyPr>
            <a:noAutofit/>
          </a:bodyPr>
          <a:lstStyle/>
          <a:p>
            <a:r>
              <a:rPr lang="en-US" sz="6600" dirty="0" smtClean="0"/>
              <a:t>KNIGHT’s TOUR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93984" y="3053128"/>
            <a:ext cx="3115953" cy="586365"/>
          </a:xfrm>
        </p:spPr>
        <p:txBody>
          <a:bodyPr>
            <a:noAutofit/>
          </a:bodyPr>
          <a:lstStyle/>
          <a:p>
            <a:r>
              <a:rPr lang="en-US" sz="2800" b="0" dirty="0" smtClean="0"/>
              <a:t>By </a:t>
            </a:r>
            <a:r>
              <a:rPr lang="en-US" sz="2800" b="0" dirty="0" err="1" smtClean="0"/>
              <a:t>Sasank</a:t>
            </a:r>
            <a:r>
              <a:rPr lang="en-US" sz="2800" b="0" dirty="0" smtClean="0"/>
              <a:t> P</a:t>
            </a: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47" y="3132498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8074" y="5124261"/>
            <a:ext cx="3295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 Sasank</a:t>
            </a:r>
            <a:endParaRPr lang="en-US" dirty="0"/>
          </a:p>
          <a:p>
            <a:r>
              <a:rPr lang="en-US" dirty="0" smtClean="0"/>
              <a:t>13CS01007</a:t>
            </a:r>
          </a:p>
          <a:p>
            <a:endParaRPr lang="en-US" dirty="0"/>
          </a:p>
          <a:p>
            <a:r>
              <a:rPr lang="en-US" dirty="0"/>
              <a:t>Under the guidance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Dr</a:t>
            </a:r>
            <a:r>
              <a:rPr lang="en-US" dirty="0" smtClean="0"/>
              <a:t> P L </a:t>
            </a:r>
            <a:r>
              <a:rPr lang="en-US" dirty="0" err="1" smtClean="0"/>
              <a:t>Bera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Knights tour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1348967"/>
            <a:ext cx="5694631" cy="5241957"/>
          </a:xfrm>
        </p:spPr>
      </p:pic>
    </p:spTree>
    <p:extLst>
      <p:ext uri="{BB962C8B-B14F-4D97-AF65-F5344CB8AC3E}">
        <p14:creationId xmlns:p14="http://schemas.microsoft.com/office/powerpoint/2010/main" val="20164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Brute force search</a:t>
            </a:r>
          </a:p>
          <a:p>
            <a:endParaRPr lang="en-US" dirty="0" smtClean="0"/>
          </a:p>
          <a:p>
            <a:r>
              <a:rPr lang="en-US" dirty="0" smtClean="0"/>
              <a:t>Divide and Conquer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Warnsdorff’s</a:t>
            </a:r>
            <a:r>
              <a:rPr lang="en-US" dirty="0" smtClean="0"/>
              <a:t> rule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general problem solving technique.</a:t>
            </a:r>
          </a:p>
          <a:p>
            <a:endParaRPr lang="en-US" dirty="0"/>
          </a:p>
          <a:p>
            <a:r>
              <a:rPr lang="en-US" dirty="0" smtClean="0"/>
              <a:t>Iterates through all possible move sequences.</a:t>
            </a:r>
          </a:p>
          <a:p>
            <a:endParaRPr lang="en-US" dirty="0"/>
          </a:p>
          <a:p>
            <a:r>
              <a:rPr lang="en-US" dirty="0"/>
              <a:t>For a regular </a:t>
            </a:r>
            <a:r>
              <a:rPr lang="en-US" dirty="0" smtClean="0"/>
              <a:t>8x8 chess </a:t>
            </a:r>
            <a:r>
              <a:rPr lang="en-US" dirty="0"/>
              <a:t>board, there are approximately </a:t>
            </a:r>
            <a:r>
              <a:rPr lang="en-US" dirty="0" smtClean="0"/>
              <a:t>4×10</a:t>
            </a:r>
            <a:r>
              <a:rPr lang="en-US" baseline="30000" dirty="0" smtClean="0"/>
              <a:t>51</a:t>
            </a:r>
            <a:r>
              <a:rPr lang="en-US" dirty="0" smtClean="0"/>
              <a:t>possible </a:t>
            </a:r>
            <a:r>
              <a:rPr lang="en-US" dirty="0"/>
              <a:t>move sequences.</a:t>
            </a:r>
          </a:p>
        </p:txBody>
      </p:sp>
    </p:spTree>
    <p:extLst>
      <p:ext uri="{BB962C8B-B14F-4D97-AF65-F5344CB8AC3E}">
        <p14:creationId xmlns:p14="http://schemas.microsoft.com/office/powerpoint/2010/main" val="1331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83" y="1729212"/>
            <a:ext cx="6021797" cy="4626322"/>
          </a:xfrm>
        </p:spPr>
      </p:pic>
    </p:spTree>
    <p:extLst>
      <p:ext uri="{BB962C8B-B14F-4D97-AF65-F5344CB8AC3E}">
        <p14:creationId xmlns:p14="http://schemas.microsoft.com/office/powerpoint/2010/main" val="4788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 the board into smaller pieces.</a:t>
            </a:r>
          </a:p>
          <a:p>
            <a:r>
              <a:rPr lang="en-US" dirty="0" smtClean="0"/>
              <a:t>Construct tours on each piece.</a:t>
            </a:r>
          </a:p>
          <a:p>
            <a:r>
              <a:rPr lang="en-US" dirty="0" smtClean="0"/>
              <a:t>Patch all the pieces together.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14" y="2453489"/>
            <a:ext cx="3938257" cy="37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Warnsdorff’s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Introduced </a:t>
            </a:r>
            <a:r>
              <a:rPr lang="en-US" dirty="0"/>
              <a:t>by H. C. </a:t>
            </a:r>
            <a:r>
              <a:rPr lang="en-US" dirty="0" err="1"/>
              <a:t>Warnsdorff</a:t>
            </a:r>
            <a:r>
              <a:rPr lang="en-US" dirty="0"/>
              <a:t> in 1823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solved in linear time.</a:t>
            </a:r>
          </a:p>
          <a:p>
            <a:r>
              <a:rPr lang="en-US" dirty="0" smtClean="0"/>
              <a:t>Very efficient algorithm for solving knight’s tour.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Warnsdorff’s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definitions:</a:t>
            </a:r>
          </a:p>
          <a:p>
            <a:r>
              <a:rPr lang="en-US" dirty="0" smtClean="0"/>
              <a:t>A </a:t>
            </a:r>
            <a:r>
              <a:rPr lang="en-US" dirty="0"/>
              <a:t>position Q is accessible from a position P if P can move to Q by a single knight's move, and Q has not yet been visited.</a:t>
            </a:r>
          </a:p>
          <a:p>
            <a:r>
              <a:rPr lang="en-US" dirty="0" smtClean="0"/>
              <a:t>The </a:t>
            </a:r>
            <a:r>
              <a:rPr lang="en-US" dirty="0"/>
              <a:t>accessibility of a position P is the number of positions accessible from P.</a:t>
            </a:r>
          </a:p>
          <a:p>
            <a:r>
              <a:rPr lang="en-US" dirty="0" smtClean="0"/>
              <a:t>Algorithm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P to be a random initial position on the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</a:t>
            </a:r>
            <a:r>
              <a:rPr lang="en-US" dirty="0"/>
              <a:t>the board at P with the move number "1"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move number from 2 to the number of squares on the board: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let S be </a:t>
            </a:r>
            <a:r>
              <a:rPr lang="en-US" dirty="0"/>
              <a:t>the set of positions accessible from the input position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set </a:t>
            </a:r>
            <a:r>
              <a:rPr lang="en-US" dirty="0"/>
              <a:t>P to be the position in S with minimum accessibility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mark </a:t>
            </a:r>
            <a:r>
              <a:rPr lang="en-US" dirty="0"/>
              <a:t>the board at P with the current move </a:t>
            </a:r>
            <a:r>
              <a:rPr lang="en-US" dirty="0" smtClean="0"/>
              <a:t>number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4.return </a:t>
            </a:r>
            <a:r>
              <a:rPr lang="en-US" dirty="0"/>
              <a:t>the marked board </a:t>
            </a:r>
            <a:r>
              <a:rPr lang="en-US" dirty="0" smtClean="0"/>
              <a:t>:each </a:t>
            </a:r>
            <a:r>
              <a:rPr lang="en-US" dirty="0"/>
              <a:t>square will be marked with the move number on which it is visited.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Warndroff’s</a:t>
            </a:r>
            <a:r>
              <a:rPr lang="en-US" dirty="0" smtClean="0"/>
              <a:t> rule Pictorially: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97110" y="1417638"/>
            <a:ext cx="5522615" cy="53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Knight’s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2-D array of 8x8 is created to represent a chessboard.</a:t>
            </a:r>
          </a:p>
          <a:p>
            <a:r>
              <a:rPr lang="en-US" dirty="0" smtClean="0"/>
              <a:t>Each element in the array is assumed to be a square on the board.</a:t>
            </a:r>
          </a:p>
          <a:p>
            <a:r>
              <a:rPr lang="en-US" dirty="0" smtClean="0"/>
              <a:t>Initially all the elements are assigned to 0 , to indicate that knight has not visited any of these squares.</a:t>
            </a:r>
          </a:p>
          <a:p>
            <a:r>
              <a:rPr lang="en-US" dirty="0" smtClean="0"/>
              <a:t>Shift the knight from the initial input position to anyone of the possible positions and assign the number of that move to element in that position.</a:t>
            </a:r>
          </a:p>
          <a:p>
            <a:r>
              <a:rPr lang="en-US" dirty="0" smtClean="0"/>
              <a:t>If we could not find a tour , then shift the knight to any other of the possible solutions. In this way check all the positions till you find a 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for solving knight’s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..\Downloads\studies\Seminar\knights mainnew.docx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Knight’s Tour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knight’s tour problem is a mathematical problem involving a knight on a chess board . The knight on the chess board is moved according to the rules of chess.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knight's tour is a sequence of moves of a knight on a chessboard such that the knight visits every square only once.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1600200"/>
            <a:ext cx="8664222" cy="4873625"/>
          </a:xfrm>
        </p:spPr>
      </p:pic>
    </p:spTree>
    <p:extLst>
      <p:ext uri="{BB962C8B-B14F-4D97-AF65-F5344CB8AC3E}">
        <p14:creationId xmlns:p14="http://schemas.microsoft.com/office/powerpoint/2010/main" val="27796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Knight’s tour using </a:t>
            </a:r>
            <a:r>
              <a:rPr lang="en-US" dirty="0" err="1" smtClean="0"/>
              <a:t>Warnsdroff’s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..\Downloads\studies\Seminar\knights wandmainnew.docx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85180"/>
            <a:ext cx="9437483" cy="5187635"/>
          </a:xfrm>
        </p:spPr>
      </p:pic>
    </p:spTree>
    <p:extLst>
      <p:ext uri="{BB962C8B-B14F-4D97-AF65-F5344CB8AC3E}">
        <p14:creationId xmlns:p14="http://schemas.microsoft.com/office/powerpoint/2010/main" val="23700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on Knight’s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26,534,728,821,064 closed directed knight's tours are possible on 8x8 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exact number of open knight’s tours </a:t>
            </a:r>
            <a:r>
              <a:rPr lang="en-US" dirty="0" smtClean="0"/>
              <a:t>is </a:t>
            </a:r>
            <a:r>
              <a:rPr lang="en-US" dirty="0"/>
              <a:t>not found yet.</a:t>
            </a:r>
          </a:p>
          <a:p>
            <a:endParaRPr lang="en-US" dirty="0"/>
          </a:p>
          <a:p>
            <a:r>
              <a:rPr lang="en-US" dirty="0"/>
              <a:t>It’s estimated to be about </a:t>
            </a:r>
            <a:r>
              <a:rPr lang="en-US" dirty="0" smtClean="0"/>
              <a:t>10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r>
              <a:rPr lang="en-US" dirty="0"/>
              <a:t>to (</a:t>
            </a:r>
            <a:r>
              <a:rPr lang="en-US" dirty="0" smtClean="0"/>
              <a:t>2*10</a:t>
            </a:r>
            <a:r>
              <a:rPr lang="en-US" baseline="30000" dirty="0" smtClean="0"/>
              <a:t>16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Knight’s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squares of the chess board are numbered in the order of the </a:t>
            </a:r>
            <a:r>
              <a:rPr lang="en-US" dirty="0" smtClean="0"/>
              <a:t>knight’s </a:t>
            </a:r>
            <a:r>
              <a:rPr lang="en-US" dirty="0"/>
              <a:t>moves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Full magic knight’s tour: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Each </a:t>
            </a:r>
            <a:r>
              <a:rPr lang="en-US" dirty="0"/>
              <a:t>column, row, and diagonal must sum to the same </a:t>
            </a:r>
            <a:r>
              <a:rPr lang="en-US" dirty="0" smtClean="0"/>
              <a:t>number.</a:t>
            </a:r>
            <a:endParaRPr lang="en-US" dirty="0"/>
          </a:p>
          <a:p>
            <a:r>
              <a:rPr lang="en-US" dirty="0" smtClean="0"/>
              <a:t>Magic knight’s tour:</a:t>
            </a:r>
          </a:p>
          <a:p>
            <a:pPr marL="0" indent="0">
              <a:buNone/>
            </a:pPr>
            <a:r>
              <a:rPr lang="en-US" dirty="0"/>
              <a:t>Each </a:t>
            </a:r>
            <a:r>
              <a:rPr lang="en-US" dirty="0" smtClean="0"/>
              <a:t>column and row must </a:t>
            </a:r>
            <a:r>
              <a:rPr lang="en-US" dirty="0"/>
              <a:t>sum to the same </a:t>
            </a:r>
            <a:r>
              <a:rPr lang="en-US" dirty="0" smtClean="0"/>
              <a:t>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1229" y="1376127"/>
            <a:ext cx="7007383" cy="53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Existence of full magic </a:t>
            </a:r>
            <a:r>
              <a:rPr lang="en-US" dirty="0" smtClean="0"/>
              <a:t>knight’s </a:t>
            </a:r>
            <a:r>
              <a:rPr lang="en-US" dirty="0"/>
              <a:t>tour on 8x8 was a 150-year-old unsolved problem.</a:t>
            </a:r>
          </a:p>
          <a:p>
            <a:r>
              <a:rPr lang="en-US" b="1" dirty="0"/>
              <a:t>In August 5, 2003, after nearly 62 computation-days, a search showed that no 8x8 fully magic knight’s tour is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Knight’s Tours and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 smtClean="0"/>
              <a:t>cryptotour</a:t>
            </a:r>
            <a:r>
              <a:rPr lang="en-US" dirty="0" smtClean="0"/>
              <a:t> is </a:t>
            </a:r>
            <a:r>
              <a:rPr lang="en-US" dirty="0"/>
              <a:t>a puzzle in which the 64 words or syllables of a verse are printed on the squares of a chessboard and are to be read in the sequence of a </a:t>
            </a:r>
            <a:r>
              <a:rPr lang="en-US" dirty="0" smtClean="0"/>
              <a:t>knight’s </a:t>
            </a:r>
            <a:r>
              <a:rPr lang="en-US" dirty="0"/>
              <a:t>tour.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94" y="3123447"/>
            <a:ext cx="5984341" cy="33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Knight’s tour is simply an instance of Hamiltonian path.</a:t>
            </a:r>
          </a:p>
          <a:p>
            <a:r>
              <a:rPr lang="en-US" dirty="0"/>
              <a:t>A closed tour is a Hamiltonian cycle.</a:t>
            </a:r>
          </a:p>
          <a:p>
            <a:r>
              <a:rPr lang="en-US" dirty="0"/>
              <a:t>Knight's tour problem can be solved in linear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Warnsdroff’s</a:t>
            </a:r>
            <a:r>
              <a:rPr lang="en-US" dirty="0" smtClean="0"/>
              <a:t> rule is the best and efficient method to solve a knight’s tour.</a:t>
            </a:r>
          </a:p>
          <a:p>
            <a:r>
              <a:rPr lang="en-US" dirty="0" err="1"/>
              <a:t>Warnsdroff’s</a:t>
            </a:r>
            <a:r>
              <a:rPr lang="en-US" dirty="0"/>
              <a:t> rule </a:t>
            </a:r>
            <a:r>
              <a:rPr lang="en-US" dirty="0" smtClean="0"/>
              <a:t>gives always a closed tour.</a:t>
            </a:r>
          </a:p>
          <a:p>
            <a:r>
              <a:rPr lang="en-US" dirty="0" smtClean="0"/>
              <a:t>Proficient usage of Data structures and the user interface help us to code and understand the tour easily.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knight’s tour legal moves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29212" y="1439502"/>
            <a:ext cx="7297093" cy="5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85180"/>
            <a:ext cx="9437483" cy="5187635"/>
          </a:xfrm>
        </p:spPr>
      </p:pic>
    </p:spTree>
    <p:extLst>
      <p:ext uri="{BB962C8B-B14F-4D97-AF65-F5344CB8AC3E}">
        <p14:creationId xmlns:p14="http://schemas.microsoft.com/office/powerpoint/2010/main" val="41821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51" y="1928388"/>
            <a:ext cx="4354716" cy="3720974"/>
          </a:xfrm>
        </p:spPr>
      </p:pic>
    </p:spTree>
    <p:extLst>
      <p:ext uri="{BB962C8B-B14F-4D97-AF65-F5344CB8AC3E}">
        <p14:creationId xmlns:p14="http://schemas.microsoft.com/office/powerpoint/2010/main" val="26865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3" y="0"/>
            <a:ext cx="3219451" cy="32194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2" y="2"/>
            <a:ext cx="3034921" cy="3098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97" y="397669"/>
            <a:ext cx="2057400" cy="2057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55" y="2581370"/>
            <a:ext cx="3886200" cy="3886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83" y="374832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4" algn="l" rtl="0">
              <a:spcBef>
                <a:spcPct val="0"/>
              </a:spcBef>
            </a:pPr>
            <a:r>
              <a:rPr lang="en-US" sz="5400" dirty="0" smtClean="0"/>
              <a:t>THANK YOU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71532" y="3228914"/>
            <a:ext cx="8245131" cy="2173405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	Q&amp;A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994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57" y="1768483"/>
            <a:ext cx="3886200" cy="3886200"/>
          </a:xfrm>
        </p:spPr>
      </p:pic>
    </p:spTree>
    <p:extLst>
      <p:ext uri="{BB962C8B-B14F-4D97-AF65-F5344CB8AC3E}">
        <p14:creationId xmlns:p14="http://schemas.microsoft.com/office/powerpoint/2010/main" val="19715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Knight’s </a:t>
            </a:r>
            <a:r>
              <a:rPr lang="en-US" dirty="0"/>
              <a:t>tour can be represented as a graph.</a:t>
            </a:r>
          </a:p>
          <a:p>
            <a:r>
              <a:rPr lang="en-US" dirty="0" smtClean="0"/>
              <a:t>The </a:t>
            </a:r>
            <a:r>
              <a:rPr lang="en-US" dirty="0"/>
              <a:t>vertices -Represent the squares of the board.</a:t>
            </a:r>
          </a:p>
          <a:p>
            <a:r>
              <a:rPr lang="en-US" dirty="0" smtClean="0"/>
              <a:t>The </a:t>
            </a:r>
            <a:r>
              <a:rPr lang="en-US" dirty="0"/>
              <a:t>edges -Represent a </a:t>
            </a:r>
            <a:r>
              <a:rPr lang="en-US" dirty="0" smtClean="0"/>
              <a:t>knight’s </a:t>
            </a:r>
            <a:r>
              <a:rPr lang="en-US" dirty="0"/>
              <a:t>legal moves between squares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Knight’s graph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71" y="1892174"/>
            <a:ext cx="5169529" cy="4110274"/>
          </a:xfrm>
        </p:spPr>
      </p:pic>
    </p:spTree>
    <p:extLst>
      <p:ext uri="{BB962C8B-B14F-4D97-AF65-F5344CB8AC3E}">
        <p14:creationId xmlns:p14="http://schemas.microsoft.com/office/powerpoint/2010/main" val="15846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Knight’s tour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types of problems: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2.   </a:t>
            </a:r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1715980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9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Knight’s tour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39501"/>
            <a:ext cx="10918479" cy="5323438"/>
          </a:xfrm>
        </p:spPr>
      </p:pic>
    </p:spTree>
    <p:extLst>
      <p:ext uri="{BB962C8B-B14F-4D97-AF65-F5344CB8AC3E}">
        <p14:creationId xmlns:p14="http://schemas.microsoft.com/office/powerpoint/2010/main" val="24147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1751</TotalTime>
  <Words>799</Words>
  <Application>Microsoft Office PowerPoint</Application>
  <PresentationFormat>Widescreen</PresentationFormat>
  <Paragraphs>106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Century Schoolbook</vt:lpstr>
      <vt:lpstr>Wingdings</vt:lpstr>
      <vt:lpstr>Wingdings 2</vt:lpstr>
      <vt:lpstr>Oriel</vt:lpstr>
      <vt:lpstr>KNIGHT’s TOUR</vt:lpstr>
      <vt:lpstr>What is a Knight’s Tour problem?</vt:lpstr>
      <vt:lpstr>A knight’s tour legal moves</vt:lpstr>
      <vt:lpstr>Pictorial Representation</vt:lpstr>
      <vt:lpstr>PowerPoint Presentation</vt:lpstr>
      <vt:lpstr>Knight’s graph</vt:lpstr>
      <vt:lpstr>Types of Knight’s tour problems</vt:lpstr>
      <vt:lpstr>PowerPoint Presentation</vt:lpstr>
      <vt:lpstr>Open Knight’s tour problem</vt:lpstr>
      <vt:lpstr>Closed Knights tour</vt:lpstr>
      <vt:lpstr>Various Algorithms</vt:lpstr>
      <vt:lpstr>Brute force search</vt:lpstr>
      <vt:lpstr>PowerPoint Presentation</vt:lpstr>
      <vt:lpstr>Divide and Conquer</vt:lpstr>
      <vt:lpstr>Warnsdorff’s Algorithm</vt:lpstr>
      <vt:lpstr>Warnsdorff’s Algorithm</vt:lpstr>
      <vt:lpstr>Warndroff’s rule Pictorially:</vt:lpstr>
      <vt:lpstr>Solving Knight’s tour</vt:lpstr>
      <vt:lpstr>C program for solving knight’s tour</vt:lpstr>
      <vt:lpstr>OUTPUT:</vt:lpstr>
      <vt:lpstr>Solving Knight’s tour using Warnsdroff’s rule</vt:lpstr>
      <vt:lpstr>OUTPUT:</vt:lpstr>
      <vt:lpstr>Interesting facts on Knight’s tour</vt:lpstr>
      <vt:lpstr>Magic Knight’s tour</vt:lpstr>
      <vt:lpstr>PowerPoint Presentation</vt:lpstr>
      <vt:lpstr>PowerPoint Presentation</vt:lpstr>
      <vt:lpstr>Knight’s Tours and Cryptography</vt:lpstr>
      <vt:lpstr>PowerPoint Presentation</vt:lpstr>
      <vt:lpstr>Conclusion</vt:lpstr>
      <vt:lpstr>OUTPUT:</vt:lpstr>
      <vt:lpstr>Graphical display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Sasank Pagolu</dc:creator>
  <cp:lastModifiedBy>Sasank Pagolu</cp:lastModifiedBy>
  <cp:revision>55</cp:revision>
  <dcterms:created xsi:type="dcterms:W3CDTF">2014-09-06T09:32:45Z</dcterms:created>
  <dcterms:modified xsi:type="dcterms:W3CDTF">2014-09-12T11:55:11Z</dcterms:modified>
</cp:coreProperties>
</file>