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handoutMasterIdLst>
    <p:handoutMasterId r:id="rId81"/>
  </p:handoutMasterIdLst>
  <p:sldIdLst>
    <p:sldId id="256" r:id="rId3"/>
    <p:sldId id="309" r:id="rId4"/>
    <p:sldId id="599" r:id="rId5"/>
    <p:sldId id="600" r:id="rId6"/>
    <p:sldId id="601" r:id="rId7"/>
    <p:sldId id="313" r:id="rId8"/>
    <p:sldId id="717" r:id="rId9"/>
    <p:sldId id="718" r:id="rId10"/>
    <p:sldId id="726" r:id="rId11"/>
    <p:sldId id="719" r:id="rId12"/>
    <p:sldId id="724" r:id="rId13"/>
    <p:sldId id="742" r:id="rId14"/>
    <p:sldId id="720" r:id="rId15"/>
    <p:sldId id="750" r:id="rId16"/>
    <p:sldId id="721" r:id="rId17"/>
    <p:sldId id="722" r:id="rId18"/>
    <p:sldId id="723" r:id="rId19"/>
    <p:sldId id="733" r:id="rId20"/>
    <p:sldId id="725" r:id="rId21"/>
    <p:sldId id="728" r:id="rId22"/>
    <p:sldId id="744" r:id="rId23"/>
    <p:sldId id="729" r:id="rId24"/>
    <p:sldId id="746" r:id="rId25"/>
    <p:sldId id="745" r:id="rId26"/>
    <p:sldId id="748" r:id="rId27"/>
    <p:sldId id="730" r:id="rId28"/>
    <p:sldId id="710" r:id="rId29"/>
    <p:sldId id="751" r:id="rId30"/>
    <p:sldId id="711" r:id="rId31"/>
    <p:sldId id="712" r:id="rId32"/>
    <p:sldId id="713" r:id="rId33"/>
    <p:sldId id="714" r:id="rId34"/>
    <p:sldId id="715" r:id="rId35"/>
    <p:sldId id="315" r:id="rId36"/>
    <p:sldId id="731"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16" r:id="rId63"/>
    <p:sldId id="734" r:id="rId64"/>
    <p:sldId id="735" r:id="rId65"/>
    <p:sldId id="736" r:id="rId66"/>
    <p:sldId id="737" r:id="rId67"/>
    <p:sldId id="738" r:id="rId68"/>
    <p:sldId id="813" r:id="rId69"/>
    <p:sldId id="739" r:id="rId70"/>
    <p:sldId id="741" r:id="rId71"/>
    <p:sldId id="411" r:id="rId72"/>
    <p:sldId id="752" r:id="rId73"/>
    <p:sldId id="754" r:id="rId74"/>
    <p:sldId id="756" r:id="rId76"/>
    <p:sldId id="757" r:id="rId77"/>
    <p:sldId id="759" r:id="rId78"/>
    <p:sldId id="761" r:id="rId79"/>
    <p:sldId id="276"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1254" autoAdjust="0"/>
  </p:normalViewPr>
  <p:slideViewPr>
    <p:cSldViewPr>
      <p:cViewPr varScale="1">
        <p:scale>
          <a:sx n="96" d="100"/>
          <a:sy n="96" d="100"/>
        </p:scale>
        <p:origin x="258" y="6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notesMaster" Target="notesMasters/notesMaster1.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63790A-1AF8-41FD-8613-F98BEDF9DBB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B559C9-FBFA-44CB-8D4D-CA6FFD5A7E2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DAADD5-90F8-4BC9-AC30-6195DA8BE94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4D408B-9088-4E1B-998F-9D60A79664C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4D408B-9088-4E1B-998F-9D60A79664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4D408B-9088-4E1B-998F-9D60A79664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4D408B-9088-4E1B-998F-9D60A79664C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4D408B-9088-4E1B-998F-9D60A79664C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4D408B-9088-4E1B-998F-9D60A79664C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0" y="0"/>
            <a:ext cx="9144000" cy="609600"/>
          </a:xfrm>
          <a:prstGeom prst="rect">
            <a:avLst/>
          </a:prstGeom>
          <a:gradFill rotWithShape="1">
            <a:gsLst>
              <a:gs pos="0">
                <a:schemeClr val="tx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 name="Rectangle 2"/>
          <p:cNvSpPr>
            <a:spLocks noGrp="1" noChangeArrowheads="1"/>
          </p:cNvSpPr>
          <p:nvPr>
            <p:ph type="ctrTitle"/>
          </p:nvPr>
        </p:nvSpPr>
        <p:spPr bwMode="gray">
          <a:xfrm>
            <a:off x="457200" y="4114800"/>
            <a:ext cx="8229600" cy="762000"/>
          </a:xfrm>
        </p:spPr>
        <p:txBody>
          <a:bodyPr/>
          <a:lstStyle>
            <a:lvl1pPr>
              <a:defRPr>
                <a:solidFill>
                  <a:schemeClr val="tx1"/>
                </a:solidFill>
              </a:defRPr>
            </a:lvl1pPr>
          </a:lstStyle>
          <a:p>
            <a:pPr lvl="0"/>
            <a:r>
              <a:rPr lang="zh-CN" altLang="en-US" noProof="0" dirty="0"/>
              <a:t>单击此处编辑母版标题样式</a:t>
            </a:r>
            <a:endParaRPr lang="en-US" altLang="zh-CN" noProof="0" dirty="0"/>
          </a:p>
        </p:txBody>
      </p:sp>
      <p:sp>
        <p:nvSpPr>
          <p:cNvPr id="3075" name="Rectangle 3"/>
          <p:cNvSpPr>
            <a:spLocks noGrp="1" noChangeArrowheads="1"/>
          </p:cNvSpPr>
          <p:nvPr>
            <p:ph type="subTitle" idx="1"/>
          </p:nvPr>
        </p:nvSpPr>
        <p:spPr bwMode="gray">
          <a:xfrm>
            <a:off x="1524000" y="4948238"/>
            <a:ext cx="5943600" cy="609600"/>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单击此处编辑母版副标题样式</a:t>
            </a:r>
            <a:endParaRPr lang="en-US" altLang="zh-CN" noProof="0"/>
          </a:p>
        </p:txBody>
      </p:sp>
      <p:sp>
        <p:nvSpPr>
          <p:cNvPr id="3076" name="Rectangle 4"/>
          <p:cNvSpPr>
            <a:spLocks noGrp="1" noChangeArrowheads="1"/>
          </p:cNvSpPr>
          <p:nvPr>
            <p:ph type="dt" sz="half" idx="2"/>
          </p:nvPr>
        </p:nvSpPr>
        <p:spPr>
          <a:xfrm>
            <a:off x="457200" y="6553200"/>
            <a:ext cx="2133600" cy="168275"/>
          </a:xfrm>
          <a:prstGeom prst="rect">
            <a:avLst/>
          </a:prstGeom>
        </p:spPr>
        <p:txBody>
          <a:bodyPr/>
          <a:lstStyle>
            <a:lvl1pPr>
              <a:defRPr sz="1400">
                <a:latin typeface="Times New Roman" panose="02020603050405020304" pitchFamily="18" charset="0"/>
              </a:defRPr>
            </a:lvl1pPr>
          </a:lstStyle>
          <a:p>
            <a:endParaRPr lang="en-US" altLang="zh-CN"/>
          </a:p>
        </p:txBody>
      </p:sp>
      <p:sp>
        <p:nvSpPr>
          <p:cNvPr id="3077" name="Rectangle 5"/>
          <p:cNvSpPr>
            <a:spLocks noGrp="1" noChangeArrowheads="1"/>
          </p:cNvSpPr>
          <p:nvPr>
            <p:ph type="ftr" sz="quarter" idx="3"/>
          </p:nvPr>
        </p:nvSpPr>
        <p:spPr>
          <a:xfrm>
            <a:off x="3124200" y="6551613"/>
            <a:ext cx="2895600" cy="169862"/>
          </a:xfrm>
          <a:prstGeom prst="rect">
            <a:avLst/>
          </a:prstGeom>
        </p:spPr>
        <p:txBody>
          <a:bodyPr/>
          <a:lstStyle>
            <a:lvl1pPr algn="ctr">
              <a:defRPr sz="1400">
                <a:latin typeface="Times New Roman" panose="02020603050405020304" pitchFamily="18" charset="0"/>
              </a:defRPr>
            </a:lvl1pPr>
          </a:lstStyle>
          <a:p>
            <a:endParaRPr lang="en-US" altLang="zh-CN"/>
          </a:p>
        </p:txBody>
      </p:sp>
      <p:sp>
        <p:nvSpPr>
          <p:cNvPr id="3078" name="Rectangle 6"/>
          <p:cNvSpPr>
            <a:spLocks noGrp="1" noChangeArrowheads="1"/>
          </p:cNvSpPr>
          <p:nvPr>
            <p:ph type="sldNum" sz="quarter" idx="4"/>
          </p:nvPr>
        </p:nvSpPr>
        <p:spPr>
          <a:xfrm>
            <a:off x="6553200" y="6553200"/>
            <a:ext cx="2133600" cy="168275"/>
          </a:xfrm>
        </p:spPr>
        <p:txBody>
          <a:bodyPr/>
          <a:lstStyle>
            <a:lvl1pPr algn="r">
              <a:defRPr sz="1400">
                <a:latin typeface="Times New Roman" panose="02020603050405020304" pitchFamily="18" charset="0"/>
              </a:defRPr>
            </a:lvl1pPr>
          </a:lstStyle>
          <a:p>
            <a:fld id="{18BA97A7-D52C-4F62-9E2B-2E1482E68D18}" type="slidenum">
              <a:rPr lang="en-US" altLang="zh-CN"/>
            </a:fld>
            <a:endParaRPr lang="en-US" altLang="zh-CN"/>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000" y="609600"/>
            <a:ext cx="8128000" cy="33954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333375" y="6489700"/>
            <a:ext cx="2133600" cy="320675"/>
          </a:xfrm>
          <a:prstGeom prst="rect">
            <a:avLst/>
          </a:prstGeom>
        </p:spPr>
        <p:txBody>
          <a:bodyPr/>
          <a:lstStyle>
            <a:lvl1pPr>
              <a:defRPr/>
            </a:lvl1pPr>
          </a:lstStyle>
          <a:p>
            <a:r>
              <a:rPr lang="en-US" altLang="zh-CN"/>
              <a:t>www.themegallery.com</a:t>
            </a:r>
            <a:endParaRPr lang="en-US" altLang="zh-CN"/>
          </a:p>
          <a:p>
            <a:endParaRPr lang="en-US" altLang="zh-CN"/>
          </a:p>
        </p:txBody>
      </p:sp>
      <p:sp>
        <p:nvSpPr>
          <p:cNvPr id="5" name="页脚占位符 4"/>
          <p:cNvSpPr>
            <a:spLocks noGrp="1"/>
          </p:cNvSpPr>
          <p:nvPr>
            <p:ph type="ftr" sz="quarter" idx="11"/>
          </p:nvPr>
        </p:nvSpPr>
        <p:spPr>
          <a:xfrm>
            <a:off x="5867400" y="6477000"/>
            <a:ext cx="2895600" cy="320675"/>
          </a:xfrm>
          <a:prstGeom prst="rect">
            <a:avLst/>
          </a:prstGeom>
        </p:spPr>
        <p:txBody>
          <a:bodyPr/>
          <a:lstStyle>
            <a:lvl1pPr>
              <a:defRPr/>
            </a:lvl1pPr>
          </a:lstStyle>
          <a:p>
            <a:r>
              <a:rPr lang="en-US" altLang="zh-CN"/>
              <a:t>Company Logo</a:t>
            </a:r>
            <a:endParaRPr lang="en-US" altLang="zh-CN"/>
          </a:p>
        </p:txBody>
      </p:sp>
      <p:sp>
        <p:nvSpPr>
          <p:cNvPr id="6" name="灯片编号占位符 5"/>
          <p:cNvSpPr>
            <a:spLocks noGrp="1"/>
          </p:cNvSpPr>
          <p:nvPr>
            <p:ph type="sldNum" sz="quarter" idx="12"/>
          </p:nvPr>
        </p:nvSpPr>
        <p:spPr/>
        <p:txBody>
          <a:bodyPr/>
          <a:lstStyle>
            <a:lvl1pPr>
              <a:defRPr/>
            </a:lvl1pPr>
          </a:lstStyle>
          <a:p>
            <a:fld id="{074B2DF3-AE52-4E11-B0CF-C14697DFC2D4}"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333375" y="6489700"/>
            <a:ext cx="2133600" cy="320675"/>
          </a:xfrm>
          <a:prstGeom prst="rect">
            <a:avLst/>
          </a:prstGeom>
        </p:spPr>
        <p:txBody>
          <a:bodyPr/>
          <a:lstStyle>
            <a:lvl1pPr>
              <a:defRPr/>
            </a:lvl1pPr>
          </a:lstStyle>
          <a:p>
            <a:r>
              <a:rPr lang="en-US" altLang="zh-CN"/>
              <a:t>www.themegallery.com</a:t>
            </a:r>
            <a:endParaRPr lang="en-US" altLang="zh-CN"/>
          </a:p>
          <a:p>
            <a:endParaRPr lang="en-US" altLang="zh-CN"/>
          </a:p>
        </p:txBody>
      </p:sp>
      <p:sp>
        <p:nvSpPr>
          <p:cNvPr id="5" name="页脚占位符 4"/>
          <p:cNvSpPr>
            <a:spLocks noGrp="1"/>
          </p:cNvSpPr>
          <p:nvPr>
            <p:ph type="ftr" sz="quarter" idx="11"/>
          </p:nvPr>
        </p:nvSpPr>
        <p:spPr>
          <a:xfrm>
            <a:off x="5867400" y="6477000"/>
            <a:ext cx="2895600" cy="320675"/>
          </a:xfrm>
          <a:prstGeom prst="rect">
            <a:avLst/>
          </a:prstGeom>
        </p:spPr>
        <p:txBody>
          <a:bodyPr/>
          <a:lstStyle>
            <a:lvl1pPr>
              <a:defRPr/>
            </a:lvl1pPr>
          </a:lstStyle>
          <a:p>
            <a:r>
              <a:rPr lang="en-US" altLang="zh-CN"/>
              <a:t>Company Logo</a:t>
            </a:r>
            <a:endParaRPr lang="en-US" altLang="zh-CN"/>
          </a:p>
        </p:txBody>
      </p:sp>
      <p:sp>
        <p:nvSpPr>
          <p:cNvPr id="6" name="灯片编号占位符 5"/>
          <p:cNvSpPr>
            <a:spLocks noGrp="1"/>
          </p:cNvSpPr>
          <p:nvPr>
            <p:ph type="sldNum" sz="quarter" idx="12"/>
          </p:nvPr>
        </p:nvSpPr>
        <p:spPr/>
        <p:txBody>
          <a:bodyPr/>
          <a:lstStyle>
            <a:lvl1pPr>
              <a:defRPr/>
            </a:lvl1pPr>
          </a:lstStyle>
          <a:p>
            <a:fld id="{B4B4B3D2-56CB-4388-9D8C-8B1C0741F73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088"/>
            <a:ext cx="6172200" cy="563562"/>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457200" y="1371600"/>
            <a:ext cx="8229600" cy="4953000"/>
          </a:xfrm>
        </p:spPr>
        <p:txBody>
          <a:bodyPr/>
          <a:lstStyle/>
          <a:p>
            <a:r>
              <a:rPr lang="zh-CN" altLang="en-US"/>
              <a:t>单击图标添加表格</a:t>
            </a:r>
            <a:endParaRPr lang="zh-CN" altLang="en-US"/>
          </a:p>
        </p:txBody>
      </p:sp>
      <p:sp>
        <p:nvSpPr>
          <p:cNvPr id="4" name="日期占位符 3"/>
          <p:cNvSpPr>
            <a:spLocks noGrp="1"/>
          </p:cNvSpPr>
          <p:nvPr>
            <p:ph type="dt" sz="half" idx="10"/>
          </p:nvPr>
        </p:nvSpPr>
        <p:spPr>
          <a:xfrm>
            <a:off x="333375" y="6489700"/>
            <a:ext cx="2133600" cy="320675"/>
          </a:xfrm>
          <a:prstGeom prst="rect">
            <a:avLst/>
          </a:prstGeom>
        </p:spPr>
        <p:txBody>
          <a:bodyPr/>
          <a:lstStyle>
            <a:lvl1pPr>
              <a:defRPr/>
            </a:lvl1pPr>
          </a:lstStyle>
          <a:p>
            <a:r>
              <a:rPr lang="en-US" altLang="zh-CN"/>
              <a:t>www.themegallery.com</a:t>
            </a:r>
            <a:endParaRPr lang="en-US" altLang="zh-CN"/>
          </a:p>
          <a:p>
            <a:endParaRPr lang="en-US" altLang="zh-CN"/>
          </a:p>
        </p:txBody>
      </p:sp>
      <p:sp>
        <p:nvSpPr>
          <p:cNvPr id="5" name="页脚占位符 4"/>
          <p:cNvSpPr>
            <a:spLocks noGrp="1"/>
          </p:cNvSpPr>
          <p:nvPr>
            <p:ph type="ftr" sz="quarter" idx="11"/>
          </p:nvPr>
        </p:nvSpPr>
        <p:spPr>
          <a:xfrm>
            <a:off x="5867400" y="6477000"/>
            <a:ext cx="2895600" cy="320675"/>
          </a:xfrm>
          <a:prstGeom prst="rect">
            <a:avLst/>
          </a:prstGeom>
        </p:spPr>
        <p:txBody>
          <a:bodyPr/>
          <a:lstStyle>
            <a:lvl1pPr>
              <a:defRPr/>
            </a:lvl1pPr>
          </a:lstStyle>
          <a:p>
            <a:r>
              <a:rPr lang="en-US" altLang="zh-CN"/>
              <a:t>Company Logo</a:t>
            </a:r>
            <a:endParaRPr lang="en-US" altLang="zh-CN"/>
          </a:p>
        </p:txBody>
      </p:sp>
      <p:sp>
        <p:nvSpPr>
          <p:cNvPr id="6" name="灯片编号占位符 5"/>
          <p:cNvSpPr>
            <a:spLocks noGrp="1"/>
          </p:cNvSpPr>
          <p:nvPr>
            <p:ph type="sldNum" sz="quarter" idx="12"/>
          </p:nvPr>
        </p:nvSpPr>
        <p:spPr>
          <a:xfrm>
            <a:off x="3200400" y="6480175"/>
            <a:ext cx="2133600" cy="320675"/>
          </a:xfrm>
        </p:spPr>
        <p:txBody>
          <a:bodyPr/>
          <a:lstStyle>
            <a:lvl1pPr>
              <a:defRPr/>
            </a:lvl1pPr>
          </a:lstStyle>
          <a:p>
            <a:fld id="{581F0AB5-730F-41FD-B2B7-C4E08C420F30}"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12"/>
          </p:nvPr>
        </p:nvSpPr>
        <p:spPr/>
        <p:txBody>
          <a:bodyPr/>
          <a:lstStyle>
            <a:lvl1pPr>
              <a:defRPr/>
            </a:lvl1pPr>
          </a:lstStyle>
          <a:p>
            <a:fld id="{C1C4B0C5-5BE3-40C4-8F17-4C7632BBC379}"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333375" y="6489700"/>
            <a:ext cx="2133600" cy="320675"/>
          </a:xfrm>
          <a:prstGeom prst="rect">
            <a:avLst/>
          </a:prstGeom>
        </p:spPr>
        <p:txBody>
          <a:bodyPr/>
          <a:lstStyle>
            <a:lvl1pPr>
              <a:defRPr/>
            </a:lvl1pPr>
          </a:lstStyle>
          <a:p>
            <a:r>
              <a:rPr lang="en-US" altLang="zh-CN"/>
              <a:t>www.themegallery.com</a:t>
            </a:r>
            <a:endParaRPr lang="en-US" altLang="zh-CN"/>
          </a:p>
          <a:p>
            <a:endParaRPr lang="en-US" altLang="zh-CN"/>
          </a:p>
        </p:txBody>
      </p:sp>
      <p:sp>
        <p:nvSpPr>
          <p:cNvPr id="5" name="页脚占位符 4"/>
          <p:cNvSpPr>
            <a:spLocks noGrp="1"/>
          </p:cNvSpPr>
          <p:nvPr>
            <p:ph type="ftr" sz="quarter" idx="11"/>
          </p:nvPr>
        </p:nvSpPr>
        <p:spPr>
          <a:xfrm>
            <a:off x="5867400" y="6477000"/>
            <a:ext cx="2895600" cy="320675"/>
          </a:xfrm>
          <a:prstGeom prst="rect">
            <a:avLst/>
          </a:prstGeom>
        </p:spPr>
        <p:txBody>
          <a:bodyPr/>
          <a:lstStyle>
            <a:lvl1pPr>
              <a:defRPr/>
            </a:lvl1pPr>
          </a:lstStyle>
          <a:p>
            <a:r>
              <a:rPr lang="en-US" altLang="zh-CN"/>
              <a:t>Company Logo</a:t>
            </a:r>
            <a:endParaRPr lang="en-US" altLang="zh-CN"/>
          </a:p>
        </p:txBody>
      </p:sp>
      <p:sp>
        <p:nvSpPr>
          <p:cNvPr id="6" name="灯片编号占位符 5"/>
          <p:cNvSpPr>
            <a:spLocks noGrp="1"/>
          </p:cNvSpPr>
          <p:nvPr>
            <p:ph type="sldNum" sz="quarter" idx="12"/>
          </p:nvPr>
        </p:nvSpPr>
        <p:spPr/>
        <p:txBody>
          <a:bodyPr/>
          <a:lstStyle>
            <a:lvl1pPr>
              <a:defRPr/>
            </a:lvl1pPr>
          </a:lstStyle>
          <a:p>
            <a:fld id="{BC1FD71B-C5BD-44C5-88B5-B9FC0532CD1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333375" y="6489700"/>
            <a:ext cx="2133600" cy="320675"/>
          </a:xfrm>
          <a:prstGeom prst="rect">
            <a:avLst/>
          </a:prstGeom>
        </p:spPr>
        <p:txBody>
          <a:bodyPr/>
          <a:lstStyle>
            <a:lvl1pPr>
              <a:defRPr/>
            </a:lvl1pPr>
          </a:lstStyle>
          <a:p>
            <a:r>
              <a:rPr lang="en-US" altLang="zh-CN"/>
              <a:t>www.themegallery.com</a:t>
            </a:r>
            <a:endParaRPr lang="en-US" altLang="zh-CN"/>
          </a:p>
          <a:p>
            <a:endParaRPr lang="en-US" altLang="zh-CN"/>
          </a:p>
        </p:txBody>
      </p:sp>
      <p:sp>
        <p:nvSpPr>
          <p:cNvPr id="6" name="页脚占位符 5"/>
          <p:cNvSpPr>
            <a:spLocks noGrp="1"/>
          </p:cNvSpPr>
          <p:nvPr>
            <p:ph type="ftr" sz="quarter" idx="11"/>
          </p:nvPr>
        </p:nvSpPr>
        <p:spPr>
          <a:xfrm>
            <a:off x="5867400" y="6477000"/>
            <a:ext cx="2895600" cy="320675"/>
          </a:xfrm>
          <a:prstGeom prst="rect">
            <a:avLst/>
          </a:prstGeom>
        </p:spPr>
        <p:txBody>
          <a:bodyPr/>
          <a:lstStyle>
            <a:lvl1pPr>
              <a:defRPr/>
            </a:lvl1pPr>
          </a:lstStyle>
          <a:p>
            <a:r>
              <a:rPr lang="en-US" altLang="zh-CN"/>
              <a:t>Company Logo</a:t>
            </a:r>
            <a:endParaRPr lang="en-US" altLang="zh-CN"/>
          </a:p>
        </p:txBody>
      </p:sp>
      <p:sp>
        <p:nvSpPr>
          <p:cNvPr id="7" name="灯片编号占位符 6"/>
          <p:cNvSpPr>
            <a:spLocks noGrp="1"/>
          </p:cNvSpPr>
          <p:nvPr>
            <p:ph type="sldNum" sz="quarter" idx="12"/>
          </p:nvPr>
        </p:nvSpPr>
        <p:spPr/>
        <p:txBody>
          <a:bodyPr/>
          <a:lstStyle>
            <a:lvl1pPr>
              <a:defRPr/>
            </a:lvl1pPr>
          </a:lstStyle>
          <a:p>
            <a:fld id="{6762A2FB-1A22-4885-8807-38E2257E939D}"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333375" y="6489700"/>
            <a:ext cx="2133600" cy="320675"/>
          </a:xfrm>
          <a:prstGeom prst="rect">
            <a:avLst/>
          </a:prstGeom>
        </p:spPr>
        <p:txBody>
          <a:bodyPr/>
          <a:lstStyle>
            <a:lvl1pPr>
              <a:defRPr/>
            </a:lvl1pPr>
          </a:lstStyle>
          <a:p>
            <a:r>
              <a:rPr lang="en-US" altLang="zh-CN"/>
              <a:t>www.themegallery.com</a:t>
            </a:r>
            <a:endParaRPr lang="en-US" altLang="zh-CN"/>
          </a:p>
          <a:p>
            <a:endParaRPr lang="en-US" altLang="zh-CN"/>
          </a:p>
        </p:txBody>
      </p:sp>
      <p:sp>
        <p:nvSpPr>
          <p:cNvPr id="8" name="页脚占位符 7"/>
          <p:cNvSpPr>
            <a:spLocks noGrp="1"/>
          </p:cNvSpPr>
          <p:nvPr>
            <p:ph type="ftr" sz="quarter" idx="11"/>
          </p:nvPr>
        </p:nvSpPr>
        <p:spPr>
          <a:xfrm>
            <a:off x="5867400" y="6477000"/>
            <a:ext cx="2895600" cy="320675"/>
          </a:xfrm>
          <a:prstGeom prst="rect">
            <a:avLst/>
          </a:prstGeom>
        </p:spPr>
        <p:txBody>
          <a:bodyPr/>
          <a:lstStyle>
            <a:lvl1pPr>
              <a:defRPr/>
            </a:lvl1pPr>
          </a:lstStyle>
          <a:p>
            <a:r>
              <a:rPr lang="en-US" altLang="zh-CN"/>
              <a:t>Company Logo</a:t>
            </a:r>
            <a:endParaRPr lang="en-US" altLang="zh-CN"/>
          </a:p>
        </p:txBody>
      </p:sp>
      <p:sp>
        <p:nvSpPr>
          <p:cNvPr id="9" name="灯片编号占位符 8"/>
          <p:cNvSpPr>
            <a:spLocks noGrp="1"/>
          </p:cNvSpPr>
          <p:nvPr>
            <p:ph type="sldNum" sz="quarter" idx="12"/>
          </p:nvPr>
        </p:nvSpPr>
        <p:spPr/>
        <p:txBody>
          <a:bodyPr/>
          <a:lstStyle>
            <a:lvl1pPr>
              <a:defRPr/>
            </a:lvl1pPr>
          </a:lstStyle>
          <a:p>
            <a:fld id="{4C3F31E5-079D-4AFE-8F69-467FDA11ECA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333375" y="6489700"/>
            <a:ext cx="2133600" cy="320675"/>
          </a:xfrm>
          <a:prstGeom prst="rect">
            <a:avLst/>
          </a:prstGeom>
        </p:spPr>
        <p:txBody>
          <a:bodyPr/>
          <a:lstStyle>
            <a:lvl1pPr>
              <a:defRPr/>
            </a:lvl1pPr>
          </a:lstStyle>
          <a:p>
            <a:r>
              <a:rPr lang="en-US" altLang="zh-CN"/>
              <a:t>www.themegallery.com</a:t>
            </a:r>
            <a:endParaRPr lang="en-US" altLang="zh-CN"/>
          </a:p>
          <a:p>
            <a:endParaRPr lang="en-US" altLang="zh-CN"/>
          </a:p>
        </p:txBody>
      </p:sp>
      <p:sp>
        <p:nvSpPr>
          <p:cNvPr id="4" name="页脚占位符 3"/>
          <p:cNvSpPr>
            <a:spLocks noGrp="1"/>
          </p:cNvSpPr>
          <p:nvPr>
            <p:ph type="ftr" sz="quarter" idx="11"/>
          </p:nvPr>
        </p:nvSpPr>
        <p:spPr>
          <a:xfrm>
            <a:off x="5867400" y="6477000"/>
            <a:ext cx="2895600" cy="320675"/>
          </a:xfrm>
          <a:prstGeom prst="rect">
            <a:avLst/>
          </a:prstGeom>
        </p:spPr>
        <p:txBody>
          <a:bodyPr/>
          <a:lstStyle>
            <a:lvl1pPr>
              <a:defRPr/>
            </a:lvl1pPr>
          </a:lstStyle>
          <a:p>
            <a:r>
              <a:rPr lang="en-US" altLang="zh-CN"/>
              <a:t>Company Logo</a:t>
            </a:r>
            <a:endParaRPr lang="en-US" altLang="zh-CN"/>
          </a:p>
        </p:txBody>
      </p:sp>
      <p:sp>
        <p:nvSpPr>
          <p:cNvPr id="5" name="灯片编号占位符 4"/>
          <p:cNvSpPr>
            <a:spLocks noGrp="1"/>
          </p:cNvSpPr>
          <p:nvPr>
            <p:ph type="sldNum" sz="quarter" idx="12"/>
          </p:nvPr>
        </p:nvSpPr>
        <p:spPr/>
        <p:txBody>
          <a:bodyPr/>
          <a:lstStyle>
            <a:lvl1pPr>
              <a:defRPr/>
            </a:lvl1pPr>
          </a:lstStyle>
          <a:p>
            <a:fld id="{7AB19AB6-2D3D-436B-9E78-64B2C249B45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33375" y="6489700"/>
            <a:ext cx="2133600" cy="320675"/>
          </a:xfrm>
          <a:prstGeom prst="rect">
            <a:avLst/>
          </a:prstGeom>
        </p:spPr>
        <p:txBody>
          <a:bodyPr/>
          <a:lstStyle>
            <a:lvl1pPr>
              <a:defRPr/>
            </a:lvl1pPr>
          </a:lstStyle>
          <a:p>
            <a:r>
              <a:rPr lang="en-US" altLang="zh-CN"/>
              <a:t>www.themegallery.com</a:t>
            </a:r>
            <a:endParaRPr lang="en-US" altLang="zh-CN"/>
          </a:p>
          <a:p>
            <a:endParaRPr lang="en-US" altLang="zh-CN"/>
          </a:p>
        </p:txBody>
      </p:sp>
      <p:sp>
        <p:nvSpPr>
          <p:cNvPr id="3" name="页脚占位符 2"/>
          <p:cNvSpPr>
            <a:spLocks noGrp="1"/>
          </p:cNvSpPr>
          <p:nvPr>
            <p:ph type="ftr" sz="quarter" idx="11"/>
          </p:nvPr>
        </p:nvSpPr>
        <p:spPr>
          <a:xfrm>
            <a:off x="5867400" y="6477000"/>
            <a:ext cx="2895600" cy="320675"/>
          </a:xfrm>
          <a:prstGeom prst="rect">
            <a:avLst/>
          </a:prstGeom>
        </p:spPr>
        <p:txBody>
          <a:bodyPr/>
          <a:lstStyle>
            <a:lvl1pPr>
              <a:defRPr/>
            </a:lvl1pPr>
          </a:lstStyle>
          <a:p>
            <a:r>
              <a:rPr lang="en-US" altLang="zh-CN"/>
              <a:t>Company Logo</a:t>
            </a:r>
            <a:endParaRPr lang="en-US" altLang="zh-CN"/>
          </a:p>
        </p:txBody>
      </p:sp>
      <p:sp>
        <p:nvSpPr>
          <p:cNvPr id="4" name="灯片编号占位符 3"/>
          <p:cNvSpPr>
            <a:spLocks noGrp="1"/>
          </p:cNvSpPr>
          <p:nvPr>
            <p:ph type="sldNum" sz="quarter" idx="12"/>
          </p:nvPr>
        </p:nvSpPr>
        <p:spPr/>
        <p:txBody>
          <a:bodyPr/>
          <a:lstStyle>
            <a:lvl1pPr>
              <a:defRPr/>
            </a:lvl1pPr>
          </a:lstStyle>
          <a:p>
            <a:fld id="{50B39E09-CF7B-4C88-85E0-A8CE0F5F92B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333375" y="6489700"/>
            <a:ext cx="2133600" cy="320675"/>
          </a:xfrm>
          <a:prstGeom prst="rect">
            <a:avLst/>
          </a:prstGeom>
        </p:spPr>
        <p:txBody>
          <a:bodyPr/>
          <a:lstStyle>
            <a:lvl1pPr>
              <a:defRPr/>
            </a:lvl1pPr>
          </a:lstStyle>
          <a:p>
            <a:r>
              <a:rPr lang="en-US" altLang="zh-CN"/>
              <a:t>www.themegallery.com</a:t>
            </a:r>
            <a:endParaRPr lang="en-US" altLang="zh-CN"/>
          </a:p>
          <a:p>
            <a:endParaRPr lang="en-US" altLang="zh-CN"/>
          </a:p>
        </p:txBody>
      </p:sp>
      <p:sp>
        <p:nvSpPr>
          <p:cNvPr id="6" name="页脚占位符 5"/>
          <p:cNvSpPr>
            <a:spLocks noGrp="1"/>
          </p:cNvSpPr>
          <p:nvPr>
            <p:ph type="ftr" sz="quarter" idx="11"/>
          </p:nvPr>
        </p:nvSpPr>
        <p:spPr>
          <a:xfrm>
            <a:off x="5867400" y="6477000"/>
            <a:ext cx="2895600" cy="320675"/>
          </a:xfrm>
          <a:prstGeom prst="rect">
            <a:avLst/>
          </a:prstGeom>
        </p:spPr>
        <p:txBody>
          <a:bodyPr/>
          <a:lstStyle>
            <a:lvl1pPr>
              <a:defRPr/>
            </a:lvl1pPr>
          </a:lstStyle>
          <a:p>
            <a:r>
              <a:rPr lang="en-US" altLang="zh-CN"/>
              <a:t>Company Logo</a:t>
            </a:r>
            <a:endParaRPr lang="en-US" altLang="zh-CN"/>
          </a:p>
        </p:txBody>
      </p:sp>
      <p:sp>
        <p:nvSpPr>
          <p:cNvPr id="7" name="灯片编号占位符 6"/>
          <p:cNvSpPr>
            <a:spLocks noGrp="1"/>
          </p:cNvSpPr>
          <p:nvPr>
            <p:ph type="sldNum" sz="quarter" idx="12"/>
          </p:nvPr>
        </p:nvSpPr>
        <p:spPr/>
        <p:txBody>
          <a:bodyPr/>
          <a:lstStyle>
            <a:lvl1pPr>
              <a:defRPr/>
            </a:lvl1pPr>
          </a:lstStyle>
          <a:p>
            <a:fld id="{8D1FB353-AD44-4DB0-AD58-7E72BC63F76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333375" y="6489700"/>
            <a:ext cx="2133600" cy="320675"/>
          </a:xfrm>
          <a:prstGeom prst="rect">
            <a:avLst/>
          </a:prstGeom>
        </p:spPr>
        <p:txBody>
          <a:bodyPr/>
          <a:lstStyle>
            <a:lvl1pPr>
              <a:defRPr/>
            </a:lvl1pPr>
          </a:lstStyle>
          <a:p>
            <a:r>
              <a:rPr lang="en-US" altLang="zh-CN"/>
              <a:t>www.themegallery.com</a:t>
            </a:r>
            <a:endParaRPr lang="en-US" altLang="zh-CN"/>
          </a:p>
          <a:p>
            <a:endParaRPr lang="en-US" altLang="zh-CN"/>
          </a:p>
        </p:txBody>
      </p:sp>
      <p:sp>
        <p:nvSpPr>
          <p:cNvPr id="6" name="页脚占位符 5"/>
          <p:cNvSpPr>
            <a:spLocks noGrp="1"/>
          </p:cNvSpPr>
          <p:nvPr>
            <p:ph type="ftr" sz="quarter" idx="11"/>
          </p:nvPr>
        </p:nvSpPr>
        <p:spPr>
          <a:xfrm>
            <a:off x="5867400" y="6477000"/>
            <a:ext cx="2895600" cy="320675"/>
          </a:xfrm>
          <a:prstGeom prst="rect">
            <a:avLst/>
          </a:prstGeom>
        </p:spPr>
        <p:txBody>
          <a:bodyPr/>
          <a:lstStyle>
            <a:lvl1pPr>
              <a:defRPr/>
            </a:lvl1pPr>
          </a:lstStyle>
          <a:p>
            <a:r>
              <a:rPr lang="en-US" altLang="zh-CN"/>
              <a:t>Company Logo</a:t>
            </a:r>
            <a:endParaRPr lang="en-US" altLang="zh-CN"/>
          </a:p>
        </p:txBody>
      </p:sp>
      <p:sp>
        <p:nvSpPr>
          <p:cNvPr id="7" name="灯片编号占位符 6"/>
          <p:cNvSpPr>
            <a:spLocks noGrp="1"/>
          </p:cNvSpPr>
          <p:nvPr>
            <p:ph type="sldNum" sz="quarter" idx="12"/>
          </p:nvPr>
        </p:nvSpPr>
        <p:spPr/>
        <p:txBody>
          <a:bodyPr/>
          <a:lstStyle>
            <a:lvl1pPr>
              <a:defRPr/>
            </a:lvl1pPr>
          </a:lstStyle>
          <a:p>
            <a:fld id="{CC2EE334-34F5-4D9E-B1DF-4BE72B082B0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8356600" y="981075"/>
            <a:ext cx="787400" cy="587692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21"/>
          <p:cNvSpPr>
            <a:spLocks noChangeShapeType="1"/>
          </p:cNvSpPr>
          <p:nvPr/>
        </p:nvSpPr>
        <p:spPr bwMode="auto">
          <a:xfrm>
            <a:off x="425450" y="6524625"/>
            <a:ext cx="83534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Rectangle 16"/>
          <p:cNvSpPr>
            <a:spLocks noChangeArrowheads="1"/>
          </p:cNvSpPr>
          <p:nvPr/>
        </p:nvSpPr>
        <p:spPr bwMode="gray">
          <a:xfrm>
            <a:off x="0" y="0"/>
            <a:ext cx="9144000" cy="981075"/>
          </a:xfrm>
          <a:prstGeom prst="rect">
            <a:avLst/>
          </a:prstGeom>
          <a:gradFill rotWithShape="1">
            <a:gsLst>
              <a:gs pos="0">
                <a:schemeClr val="tx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body" idx="1"/>
          </p:nvPr>
        </p:nvSpPr>
        <p:spPr bwMode="auto">
          <a:xfrm>
            <a:off x="457200" y="1371600"/>
            <a:ext cx="7899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a:p>
        </p:txBody>
      </p:sp>
      <p:sp>
        <p:nvSpPr>
          <p:cNvPr id="1030" name="Rectangle 6"/>
          <p:cNvSpPr>
            <a:spLocks noGrp="1" noChangeArrowheads="1"/>
          </p:cNvSpPr>
          <p:nvPr>
            <p:ph type="sldNum" sz="quarter" idx="4"/>
          </p:nvPr>
        </p:nvSpPr>
        <p:spPr bwMode="auto">
          <a:xfrm>
            <a:off x="3200400" y="648017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effectLst>
                  <a:outerShdw blurRad="38100" dist="38100" dir="2700000" algn="tl">
                    <a:srgbClr val="C0C0C0"/>
                  </a:outerShdw>
                </a:effectLst>
                <a:latin typeface="+mn-lt"/>
                <a:ea typeface="宋体" panose="02010600030101010101" pitchFamily="2" charset="-122"/>
              </a:defRPr>
            </a:lvl1pPr>
          </a:lstStyle>
          <a:p>
            <a:fld id="{F2D526F6-2200-4386-AD27-E628E3B61413}" type="slidenum">
              <a:rPr lang="en-US" altLang="zh-CN"/>
            </a:fld>
            <a:endParaRPr lang="en-US" altLang="zh-CN"/>
          </a:p>
        </p:txBody>
      </p:sp>
      <p:sp>
        <p:nvSpPr>
          <p:cNvPr id="1026" name="Rectangle 2"/>
          <p:cNvSpPr>
            <a:spLocks noGrp="1" noChangeArrowheads="1"/>
          </p:cNvSpPr>
          <p:nvPr>
            <p:ph type="title"/>
          </p:nvPr>
        </p:nvSpPr>
        <p:spPr bwMode="white">
          <a:xfrm>
            <a:off x="457200" y="319088"/>
            <a:ext cx="78994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hadoop.apache.org/doc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hadoop.apache.org/doc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4267200"/>
            <a:ext cx="8229600" cy="762000"/>
          </a:xfrm>
        </p:spPr>
        <p:txBody>
          <a:bodyPr/>
          <a:lstStyle/>
          <a:p>
            <a:pPr algn="ctr"/>
            <a:r>
              <a:rPr lang="zh-CN" altLang="en-US" sz="3600" dirty="0">
                <a:solidFill>
                  <a:schemeClr val="tx2"/>
                </a:solidFill>
                <a:ea typeface="宋体" panose="02010600030101010101" pitchFamily="2" charset="-122"/>
              </a:rPr>
              <a:t>第</a:t>
            </a:r>
            <a:r>
              <a:rPr lang="en-US" altLang="zh-CN" sz="3600" dirty="0">
                <a:solidFill>
                  <a:schemeClr val="tx2"/>
                </a:solidFill>
                <a:ea typeface="宋体" panose="02010600030101010101" pitchFamily="2" charset="-122"/>
              </a:rPr>
              <a:t>2</a:t>
            </a:r>
            <a:r>
              <a:rPr lang="zh-CN" altLang="en-US" sz="3600" dirty="0">
                <a:solidFill>
                  <a:schemeClr val="tx2"/>
                </a:solidFill>
                <a:ea typeface="宋体" panose="02010600030101010101" pitchFamily="2" charset="-122"/>
              </a:rPr>
              <a:t>章 </a:t>
            </a:r>
            <a:r>
              <a:rPr lang="en-US" altLang="zh-CN" sz="3600" dirty="0">
                <a:solidFill>
                  <a:schemeClr val="tx2"/>
                </a:solidFill>
                <a:ea typeface="宋体" panose="02010600030101010101" pitchFamily="2" charset="-122"/>
              </a:rPr>
              <a:t>HDFS</a:t>
            </a:r>
            <a:r>
              <a:rPr lang="zh-CN" altLang="en-US" sz="3600" dirty="0">
                <a:solidFill>
                  <a:schemeClr val="tx2"/>
                </a:solidFill>
                <a:ea typeface="宋体" panose="02010600030101010101" pitchFamily="2" charset="-122"/>
              </a:rPr>
              <a:t>文件系统</a:t>
            </a:r>
            <a:endParaRPr lang="en-US" altLang="zh-CN" sz="3600" dirty="0">
              <a:ea typeface="宋体" panose="02010600030101010101" pitchFamily="2" charset="-122"/>
            </a:endParaRPr>
          </a:p>
        </p:txBody>
      </p:sp>
      <p:sp>
        <p:nvSpPr>
          <p:cNvPr id="2051" name="Rectangle 3"/>
          <p:cNvSpPr>
            <a:spLocks noGrp="1" noChangeArrowheads="1"/>
          </p:cNvSpPr>
          <p:nvPr>
            <p:ph type="subTitle" idx="1"/>
          </p:nvPr>
        </p:nvSpPr>
        <p:spPr>
          <a:xfrm>
            <a:off x="1752600" y="5091113"/>
            <a:ext cx="5943600" cy="609600"/>
          </a:xfrm>
        </p:spPr>
        <p:txBody>
          <a:bodyPr/>
          <a:lstStyle/>
          <a:p>
            <a:endParaRPr lang="en-US" altLang="zh-CN" dirty="0">
              <a:ea typeface="宋体" panose="02010600030101010101" pitchFamily="2" charset="-122"/>
            </a:endParaRPr>
          </a:p>
        </p:txBody>
      </p:sp>
      <p:sp>
        <p:nvSpPr>
          <p:cNvPr id="2052" name="Line 4"/>
          <p:cNvSpPr>
            <a:spLocks noChangeShapeType="1"/>
          </p:cNvSpPr>
          <p:nvPr/>
        </p:nvSpPr>
        <p:spPr bwMode="auto">
          <a:xfrm flipV="1">
            <a:off x="179388" y="4648200"/>
            <a:ext cx="1466850" cy="9525"/>
          </a:xfrm>
          <a:prstGeom prst="line">
            <a:avLst/>
          </a:prstGeom>
          <a:noFill/>
          <a:ln w="76200"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 name="Line 5"/>
          <p:cNvSpPr>
            <a:spLocks noChangeShapeType="1"/>
          </p:cNvSpPr>
          <p:nvPr/>
        </p:nvSpPr>
        <p:spPr bwMode="auto">
          <a:xfrm>
            <a:off x="7596188" y="4648200"/>
            <a:ext cx="1349375" cy="1588"/>
          </a:xfrm>
          <a:prstGeom prst="line">
            <a:avLst/>
          </a:prstGeom>
          <a:noFill/>
          <a:ln w="762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HDFS</a:t>
            </a:r>
            <a:r>
              <a:rPr lang="zh-CN" altLang="en-US" dirty="0">
                <a:ea typeface="宋体" panose="02010600030101010101" pitchFamily="2" charset="-122"/>
              </a:rPr>
              <a:t>概述</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en-US" altLang="zh-CN" dirty="0"/>
              <a:t>HDFS</a:t>
            </a:r>
            <a:r>
              <a:rPr lang="zh-CN" altLang="en-US" dirty="0"/>
              <a:t>工作原理</a:t>
            </a:r>
            <a:endParaRPr lang="zh-CN" altLang="en-US" dirty="0"/>
          </a:p>
          <a:p>
            <a:pPr lvl="1"/>
            <a:r>
              <a:rPr lang="zh-CN" altLang="en-US" sz="2400" dirty="0"/>
              <a:t>HDFS首先把大数据文件切分成若干个更小的数据块，再把这些数据块分别写入到不同节点之中。</a:t>
            </a:r>
            <a:endParaRPr lang="zh-CN" altLang="en-US" sz="2400" dirty="0"/>
          </a:p>
          <a:p>
            <a:pPr lvl="1"/>
            <a:r>
              <a:rPr lang="zh-CN" altLang="en-US" sz="2400" dirty="0"/>
              <a:t>每一个负责保存文件数据的节点，称为</a:t>
            </a:r>
            <a:r>
              <a:rPr lang="zh-CN" altLang="en-US" sz="2400" dirty="0">
                <a:solidFill>
                  <a:srgbClr val="FF0000"/>
                </a:solidFill>
              </a:rPr>
              <a:t>数据结点</a:t>
            </a:r>
            <a:r>
              <a:rPr lang="zh-CN" altLang="en-US" sz="2400" dirty="0"/>
              <a:t>（DataNode）。</a:t>
            </a:r>
            <a:endParaRPr lang="zh-CN" altLang="en-US" sz="2400" dirty="0"/>
          </a:p>
          <a:p>
            <a:pPr lvl="1"/>
            <a:r>
              <a:rPr lang="zh-CN" altLang="en-US" sz="2400" dirty="0"/>
              <a:t>当用户需要访问文件时，为了保证能够读取到每一个数据块，HDFS使用集群中的一个节点专门用来保存文件的属性信息，包括文件名、所在目录以及每一个数据块的存储位置等，该节点称为</a:t>
            </a:r>
            <a:r>
              <a:rPr lang="zh-CN" altLang="en-US" sz="2400" dirty="0">
                <a:solidFill>
                  <a:srgbClr val="FF0000"/>
                </a:solidFill>
              </a:rPr>
              <a:t>元数据节点（NameNode）</a:t>
            </a:r>
            <a:r>
              <a:rPr lang="zh-CN" altLang="en-US" sz="2400" dirty="0"/>
              <a:t>。</a:t>
            </a:r>
            <a:endParaRPr lang="zh-CN" altLang="en-US" sz="2400" dirty="0"/>
          </a:p>
          <a:p>
            <a:pPr lvl="1"/>
            <a:r>
              <a:rPr lang="zh-CN" altLang="en-US" sz="2400" dirty="0"/>
              <a:t>这样，客户端通过NameNode节点可获得数据块的位置，直接访问DataNode即可获得数据。</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2.2.1 </a:t>
            </a:r>
            <a:r>
              <a:rPr lang="en-US" altLang="zh-CN" dirty="0"/>
              <a:t>HDFS</a:t>
            </a:r>
            <a:r>
              <a:rPr lang="zh-CN" altLang="en-US" dirty="0">
                <a:ea typeface="宋体" panose="02010600030101010101" pitchFamily="2" charset="-122"/>
              </a:rPr>
              <a:t>概述</a:t>
            </a:r>
            <a:endParaRPr lang="zh-CN" altLang="en-US" dirty="0"/>
          </a:p>
        </p:txBody>
      </p:sp>
      <p:sp>
        <p:nvSpPr>
          <p:cNvPr id="3" name="内容占位符 2"/>
          <p:cNvSpPr>
            <a:spLocks noGrp="1"/>
          </p:cNvSpPr>
          <p:nvPr>
            <p:ph idx="1"/>
          </p:nvPr>
        </p:nvSpPr>
        <p:spPr/>
        <p:txBody>
          <a:bodyPr/>
          <a:lstStyle/>
          <a:p>
            <a:r>
              <a:rPr lang="zh-CN" altLang="en-US"/>
              <a:t>HDFS的主要优点：</a:t>
            </a:r>
            <a:endParaRPr lang="zh-CN" altLang="en-US"/>
          </a:p>
          <a:p>
            <a:pPr lvl="1"/>
            <a:r>
              <a:rPr lang="zh-CN" altLang="en-US" sz="2400"/>
              <a:t>支持超大文件的存储</a:t>
            </a:r>
            <a:endParaRPr lang="zh-CN" altLang="en-US" sz="2400"/>
          </a:p>
          <a:p>
            <a:pPr lvl="2"/>
            <a:r>
              <a:rPr lang="zh-CN" altLang="en-US" sz="2000"/>
              <a:t>这里的超大文件通常是指数据规模在TB量级以上的文件。在实际应用中，HDFS已经能用来存储管理PB级的数据。</a:t>
            </a:r>
            <a:endParaRPr lang="zh-CN" altLang="en-US" sz="2000"/>
          </a:p>
          <a:p>
            <a:pPr lvl="1"/>
            <a:r>
              <a:rPr lang="zh-CN" altLang="en-US" sz="2400"/>
              <a:t>支持流式的访问数据</a:t>
            </a:r>
            <a:endParaRPr lang="zh-CN" altLang="en-US" sz="2400"/>
          </a:p>
          <a:p>
            <a:pPr lvl="2"/>
            <a:r>
              <a:rPr lang="zh-CN" altLang="en-US" sz="2000"/>
              <a:t>HDFS的设计建立在“一次写入、多次读写”的基础上，它将数据写入严格限制为一次只能写入一个数据，字节总是被附加到一个字节流的末尾，字节流总是以写入顺序先后存储。</a:t>
            </a:r>
            <a:endParaRPr lang="zh-CN" altLang="en-US" sz="2000"/>
          </a:p>
          <a:p>
            <a:pPr lvl="1"/>
            <a:r>
              <a:rPr lang="zh-CN" altLang="en-US" sz="2400"/>
              <a:t>运行于廉价的商用机器集群上</a:t>
            </a:r>
            <a:endParaRPr lang="zh-CN" altLang="en-US" sz="2400"/>
          </a:p>
          <a:p>
            <a:pPr lvl="2"/>
            <a:r>
              <a:rPr lang="zh-CN" altLang="en-US" sz="2000"/>
              <a:t>Hadoop设计的目标就是要能在低廉的商用硬件环境中运行，无需在昂贵的高可用性机器上，这样可以降低成本。</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HDFS</a:t>
            </a:r>
            <a:r>
              <a:rPr lang="zh-CN" altLang="en-US" dirty="0">
                <a:ea typeface="宋体" panose="02010600030101010101" pitchFamily="2" charset="-122"/>
              </a:rPr>
              <a:t>基本概念</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pPr lvl="1"/>
            <a:r>
              <a:rPr lang="zh-CN" altLang="en-US" dirty="0">
                <a:ea typeface="宋体" panose="02010600030101010101" pitchFamily="2" charset="-122"/>
              </a:rPr>
              <a:t>数据块</a:t>
            </a:r>
            <a:endParaRPr lang="en-US" altLang="zh-CN" dirty="0">
              <a:ea typeface="宋体" panose="02010600030101010101" pitchFamily="2" charset="-122"/>
            </a:endParaRPr>
          </a:p>
          <a:p>
            <a:pPr lvl="1"/>
            <a:r>
              <a:rPr lang="zh-CN" altLang="en-US" dirty="0">
                <a:ea typeface="宋体" panose="02010600030101010101" pitchFamily="2" charset="-122"/>
              </a:rPr>
              <a:t>元数据节点（</a:t>
            </a:r>
            <a:r>
              <a:rPr lang="en-US" altLang="zh-CN" dirty="0" err="1">
                <a:ea typeface="宋体" panose="02010600030101010101" pitchFamily="2" charset="-122"/>
              </a:rPr>
              <a:t>NameNode</a:t>
            </a:r>
            <a:r>
              <a:rPr lang="zh-CN" altLang="en-US"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数据节点（</a:t>
            </a:r>
            <a:r>
              <a:rPr lang="en-US" altLang="zh-CN" dirty="0" err="1">
                <a:ea typeface="宋体" panose="02010600030101010101" pitchFamily="2" charset="-122"/>
              </a:rPr>
              <a:t>DataNode</a:t>
            </a:r>
            <a:r>
              <a:rPr lang="zh-CN" altLang="en-US"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辅助元数据节点（</a:t>
            </a:r>
            <a:r>
              <a:rPr lang="en-US" altLang="zh-CN" dirty="0">
                <a:ea typeface="宋体" panose="02010600030101010101" pitchFamily="2" charset="-122"/>
              </a:rPr>
              <a:t>Secondary </a:t>
            </a:r>
            <a:r>
              <a:rPr lang="en-US" altLang="zh-CN" dirty="0" err="1">
                <a:ea typeface="宋体" panose="02010600030101010101" pitchFamily="2" charset="-122"/>
              </a:rPr>
              <a:t>NameNode</a:t>
            </a:r>
            <a:r>
              <a:rPr lang="zh-CN" altLang="en-US"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文件系统的命名空间</a:t>
            </a:r>
            <a:endParaRPr lang="zh-CN" altLang="en-US" dirty="0">
              <a:ea typeface="宋体" panose="02010600030101010101" pitchFamily="2" charset="-122"/>
            </a:endParaRPr>
          </a:p>
          <a:p>
            <a:pPr lvl="1"/>
            <a:endParaRPr lang="zh-CN" altLang="en-US" dirty="0">
              <a:ea typeface="宋体" panose="02010600030101010101" pitchFamily="2" charset="-122"/>
            </a:endParaRPr>
          </a:p>
          <a:p>
            <a:pPr lvl="1"/>
            <a:endParaRPr lang="en-US" altLang="zh-CN"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HDFS</a:t>
            </a:r>
            <a:r>
              <a:rPr lang="zh-CN" altLang="en-US" dirty="0">
                <a:ea typeface="宋体" panose="02010600030101010101" pitchFamily="2" charset="-122"/>
              </a:rPr>
              <a:t>基本概念</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zh-CN" altLang="en-US" dirty="0">
                <a:ea typeface="宋体" panose="02010600030101010101" pitchFamily="2" charset="-122"/>
              </a:rPr>
              <a:t>数据块</a:t>
            </a:r>
            <a:endParaRPr lang="zh-CN" altLang="en-US" dirty="0">
              <a:ea typeface="宋体" panose="02010600030101010101" pitchFamily="2" charset="-122"/>
            </a:endParaRPr>
          </a:p>
          <a:p>
            <a:pPr lvl="1"/>
            <a:r>
              <a:rPr lang="zh-CN" altLang="en-US" sz="2400" dirty="0">
                <a:ea typeface="宋体" panose="02010600030101010101" pitchFamily="2" charset="-122"/>
              </a:rPr>
              <a:t>HDFS被设计成支持大文件存储，适用HDFS的是那些需要处理大规模的数据集的应用。这些应用都是只写入数据一次，但却读取一次或多次，并且读取速度应能满足流式读取的需要。HDFS支持文件的“</a:t>
            </a:r>
            <a:r>
              <a:rPr lang="zh-CN" altLang="en-US" sz="2400" dirty="0">
                <a:solidFill>
                  <a:srgbClr val="FF0000"/>
                </a:solidFill>
                <a:ea typeface="宋体" panose="02010600030101010101" pitchFamily="2" charset="-122"/>
              </a:rPr>
              <a:t>一次写入多次读取</a:t>
            </a:r>
            <a:r>
              <a:rPr lang="zh-CN" altLang="en-US" sz="2400" dirty="0">
                <a:ea typeface="宋体" panose="02010600030101010101" pitchFamily="2" charset="-122"/>
              </a:rPr>
              <a:t>”模型。</a:t>
            </a:r>
            <a:endParaRPr lang="zh-CN" altLang="en-US" sz="2400" dirty="0">
              <a:ea typeface="宋体" panose="02010600030101010101" pitchFamily="2" charset="-122"/>
            </a:endParaRPr>
          </a:p>
          <a:p>
            <a:pPr lvl="1"/>
            <a:r>
              <a:rPr lang="zh-CN" altLang="en-US" sz="2400" dirty="0">
                <a:solidFill>
                  <a:srgbClr val="FF0000"/>
                </a:solidFill>
                <a:ea typeface="宋体" panose="02010600030101010101" pitchFamily="2" charset="-122"/>
              </a:rPr>
              <a:t>默认的数据块大小是128MB</a:t>
            </a:r>
            <a:r>
              <a:rPr lang="zh-CN" altLang="en-US" sz="2400" dirty="0">
                <a:ea typeface="宋体" panose="02010600030101010101" pitchFamily="2" charset="-122"/>
              </a:rPr>
              <a:t>（注意，在Hadoop-2.2版本之前，默认为64MB）。因而，HDFS中的文件总是按照128MB被切分成不同的数据块，每个数据块尽可能地存储于不同的DataNode中。不同于普通文件系统的是，当文件长度小于一个数据块的大小时，该文件是不会占用整个数据块的存储空间。</a:t>
            </a:r>
            <a:endParaRPr lang="zh-CN" altLang="en-US" sz="24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HDFS</a:t>
            </a:r>
            <a:r>
              <a:rPr lang="zh-CN" altLang="en-US" dirty="0">
                <a:ea typeface="宋体" panose="02010600030101010101" pitchFamily="2" charset="-122"/>
              </a:rPr>
              <a:t>基本概念</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zh-CN" altLang="en-US" dirty="0">
                <a:ea typeface="宋体" panose="02010600030101010101" pitchFamily="2" charset="-122"/>
              </a:rPr>
              <a:t>数据块</a:t>
            </a:r>
            <a:endParaRPr lang="zh-CN" altLang="en-US" dirty="0">
              <a:ea typeface="宋体" panose="02010600030101010101" pitchFamily="2"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9592" y="1916832"/>
            <a:ext cx="6814185" cy="43712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HDFS</a:t>
            </a:r>
            <a:r>
              <a:rPr lang="zh-CN" altLang="en-US" dirty="0"/>
              <a:t>基本概念</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zh-CN" altLang="en-US" dirty="0">
                <a:ea typeface="宋体" panose="02010600030101010101" pitchFamily="2" charset="-122"/>
              </a:rPr>
              <a:t>元数据节点（</a:t>
            </a:r>
            <a:r>
              <a:rPr lang="en-US" altLang="zh-CN" dirty="0" err="1">
                <a:ea typeface="宋体" panose="02010600030101010101" pitchFamily="2" charset="-122"/>
              </a:rPr>
              <a:t>NameNode</a:t>
            </a:r>
            <a:r>
              <a:rPr lang="zh-CN" altLang="en-US" dirty="0">
                <a:ea typeface="宋体" panose="02010600030101010101" pitchFamily="2" charset="-122"/>
              </a:rPr>
              <a:t>）</a:t>
            </a:r>
            <a:endParaRPr lang="zh-CN" altLang="en-US" dirty="0">
              <a:ea typeface="宋体" panose="02010600030101010101" pitchFamily="2" charset="-122"/>
            </a:endParaRPr>
          </a:p>
          <a:p>
            <a:pPr lvl="1"/>
            <a:r>
              <a:rPr lang="zh-CN" altLang="en-US" sz="2400" dirty="0">
                <a:ea typeface="宋体" panose="02010600030101010101" pitchFamily="2" charset="-122"/>
              </a:rPr>
              <a:t>元数据节点的作用是管理分布文件系统的命名空间，并将所有的文件和目录的元数据保存到Linux本地文件系统的目录（由dfs.namenode.name.dir参数指定）之中。</a:t>
            </a:r>
            <a:endParaRPr lang="zh-CN" altLang="en-US" sz="2400" dirty="0">
              <a:ea typeface="宋体" panose="02010600030101010101" pitchFamily="2" charset="-122"/>
            </a:endParaRPr>
          </a:p>
          <a:p>
            <a:pPr lvl="1"/>
            <a:r>
              <a:rPr lang="zh-CN" altLang="en-US" sz="2400" dirty="0">
                <a:ea typeface="宋体" panose="02010600030101010101" pitchFamily="2" charset="-122"/>
              </a:rPr>
              <a:t>这些信息采用文件命名空间镜像（namespace image）及编辑日志（edit Log）方式进行保存。此外，NameNode节点还保存了一个文件，该文件信息中包括哪些数据块以及这些数据块分布在哪些DataNode之中。但这些信息并不永久存储于本地文件系统，而是在NameNode启动时从各个DataNode收集而成。</a:t>
            </a:r>
            <a:endParaRPr lang="zh-CN" altLang="en-US" sz="240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HDFS</a:t>
            </a:r>
            <a:r>
              <a:rPr lang="zh-CN" altLang="en-US" dirty="0"/>
              <a:t>基本概念</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zh-CN" altLang="en-US" dirty="0">
                <a:ea typeface="宋体" panose="02010600030101010101" pitchFamily="2" charset="-122"/>
              </a:rPr>
              <a:t>数据节点（</a:t>
            </a:r>
            <a:r>
              <a:rPr lang="en-US" altLang="zh-CN" dirty="0" err="1">
                <a:ea typeface="宋体" panose="02010600030101010101" pitchFamily="2" charset="-122"/>
              </a:rPr>
              <a:t>DataNode</a:t>
            </a:r>
            <a:r>
              <a:rPr lang="zh-CN" altLang="en-US" dirty="0">
                <a:ea typeface="宋体" panose="02010600030101010101" pitchFamily="2" charset="-122"/>
              </a:rPr>
              <a:t>）</a:t>
            </a:r>
            <a:endParaRPr lang="zh-CN" altLang="en-US" dirty="0">
              <a:ea typeface="宋体" panose="02010600030101010101" pitchFamily="2" charset="-122"/>
            </a:endParaRPr>
          </a:p>
          <a:p>
            <a:pPr lvl="1"/>
            <a:r>
              <a:rPr lang="zh-CN" altLang="en-US" sz="2400" dirty="0">
                <a:ea typeface="宋体" panose="02010600030101010101" pitchFamily="2" charset="-122"/>
              </a:rPr>
              <a:t>数据节点的作用是保存HDFS文件的数据内容。在客户端向HDFS写入文件时，大数据文件将被切分为多个数据块，为了保证HDFS的高吞吐量，NameNode将这些数据块的存储任务指派给不同的DataNode。</a:t>
            </a:r>
            <a:endParaRPr lang="zh-CN" altLang="en-US" sz="2400" dirty="0">
              <a:ea typeface="宋体" panose="02010600030101010101" pitchFamily="2" charset="-122"/>
            </a:endParaRPr>
          </a:p>
          <a:p>
            <a:pPr lvl="1"/>
            <a:r>
              <a:rPr lang="zh-CN" altLang="en-US" sz="2400" dirty="0">
                <a:ea typeface="宋体" panose="02010600030101010101" pitchFamily="2" charset="-122"/>
              </a:rPr>
              <a:t>每一个DataNode在授受任务之后直接从客户端接收数据，经加密后写入到Linux本地系统的相应目录（由dfs.datanode.data.dir参数指定）之中。</a:t>
            </a:r>
            <a:endParaRPr lang="zh-CN" altLang="en-US" sz="24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HDFS</a:t>
            </a:r>
            <a:r>
              <a:rPr lang="zh-CN" altLang="en-US" dirty="0"/>
              <a:t>基本概念</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zh-CN" altLang="en-US" dirty="0">
                <a:ea typeface="宋体" panose="02010600030101010101" pitchFamily="2" charset="-122"/>
              </a:rPr>
              <a:t>辅助元数据节点（</a:t>
            </a:r>
            <a:r>
              <a:rPr lang="en-US" altLang="zh-CN" dirty="0">
                <a:ea typeface="宋体" panose="02010600030101010101" pitchFamily="2" charset="-122"/>
              </a:rPr>
              <a:t>Secondary </a:t>
            </a:r>
            <a:r>
              <a:rPr lang="en-US" altLang="zh-CN" dirty="0" err="1">
                <a:ea typeface="宋体" panose="02010600030101010101" pitchFamily="2" charset="-122"/>
              </a:rPr>
              <a:t>NameNode</a:t>
            </a:r>
            <a:r>
              <a:rPr lang="zh-CN" altLang="en-US" dirty="0">
                <a:ea typeface="宋体" panose="02010600030101010101" pitchFamily="2" charset="-122"/>
              </a:rPr>
              <a:t>）</a:t>
            </a:r>
            <a:endParaRPr lang="zh-CN" altLang="en-US" dirty="0">
              <a:ea typeface="宋体" panose="02010600030101010101" pitchFamily="2" charset="-122"/>
            </a:endParaRPr>
          </a:p>
          <a:p>
            <a:pPr lvl="1"/>
            <a:r>
              <a:rPr lang="zh-CN" altLang="en-US" dirty="0">
                <a:ea typeface="宋体" panose="02010600030101010101" pitchFamily="2" charset="-122"/>
              </a:rPr>
              <a:t>辅助元数据节点的作用是周期性地将元数据节点的镜像文件</a:t>
            </a:r>
            <a:r>
              <a:rPr lang="en-US" altLang="zh-CN" dirty="0" err="1">
                <a:ea typeface="宋体" panose="02010600030101010101" pitchFamily="2" charset="-122"/>
              </a:rPr>
              <a:t>fsimage</a:t>
            </a:r>
            <a:r>
              <a:rPr lang="zh-CN" altLang="en-US" dirty="0">
                <a:ea typeface="宋体" panose="02010600030101010101" pitchFamily="2" charset="-122"/>
              </a:rPr>
              <a:t>和日志文件</a:t>
            </a:r>
            <a:r>
              <a:rPr lang="en-US" altLang="zh-CN" dirty="0">
                <a:ea typeface="宋体" panose="02010600030101010101" pitchFamily="2" charset="-122"/>
              </a:rPr>
              <a:t>edits</a:t>
            </a:r>
            <a:r>
              <a:rPr lang="zh-CN" altLang="en-US" dirty="0">
                <a:ea typeface="宋体" panose="02010600030101010101" pitchFamily="2" charset="-122"/>
              </a:rPr>
              <a:t>合并，以防日志文件过大。合并之后，</a:t>
            </a:r>
            <a:r>
              <a:rPr lang="en-US" altLang="zh-CN" dirty="0" err="1">
                <a:ea typeface="宋体" panose="02010600030101010101" pitchFamily="2" charset="-122"/>
              </a:rPr>
              <a:t>fsimage</a:t>
            </a:r>
            <a:r>
              <a:rPr lang="zh-CN" altLang="en-US" dirty="0">
                <a:ea typeface="宋体" panose="02010600030101010101" pitchFamily="2" charset="-122"/>
              </a:rPr>
              <a:t>文件也在辅助元数据节点保存一份，以便在元数据节点中的镜像文件失败时可以恢复。</a:t>
            </a:r>
            <a:endParaRPr lang="zh-CN" altLang="en-US" dirty="0">
              <a:ea typeface="宋体" panose="02010600030101010101" pitchFamily="2" charset="-122"/>
            </a:endParaRPr>
          </a:p>
          <a:p>
            <a:pPr lvl="1"/>
            <a:r>
              <a:rPr lang="en-US" altLang="zh-CN" dirty="0">
                <a:ea typeface="宋体" panose="02010600030101010101" pitchFamily="2" charset="-122"/>
              </a:rPr>
              <a:t>Secondary </a:t>
            </a:r>
            <a:r>
              <a:rPr lang="en-US" altLang="zh-CN" dirty="0" err="1">
                <a:ea typeface="宋体" panose="02010600030101010101" pitchFamily="2" charset="-122"/>
              </a:rPr>
              <a:t>NameNode</a:t>
            </a:r>
            <a:r>
              <a:rPr lang="zh-CN" altLang="en-US" dirty="0">
                <a:ea typeface="宋体" panose="02010600030101010101" pitchFamily="2" charset="-122"/>
              </a:rPr>
              <a:t>并不是</a:t>
            </a:r>
            <a:r>
              <a:rPr lang="en-US" altLang="zh-CN" dirty="0" err="1">
                <a:ea typeface="宋体" panose="02010600030101010101" pitchFamily="2" charset="-122"/>
              </a:rPr>
              <a:t>NameNode</a:t>
            </a:r>
            <a:r>
              <a:rPr lang="zh-CN" altLang="en-US" dirty="0">
                <a:ea typeface="宋体" panose="02010600030101010101" pitchFamily="2" charset="-122"/>
              </a:rPr>
              <a:t>出现问题时的备用节点。</a:t>
            </a:r>
            <a:endParaRPr lang="zh-CN" altLang="en-US"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HDFS</a:t>
            </a:r>
            <a:r>
              <a:rPr lang="zh-CN" altLang="en-US" dirty="0"/>
              <a:t>基本概念</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zh-CN" altLang="en-US" sz="2400" dirty="0">
                <a:ea typeface="宋体" panose="02010600030101010101" pitchFamily="2" charset="-122"/>
              </a:rPr>
              <a:t>辅助元数据节点</a:t>
            </a:r>
            <a:r>
              <a:rPr sz="2400" dirty="0">
                <a:ea typeface="宋体" panose="02010600030101010101" pitchFamily="2" charset="-122"/>
              </a:rPr>
              <a:t>（Secondary </a:t>
            </a:r>
            <a:r>
              <a:rPr sz="2400" dirty="0" err="1">
                <a:ea typeface="宋体" panose="02010600030101010101" pitchFamily="2" charset="-122"/>
              </a:rPr>
              <a:t>NameNode</a:t>
            </a:r>
            <a:r>
              <a:rPr sz="2400" dirty="0">
                <a:ea typeface="宋体" panose="02010600030101010101" pitchFamily="2" charset="-122"/>
              </a:rPr>
              <a:t>）</a:t>
            </a:r>
            <a:endParaRPr sz="2400" dirty="0">
              <a:ea typeface="宋体" panose="02010600030101010101" pitchFamily="2"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03648" y="2082740"/>
            <a:ext cx="5229225" cy="34347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HDFS</a:t>
            </a:r>
            <a:r>
              <a:rPr lang="zh-CN" altLang="en-US" dirty="0"/>
              <a:t>基本概念</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dirty="0" err="1">
                <a:ea typeface="宋体" panose="02010600030101010101" pitchFamily="2" charset="-122"/>
              </a:rPr>
              <a:t>文件系统的命名空间</a:t>
            </a:r>
            <a:endParaRPr dirty="0">
              <a:ea typeface="宋体" panose="02010600030101010101" pitchFamily="2" charset="-122"/>
            </a:endParaRPr>
          </a:p>
          <a:p>
            <a:pPr lvl="1"/>
            <a:r>
              <a:rPr dirty="0">
                <a:ea typeface="宋体" panose="02010600030101010101" pitchFamily="2" charset="-122"/>
              </a:rPr>
              <a:t>HDFS支持传统的文件目录结构。用户或程序可以创建目录，并在目录中存储文件。整个文件系统的命名空间的结构与普通文件系统类似，有根目录、一级目录、二级目录之分。</a:t>
            </a:r>
            <a:endParaRPr dirty="0">
              <a:ea typeface="宋体" panose="02010600030101010101" pitchFamily="2" charset="-122"/>
            </a:endParaRPr>
          </a:p>
          <a:p>
            <a:pPr lvl="1"/>
            <a:r>
              <a:rPr dirty="0">
                <a:ea typeface="宋体" panose="02010600030101010101" pitchFamily="2" charset="-122"/>
              </a:rPr>
              <a:t>用户可以创建、删除文件，把文件从一个目录移动到另一个目录，或者重命名文件。不同于传统文件系统的是，HDFS目前还不支持用户配额和访问权限控制，也不支持Linux系统中的硬连接和软连接。</a:t>
            </a:r>
            <a:endParaRPr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buNone/>
            </a:pPr>
            <a:r>
              <a:rPr lang="en-US" altLang="zh-CN" dirty="0">
                <a:solidFill>
                  <a:srgbClr val="FF0000"/>
                </a:solidFill>
              </a:rPr>
              <a:t>2.1 Hadoop</a:t>
            </a:r>
            <a:r>
              <a:rPr lang="zh-CN" altLang="en-US" dirty="0">
                <a:solidFill>
                  <a:srgbClr val="FF0000"/>
                </a:solidFill>
              </a:rPr>
              <a:t>简介</a:t>
            </a:r>
            <a:endParaRPr lang="en-US" altLang="zh-CN" dirty="0">
              <a:solidFill>
                <a:srgbClr val="FF0000"/>
              </a:solidFill>
            </a:endParaRPr>
          </a:p>
          <a:p>
            <a:pPr marL="0" indent="0">
              <a:buNone/>
            </a:pPr>
            <a:r>
              <a:rPr lang="en-US" altLang="zh-CN" dirty="0"/>
              <a:t>2.2 HDFS</a:t>
            </a:r>
            <a:r>
              <a:rPr lang="zh-CN" altLang="en-US" dirty="0"/>
              <a:t>文件系统简介</a:t>
            </a:r>
            <a:endParaRPr lang="en-US" altLang="zh-CN" dirty="0"/>
          </a:p>
          <a:p>
            <a:pPr marL="0" indent="0">
              <a:buNone/>
            </a:pPr>
            <a:r>
              <a:rPr lang="en-US" altLang="zh-CN" dirty="0"/>
              <a:t>2.3 HDFS Shell</a:t>
            </a:r>
            <a:r>
              <a:rPr lang="zh-CN" altLang="en-US" dirty="0"/>
              <a:t>命令</a:t>
            </a:r>
            <a:endParaRPr lang="en-US" altLang="zh-CN" dirty="0"/>
          </a:p>
          <a:p>
            <a:pPr marL="0" indent="0">
              <a:buNone/>
            </a:pPr>
            <a:r>
              <a:rPr lang="en-US" altLang="zh-CN" dirty="0"/>
              <a:t>2.4 HDFS Java API</a:t>
            </a:r>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HDFS</a:t>
            </a:r>
            <a:r>
              <a:rPr lang="zh-CN" altLang="en-US" dirty="0">
                <a:ea typeface="宋体" panose="02010600030101010101" pitchFamily="2" charset="-122"/>
              </a:rPr>
              <a:t>总体架构</a:t>
            </a:r>
            <a:endParaRPr lang="zh-CN" altLang="en-US" dirty="0">
              <a:ea typeface="宋体" panose="02010600030101010101" pitchFamily="2" charset="-122"/>
            </a:endParaRPr>
          </a:p>
        </p:txBody>
      </p:sp>
      <p:sp>
        <p:nvSpPr>
          <p:cNvPr id="4" name="内容占位符 3"/>
          <p:cNvSpPr>
            <a:spLocks noGrp="1"/>
          </p:cNvSpPr>
          <p:nvPr>
            <p:ph idx="1"/>
          </p:nvPr>
        </p:nvSpPr>
        <p:spPr/>
        <p:txBody>
          <a:bodyPr/>
          <a:lstStyle/>
          <a:p>
            <a:r>
              <a:rPr lang="zh-CN" altLang="en-US" sz="2400" dirty="0">
                <a:ea typeface="宋体" panose="02010600030101010101" pitchFamily="2" charset="-122"/>
              </a:rPr>
              <a:t>HDFS采用</a:t>
            </a:r>
            <a:r>
              <a:rPr lang="zh-CN" altLang="en-US" sz="2400" dirty="0">
                <a:solidFill>
                  <a:srgbClr val="FF0000"/>
                </a:solidFill>
                <a:ea typeface="宋体" panose="02010600030101010101" pitchFamily="2" charset="-122"/>
              </a:rPr>
              <a:t>Master/Slave（即：主/从）架构</a:t>
            </a:r>
            <a:r>
              <a:rPr lang="zh-CN" altLang="en-US" sz="2400" dirty="0">
                <a:ea typeface="宋体" panose="02010600030101010101" pitchFamily="2" charset="-122"/>
              </a:rPr>
              <a:t>：一个HDFS集群是由一个NameNode和若干个DataNode组成。</a:t>
            </a:r>
            <a:endParaRPr lang="zh-CN" altLang="en-US" sz="2400" dirty="0">
              <a:ea typeface="宋体" panose="02010600030101010101" pitchFamily="2" charset="-122"/>
            </a:endParaRPr>
          </a:p>
          <a:p>
            <a:pPr lvl="1"/>
            <a:r>
              <a:rPr lang="zh-CN" altLang="en-US" sz="2455" dirty="0">
                <a:ea typeface="宋体" panose="02010600030101010101" pitchFamily="2" charset="-122"/>
              </a:rPr>
              <a:t>NameNode是存储集群的主服务器，负责管理文件系统的命名空间(NameSpace)以及客户端对文件的访问。</a:t>
            </a:r>
            <a:endParaRPr lang="zh-CN" altLang="en-US" sz="2455" dirty="0">
              <a:ea typeface="宋体" panose="02010600030101010101" pitchFamily="2" charset="-122"/>
            </a:endParaRPr>
          </a:p>
          <a:p>
            <a:pPr lvl="1"/>
            <a:r>
              <a:rPr lang="zh-CN" altLang="en-US" sz="2455" dirty="0">
                <a:ea typeface="宋体" panose="02010600030101010101" pitchFamily="2" charset="-122"/>
              </a:rPr>
              <a:t>DataNode负责处理文件系统客户端的读写。在NameNode的统一调度下进行数据块的创建、删除和复制。</a:t>
            </a:r>
            <a:endParaRPr lang="zh-CN" altLang="en-US" sz="2455" dirty="0">
              <a:ea typeface="宋体" panose="02010600030101010101" pitchFamily="2" charset="-122"/>
            </a:endParaRPr>
          </a:p>
          <a:p>
            <a:pPr lvl="1"/>
            <a:r>
              <a:rPr lang="zh-CN" altLang="en-US" sz="2455" dirty="0">
                <a:ea typeface="宋体" panose="02010600030101010101" pitchFamily="2" charset="-122"/>
              </a:rPr>
              <a:t>HDFS的辅助元数据节点（Secondary NameNode）辅助NameNode处理事务日志和镜像文件。</a:t>
            </a:r>
            <a:endParaRPr lang="zh-CN" altLang="en-US" sz="2455"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HDFS</a:t>
            </a:r>
            <a:r>
              <a:rPr lang="zh-CN" altLang="en-US" dirty="0">
                <a:ea typeface="宋体" panose="02010600030101010101" pitchFamily="2" charset="-122"/>
              </a:rPr>
              <a:t>总体架构</a:t>
            </a:r>
            <a:endParaRPr lang="zh-CN" altLang="en-US" dirty="0">
              <a:ea typeface="宋体" panose="02010600030101010101" pitchFamily="2" charset="-122"/>
            </a:endParaRPr>
          </a:p>
        </p:txBody>
      </p:sp>
      <p:pic>
        <p:nvPicPr>
          <p:cNvPr id="5" name="内容占位符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827584" y="1628800"/>
            <a:ext cx="6854952" cy="408736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HDFS</a:t>
            </a:r>
            <a:r>
              <a:rPr lang="zh-CN" altLang="en-US" dirty="0">
                <a:ea typeface="宋体" panose="02010600030101010101" pitchFamily="2" charset="-122"/>
              </a:rPr>
              <a:t>文件读写</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zh-CN" altLang="en-US" sz="2400" dirty="0">
                <a:ea typeface="宋体" panose="02010600030101010101" pitchFamily="2" charset="-122"/>
              </a:rPr>
              <a:t>读文件：</a:t>
            </a:r>
            <a:r>
              <a:rPr lang="zh-CN" altLang="en-US" sz="2400" dirty="0">
                <a:ea typeface="宋体" panose="02010600030101010101" pitchFamily="2" charset="-122"/>
                <a:sym typeface="+mn-ea"/>
              </a:rPr>
              <a:t>客户端要读某个文件</a:t>
            </a:r>
            <a:endParaRPr lang="zh-CN" altLang="en-US" sz="2400" dirty="0">
              <a:ea typeface="宋体" panose="02010600030101010101" pitchFamily="2" charset="-122"/>
            </a:endParaRPr>
          </a:p>
          <a:p>
            <a:pPr lvl="1"/>
            <a:r>
              <a:rPr lang="zh-CN" altLang="en-US" sz="2110" dirty="0">
                <a:ea typeface="宋体" panose="02010600030101010101" pitchFamily="2" charset="-122"/>
              </a:rPr>
              <a:t>客户端向NameNode发送数据读操作请求</a:t>
            </a:r>
            <a:endParaRPr lang="zh-CN" altLang="en-US" sz="2110" dirty="0">
              <a:ea typeface="宋体" panose="02010600030101010101" pitchFamily="2" charset="-122"/>
            </a:endParaRPr>
          </a:p>
          <a:p>
            <a:pPr lvl="1"/>
            <a:r>
              <a:rPr lang="zh-CN" altLang="en-US" sz="2110" dirty="0">
                <a:ea typeface="宋体" panose="02010600030101010101" pitchFamily="2" charset="-122"/>
              </a:rPr>
              <a:t>NameNode向客户端发送组成该文件的数据块的位置列表（即每个数据块存储哪些DataNode之中）</a:t>
            </a:r>
            <a:endParaRPr lang="zh-CN" altLang="en-US" sz="2110" dirty="0">
              <a:ea typeface="宋体" panose="02010600030101010101" pitchFamily="2" charset="-122"/>
            </a:endParaRPr>
          </a:p>
          <a:p>
            <a:pPr lvl="1"/>
            <a:r>
              <a:rPr lang="zh-CN" altLang="en-US" sz="2110" dirty="0">
                <a:ea typeface="宋体" panose="02010600030101010101" pitchFamily="2" charset="-122"/>
              </a:rPr>
              <a:t>客户端直接从这些DataNode读取文件数据（在读数据过程中，NameNode不参与文件的传输）</a:t>
            </a:r>
            <a:endParaRPr lang="zh-CN" altLang="en-US" sz="2110"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HDFS</a:t>
            </a:r>
            <a:r>
              <a:rPr lang="zh-CN" altLang="en-US" dirty="0">
                <a:ea typeface="宋体" panose="02010600030101010101" pitchFamily="2" charset="-122"/>
              </a:rPr>
              <a:t>文件读写</a:t>
            </a:r>
            <a:endParaRPr lang="zh-CN" altLang="en-US" dirty="0">
              <a:ea typeface="宋体" panose="02010600030101010101" pitchFamily="2" charset="-122"/>
            </a:endParaRPr>
          </a:p>
        </p:txBody>
      </p:sp>
      <p:sp>
        <p:nvSpPr>
          <p:cNvPr id="6" name="内容占位符 5"/>
          <p:cNvSpPr>
            <a:spLocks noGrp="1"/>
          </p:cNvSpPr>
          <p:nvPr>
            <p:ph idx="1"/>
          </p:nvPr>
        </p:nvSpPr>
        <p:spPr/>
        <p:txBody>
          <a:bodyPr/>
          <a:lstStyle/>
          <a:p>
            <a:r>
              <a:rPr lang="zh-CN" altLang="en-US" dirty="0"/>
              <a:t>读文件</a:t>
            </a:r>
            <a:endParaRPr lang="en-US" altLang="zh-CN" dirty="0"/>
          </a:p>
          <a:p>
            <a:endParaRPr lang="zh-CN" altLang="en-US" dirty="0"/>
          </a:p>
        </p:txBody>
      </p:sp>
      <p:pic>
        <p:nvPicPr>
          <p:cNvPr id="7" name="内容占位符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bwMode="auto">
          <a:xfrm>
            <a:off x="395536" y="1988840"/>
            <a:ext cx="7899400" cy="381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HDFS</a:t>
            </a:r>
            <a:r>
              <a:rPr lang="zh-CN" altLang="en-US" dirty="0">
                <a:ea typeface="宋体" panose="02010600030101010101" pitchFamily="2" charset="-122"/>
              </a:rPr>
              <a:t>文件读写</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zh-CN" altLang="en-US" sz="2400" dirty="0">
                <a:ea typeface="宋体" panose="02010600030101010101" pitchFamily="2" charset="-122"/>
              </a:rPr>
              <a:t>写文件：</a:t>
            </a:r>
            <a:r>
              <a:rPr lang="zh-CN" altLang="en-US" sz="2400" dirty="0">
                <a:ea typeface="宋体" panose="02010600030101010101" pitchFamily="2" charset="-122"/>
                <a:sym typeface="+mn-ea"/>
              </a:rPr>
              <a:t>当客户端需要写入一个文件</a:t>
            </a:r>
            <a:endParaRPr lang="zh-CN" altLang="en-US" sz="2400" dirty="0">
              <a:ea typeface="宋体" panose="02010600030101010101" pitchFamily="2" charset="-122"/>
            </a:endParaRPr>
          </a:p>
          <a:p>
            <a:pPr lvl="1"/>
            <a:r>
              <a:rPr lang="zh-CN" altLang="en-US" sz="2110" dirty="0">
                <a:ea typeface="宋体" panose="02010600030101010101" pitchFamily="2" charset="-122"/>
              </a:rPr>
              <a:t>客户端向NameNode发送数据写操作请求，包括文件名和目录路径等部分元数据信息（MetaData）</a:t>
            </a:r>
            <a:endParaRPr lang="zh-CN" altLang="en-US" sz="2110" dirty="0">
              <a:ea typeface="宋体" panose="02010600030101010101" pitchFamily="2" charset="-122"/>
            </a:endParaRPr>
          </a:p>
          <a:p>
            <a:pPr lvl="1"/>
            <a:r>
              <a:rPr lang="zh-CN" altLang="en-US" sz="2110" dirty="0">
                <a:ea typeface="宋体" panose="02010600030101010101" pitchFamily="2" charset="-122"/>
              </a:rPr>
              <a:t>NameNode告诉客户端到哪个数据结点（DataNode）进行具体的数据写入操作</a:t>
            </a:r>
            <a:endParaRPr lang="zh-CN" altLang="en-US" sz="2110" dirty="0">
              <a:ea typeface="宋体" panose="02010600030101010101" pitchFamily="2" charset="-122"/>
            </a:endParaRPr>
          </a:p>
          <a:p>
            <a:pPr lvl="1"/>
            <a:r>
              <a:rPr lang="zh-CN" altLang="en-US" sz="2110" dirty="0">
                <a:ea typeface="宋体" panose="02010600030101010101" pitchFamily="2" charset="-122"/>
              </a:rPr>
              <a:t>客户端直接将文件数据传输给DataNode，由DataNode的后台程序负责把数据保存到Linux的本地文件系统之中（在写过程中，NameNode也不参与文件的传输）</a:t>
            </a:r>
            <a:endParaRPr lang="zh-CN" altLang="en-US" sz="211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HDFS</a:t>
            </a:r>
            <a:r>
              <a:rPr lang="zh-CN" altLang="en-US" dirty="0">
                <a:ea typeface="宋体" panose="02010600030101010101" pitchFamily="2" charset="-122"/>
              </a:rPr>
              <a:t>文件读写</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zh-CN" altLang="en-US" sz="2400" dirty="0">
                <a:ea typeface="宋体" panose="02010600030101010101" pitchFamily="2" charset="-122"/>
              </a:rPr>
              <a:t>写文件</a:t>
            </a:r>
            <a:endParaRPr lang="zh-CN" altLang="en-US" sz="2110" dirty="0">
              <a:ea typeface="宋体" panose="02010600030101010101" pitchFamily="2"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1520" y="1949595"/>
            <a:ext cx="7815834" cy="354558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HDFS</a:t>
            </a:r>
            <a:r>
              <a:rPr lang="zh-CN" altLang="en-US" dirty="0">
                <a:ea typeface="宋体" panose="02010600030101010101" pitchFamily="2" charset="-122"/>
              </a:rPr>
              <a:t>文件的读写</a:t>
            </a:r>
            <a:endParaRPr lang="zh-CN" altLang="en-US" dirty="0"/>
          </a:p>
        </p:txBody>
      </p:sp>
      <p:sp>
        <p:nvSpPr>
          <p:cNvPr id="3" name="内容占位符 2"/>
          <p:cNvSpPr>
            <a:spLocks noGrp="1"/>
          </p:cNvSpPr>
          <p:nvPr>
            <p:ph idx="1"/>
          </p:nvPr>
        </p:nvSpPr>
        <p:spPr/>
        <p:txBody>
          <a:bodyPr/>
          <a:lstStyle/>
          <a:p>
            <a:r>
              <a:rPr lang="zh-CN" altLang="en-US" dirty="0"/>
              <a:t>问题</a:t>
            </a:r>
            <a:endParaRPr lang="en-US" altLang="zh-CN" dirty="0"/>
          </a:p>
          <a:p>
            <a:pPr lvl="1"/>
            <a:r>
              <a:rPr lang="zh-CN" altLang="zh-CN" dirty="0"/>
              <a:t>如果某个</a:t>
            </a:r>
            <a:r>
              <a:rPr lang="en-US" altLang="zh-CN" dirty="0" err="1"/>
              <a:t>DataNode</a:t>
            </a:r>
            <a:r>
              <a:rPr lang="zh-CN" altLang="zh-CN" dirty="0"/>
              <a:t>因软硬件故障而出现宕机问题，</a:t>
            </a:r>
            <a:r>
              <a:rPr lang="en-US" altLang="zh-CN" dirty="0"/>
              <a:t>HDFS</a:t>
            </a:r>
            <a:r>
              <a:rPr lang="zh-CN" altLang="zh-CN" dirty="0"/>
              <a:t>集群依然可以继续运行。但是，由于</a:t>
            </a:r>
            <a:r>
              <a:rPr lang="en-US" altLang="zh-CN" dirty="0" err="1"/>
              <a:t>NameNode</a:t>
            </a:r>
            <a:r>
              <a:rPr lang="zh-CN" altLang="zh-CN" dirty="0"/>
              <a:t>不存储任何用户信息或执行计算任务而且</a:t>
            </a:r>
            <a:r>
              <a:rPr lang="en-US" altLang="zh-CN" dirty="0" err="1"/>
              <a:t>NameNode</a:t>
            </a:r>
            <a:r>
              <a:rPr lang="zh-CN" altLang="zh-CN" dirty="0"/>
              <a:t>节点只有一个，因此一旦</a:t>
            </a:r>
            <a:r>
              <a:rPr lang="en-US" altLang="zh-CN" dirty="0" err="1"/>
              <a:t>NameNode</a:t>
            </a:r>
            <a:r>
              <a:rPr lang="zh-CN" altLang="zh-CN" dirty="0"/>
              <a:t>服务器宕机，整个系统将无法运行。</a:t>
            </a:r>
            <a:endParaRPr lang="zh-CN" altLang="zh-CN" dirty="0"/>
          </a:p>
          <a:p>
            <a:pPr lvl="1"/>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 HDFS</a:t>
            </a:r>
            <a:r>
              <a:rPr lang="zh-CN" altLang="en-US" dirty="0"/>
              <a:t>的数据组织机制</a:t>
            </a:r>
            <a:endParaRPr lang="zh-CN" altLang="en-US" dirty="0"/>
          </a:p>
        </p:txBody>
      </p:sp>
      <p:sp>
        <p:nvSpPr>
          <p:cNvPr id="5" name="内容占位符 2"/>
          <p:cNvSpPr>
            <a:spLocks noGrp="1"/>
          </p:cNvSpPr>
          <p:nvPr>
            <p:ph idx="1"/>
          </p:nvPr>
        </p:nvSpPr>
        <p:spPr/>
        <p:txBody>
          <a:bodyPr>
            <a:normAutofit lnSpcReduction="10000"/>
          </a:bodyPr>
          <a:lstStyle/>
          <a:p>
            <a:r>
              <a:rPr lang="en-US" altLang="zh-CN" dirty="0"/>
              <a:t>1. </a:t>
            </a:r>
            <a:r>
              <a:rPr lang="zh-CN" altLang="zh-CN" dirty="0"/>
              <a:t>数据复制与心跳检测</a:t>
            </a:r>
            <a:endParaRPr lang="zh-CN" altLang="zh-CN" dirty="0"/>
          </a:p>
          <a:p>
            <a:pPr lvl="1"/>
            <a:r>
              <a:rPr lang="en-US" altLang="zh-CN" dirty="0" err="1"/>
              <a:t>NameNode</a:t>
            </a:r>
            <a:r>
              <a:rPr lang="zh-CN" altLang="zh-CN" dirty="0"/>
              <a:t>全权管理数据块的复制。</a:t>
            </a:r>
            <a:r>
              <a:rPr lang="en-US" altLang="zh-CN" dirty="0" err="1"/>
              <a:t>NameNode</a:t>
            </a:r>
            <a:r>
              <a:rPr lang="zh-CN" altLang="zh-CN" dirty="0"/>
              <a:t>利用心跳检测机制来确保复制成功。它周期性地从集群中的每个</a:t>
            </a:r>
            <a:r>
              <a:rPr lang="en-US" altLang="zh-CN" dirty="0" err="1"/>
              <a:t>DataNode</a:t>
            </a:r>
            <a:r>
              <a:rPr lang="zh-CN" altLang="zh-CN" dirty="0"/>
              <a:t>接收心跳信号和块状态报告</a:t>
            </a:r>
            <a:r>
              <a:rPr lang="en-US" altLang="zh-CN" dirty="0"/>
              <a:t>(</a:t>
            </a:r>
            <a:r>
              <a:rPr lang="en-US" altLang="zh-CN" dirty="0" err="1"/>
              <a:t>BlockReport</a:t>
            </a:r>
            <a:r>
              <a:rPr lang="en-US" altLang="zh-CN" dirty="0"/>
              <a:t>)</a:t>
            </a:r>
            <a:r>
              <a:rPr lang="zh-CN" altLang="zh-CN" dirty="0"/>
              <a:t>。接收到心跳信号意味着该</a:t>
            </a:r>
            <a:r>
              <a:rPr lang="en-US" altLang="zh-CN" dirty="0" err="1"/>
              <a:t>DataNode</a:t>
            </a:r>
            <a:r>
              <a:rPr lang="zh-CN" altLang="zh-CN" dirty="0"/>
              <a:t>节点工作正常。块状态报告包含了在</a:t>
            </a:r>
            <a:r>
              <a:rPr lang="en-US" altLang="zh-CN" dirty="0" err="1"/>
              <a:t>DataNode</a:t>
            </a:r>
            <a:r>
              <a:rPr lang="zh-CN" altLang="zh-CN" dirty="0"/>
              <a:t>中存储的所有数据块的列表。</a:t>
            </a:r>
            <a:endParaRPr lang="zh-CN" altLang="zh-CN" dirty="0"/>
          </a:p>
          <a:p>
            <a:pPr lvl="1"/>
            <a:r>
              <a:rPr lang="en-US" altLang="zh-CN" dirty="0" err="1"/>
              <a:t>NameNode</a:t>
            </a:r>
            <a:r>
              <a:rPr lang="zh-CN" altLang="zh-CN" dirty="0"/>
              <a:t>凭借文件名</a:t>
            </a:r>
            <a:r>
              <a:rPr lang="en-US" altLang="zh-CN" dirty="0" err="1"/>
              <a:t>FileName</a:t>
            </a:r>
            <a:r>
              <a:rPr lang="zh-CN" altLang="zh-CN" dirty="0"/>
              <a:t>、副本个数</a:t>
            </a:r>
            <a:r>
              <a:rPr lang="en-US" altLang="zh-CN" dirty="0" err="1"/>
              <a:t>numReplicas</a:t>
            </a:r>
            <a:r>
              <a:rPr lang="zh-CN" altLang="zh-CN" dirty="0"/>
              <a:t>、数据块的</a:t>
            </a:r>
            <a:r>
              <a:rPr lang="en-US" altLang="zh-CN" dirty="0"/>
              <a:t>id</a:t>
            </a:r>
            <a:r>
              <a:rPr lang="zh-CN" altLang="zh-CN" dirty="0"/>
              <a:t>序列等信息控制复制操作。</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 HDFS</a:t>
            </a:r>
            <a:r>
              <a:rPr lang="zh-CN" altLang="en-US" dirty="0"/>
              <a:t>的数据组织机制</a:t>
            </a:r>
            <a:endParaRPr lang="zh-CN" altLang="en-US" dirty="0"/>
          </a:p>
        </p:txBody>
      </p:sp>
      <p:sp>
        <p:nvSpPr>
          <p:cNvPr id="4" name="内容占位符 2"/>
          <p:cNvSpPr>
            <a:spLocks noGrp="1"/>
          </p:cNvSpPr>
          <p:nvPr>
            <p:ph idx="1"/>
          </p:nvPr>
        </p:nvSpPr>
        <p:spPr>
          <a:xfrm>
            <a:off x="457200" y="1371600"/>
            <a:ext cx="7899400" cy="4953000"/>
          </a:xfrm>
        </p:spPr>
        <p:txBody>
          <a:bodyPr/>
          <a:lstStyle/>
          <a:p>
            <a:r>
              <a:rPr lang="zh-CN" altLang="zh-CN" dirty="0"/>
              <a:t>数据块的副本与数据复制</a:t>
            </a:r>
            <a:endParaRPr lang="zh-CN" altLang="en-US" dirty="0"/>
          </a:p>
          <a:p>
            <a:pPr lvl="1"/>
            <a:r>
              <a:rPr lang="zh-CN" altLang="zh-CN" dirty="0"/>
              <a:t>图中，“</a:t>
            </a:r>
            <a:r>
              <a:rPr lang="en-US" altLang="zh-CN" dirty="0"/>
              <a:t>/</a:t>
            </a:r>
            <a:r>
              <a:rPr lang="en-US" altLang="zh-CN" dirty="0" err="1"/>
              <a:t>usrs</a:t>
            </a:r>
            <a:r>
              <a:rPr lang="en-US" altLang="zh-CN" dirty="0"/>
              <a:t>/</a:t>
            </a:r>
            <a:r>
              <a:rPr lang="en-US" altLang="zh-CN" dirty="0" err="1"/>
              <a:t>sameerp</a:t>
            </a:r>
            <a:r>
              <a:rPr lang="en-US" altLang="zh-CN" dirty="0"/>
              <a:t>/data/par-0</a:t>
            </a:r>
            <a:r>
              <a:rPr lang="zh-CN" altLang="zh-CN" dirty="0"/>
              <a:t>”表示文件名，“</a:t>
            </a:r>
            <a:r>
              <a:rPr lang="en-US" altLang="zh-CN" dirty="0"/>
              <a:t>r:2</a:t>
            </a:r>
            <a:r>
              <a:rPr lang="zh-CN" altLang="zh-CN" dirty="0"/>
              <a:t>”与“</a:t>
            </a:r>
            <a:r>
              <a:rPr lang="en-US" altLang="zh-CN" dirty="0"/>
              <a:t>{1,3}</a:t>
            </a:r>
            <a:r>
              <a:rPr lang="zh-CN" altLang="zh-CN" dirty="0"/>
              <a:t>”合起来表示数据块</a:t>
            </a:r>
            <a:r>
              <a:rPr lang="en-US" altLang="zh-CN" dirty="0"/>
              <a:t>1</a:t>
            </a:r>
            <a:r>
              <a:rPr lang="zh-CN" altLang="zh-CN" dirty="0"/>
              <a:t>和数据块</a:t>
            </a:r>
            <a:r>
              <a:rPr lang="en-US" altLang="zh-CN" dirty="0"/>
              <a:t>3</a:t>
            </a:r>
            <a:r>
              <a:rPr lang="zh-CN" altLang="zh-CN" dirty="0"/>
              <a:t>在</a:t>
            </a:r>
            <a:r>
              <a:rPr lang="en-US" altLang="zh-CN" dirty="0"/>
              <a:t>HDFS</a:t>
            </a:r>
            <a:r>
              <a:rPr lang="zh-CN" altLang="zh-CN" dirty="0"/>
              <a:t>集群中均要产生</a:t>
            </a:r>
            <a:r>
              <a:rPr lang="en-US" altLang="zh-CN" dirty="0"/>
              <a:t>2</a:t>
            </a:r>
            <a:r>
              <a:rPr lang="zh-CN" altLang="zh-CN" dirty="0"/>
              <a:t>个副本。</a:t>
            </a:r>
            <a:endParaRPr lang="zh-CN" altLang="en-US" dirty="0"/>
          </a:p>
          <a:p>
            <a:endParaRPr lang="zh-CN" alt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3376289"/>
            <a:ext cx="4779963" cy="29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 HDFS</a:t>
            </a:r>
            <a:r>
              <a:rPr lang="zh-CN" altLang="en-US" dirty="0"/>
              <a:t>的数据组织机制</a:t>
            </a:r>
            <a:endParaRPr lang="zh-CN" altLang="en-US" dirty="0"/>
          </a:p>
        </p:txBody>
      </p:sp>
      <p:sp>
        <p:nvSpPr>
          <p:cNvPr id="5" name="内容占位符 2"/>
          <p:cNvSpPr>
            <a:spLocks noGrp="1"/>
          </p:cNvSpPr>
          <p:nvPr>
            <p:ph idx="1"/>
          </p:nvPr>
        </p:nvSpPr>
        <p:spPr/>
        <p:txBody>
          <a:bodyPr>
            <a:normAutofit fontScale="77500" lnSpcReduction="20000"/>
          </a:bodyPr>
          <a:lstStyle/>
          <a:p>
            <a:r>
              <a:rPr lang="en-US" altLang="zh-CN" dirty="0"/>
              <a:t>2. </a:t>
            </a:r>
            <a:r>
              <a:rPr lang="zh-CN" altLang="en-US" dirty="0"/>
              <a:t>副本存放与机架感知</a:t>
            </a:r>
            <a:endParaRPr lang="en-US" altLang="zh-CN" dirty="0"/>
          </a:p>
          <a:p>
            <a:pPr lvl="1"/>
            <a:r>
              <a:rPr lang="zh-CN" altLang="zh-CN" dirty="0"/>
              <a:t>为了降低</a:t>
            </a:r>
            <a:r>
              <a:rPr lang="en-US" altLang="zh-CN" dirty="0"/>
              <a:t>HDFS</a:t>
            </a:r>
            <a:r>
              <a:rPr lang="zh-CN" altLang="zh-CN" dirty="0"/>
              <a:t>集群整体的带宽消耗和读取延时，</a:t>
            </a:r>
            <a:r>
              <a:rPr lang="en-US" altLang="zh-CN" dirty="0"/>
              <a:t>HDFS</a:t>
            </a:r>
            <a:r>
              <a:rPr lang="zh-CN" altLang="zh-CN" dirty="0"/>
              <a:t>会尽量让后台读取程序读取离它最近的副本。如果在读取程序所在的同一个机架上有一个副本，那么就读取该副本。当</a:t>
            </a:r>
            <a:r>
              <a:rPr lang="en-US" altLang="zh-CN" dirty="0"/>
              <a:t>HDFS</a:t>
            </a:r>
            <a:r>
              <a:rPr lang="zh-CN" altLang="zh-CN" dirty="0"/>
              <a:t>集群跨越多个数据中心时，系统将首先读取本地数据中心的副本。</a:t>
            </a:r>
            <a:endParaRPr lang="zh-CN" altLang="zh-CN" dirty="0"/>
          </a:p>
          <a:p>
            <a:pPr lvl="1"/>
            <a:r>
              <a:rPr lang="zh-CN" altLang="zh-CN" dirty="0"/>
              <a:t>副本的存放是</a:t>
            </a:r>
            <a:r>
              <a:rPr lang="en-US" altLang="zh-CN" dirty="0"/>
              <a:t>HDFS</a:t>
            </a:r>
            <a:r>
              <a:rPr lang="zh-CN" altLang="zh-CN" dirty="0"/>
              <a:t>可靠性和性能的关键。优化的副本存放策略是</a:t>
            </a:r>
            <a:r>
              <a:rPr lang="en-US" altLang="zh-CN" dirty="0"/>
              <a:t>HDFS</a:t>
            </a:r>
            <a:r>
              <a:rPr lang="zh-CN" altLang="zh-CN" dirty="0"/>
              <a:t>区分于其他大部分分布式文件系统的重要特性。这种特性需要做大量的调优，并需要经验的积累。</a:t>
            </a:r>
            <a:r>
              <a:rPr lang="en-US" altLang="zh-CN" dirty="0"/>
              <a:t>HDFS</a:t>
            </a:r>
            <a:r>
              <a:rPr lang="zh-CN" altLang="zh-CN" dirty="0"/>
              <a:t>采用一种称为机架感知（</a:t>
            </a:r>
            <a:r>
              <a:rPr lang="en-US" altLang="zh-CN" dirty="0"/>
              <a:t>Rack-Aware</a:t>
            </a:r>
            <a:r>
              <a:rPr lang="zh-CN" altLang="zh-CN" dirty="0"/>
              <a:t>）的策略来改进数据的可靠性、可用性和网络带宽的利用率。</a:t>
            </a:r>
            <a:endParaRPr lang="zh-CN" altLang="zh-CN" dirty="0"/>
          </a:p>
          <a:p>
            <a:pPr lvl="1"/>
            <a:r>
              <a:rPr lang="zh-CN" altLang="zh-CN" dirty="0"/>
              <a:t>大型</a:t>
            </a:r>
            <a:r>
              <a:rPr lang="en-US" altLang="zh-CN" dirty="0"/>
              <a:t>HDFS</a:t>
            </a:r>
            <a:r>
              <a:rPr lang="zh-CN" altLang="zh-CN" dirty="0"/>
              <a:t>实例一般运行在跨越多个机架的服务器组成的集群上，不同机架上的两台服务器之间的通讯需要经过交换机。在大多数情况下，同一个机架内的两台服务器间的带宽会比不同机架的两台服务器间的带宽大。</a:t>
            </a:r>
            <a:endParaRPr lang="zh-CN" altLang="zh-CN" dirty="0"/>
          </a:p>
          <a:p>
            <a:endParaRPr lang="zh-CN"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 Hadoop</a:t>
            </a:r>
            <a:r>
              <a:rPr lang="zh-CN" altLang="en-US">
                <a:ea typeface="宋体" panose="02010600030101010101" pitchFamily="2" charset="-122"/>
              </a:rPr>
              <a:t>简介</a:t>
            </a:r>
            <a:endParaRPr lang="zh-CN" altLang="en-US">
              <a:ea typeface="宋体" panose="02010600030101010101" pitchFamily="2" charset="-122"/>
            </a:endParaRPr>
          </a:p>
        </p:txBody>
      </p:sp>
      <p:sp>
        <p:nvSpPr>
          <p:cNvPr id="3" name="内容占位符 2"/>
          <p:cNvSpPr>
            <a:spLocks noGrp="1"/>
          </p:cNvSpPr>
          <p:nvPr>
            <p:ph idx="1"/>
          </p:nvPr>
        </p:nvSpPr>
        <p:spPr/>
        <p:txBody>
          <a:bodyPr/>
          <a:lstStyle/>
          <a:p>
            <a:r>
              <a:rPr lang="zh-CN" altLang="en-US"/>
              <a:t>Hadoop </a:t>
            </a:r>
            <a:endParaRPr lang="zh-CN" altLang="en-US"/>
          </a:p>
          <a:p>
            <a:pPr lvl="1"/>
            <a:r>
              <a:rPr lang="en-US" altLang="zh-CN" dirty="0" err="1">
                <a:solidFill>
                  <a:srgbClr val="000000"/>
                </a:solidFill>
                <a:latin typeface="微软雅黑" panose="020B0503020204020204" charset="-122"/>
                <a:ea typeface="微软雅黑" panose="020B0503020204020204" charset="-122"/>
                <a:sym typeface="Times New Roman" panose="02020603050405020304" pitchFamily="18" charset="0"/>
              </a:rPr>
              <a:t>Apache开源软件基金会开发</a:t>
            </a:r>
            <a:endParaRPr lang="en-US" altLang="zh-CN" dirty="0" err="1">
              <a:solidFill>
                <a:srgbClr val="000000"/>
              </a:solidFill>
              <a:latin typeface="微软雅黑" panose="020B0503020204020204" charset="-122"/>
              <a:ea typeface="微软雅黑" panose="020B0503020204020204" charset="-122"/>
              <a:sym typeface="Times New Roman" panose="02020603050405020304" pitchFamily="18" charset="0"/>
            </a:endParaRPr>
          </a:p>
          <a:p>
            <a:pPr lvl="1"/>
            <a:r>
              <a:rPr lang="en-US" altLang="zh-CN" dirty="0" err="1">
                <a:solidFill>
                  <a:srgbClr val="000000"/>
                </a:solidFill>
                <a:latin typeface="微软雅黑" panose="020B0503020204020204" charset="-122"/>
                <a:ea typeface="微软雅黑" panose="020B0503020204020204" charset="-122"/>
                <a:sym typeface="Times New Roman" panose="02020603050405020304" pitchFamily="18" charset="0"/>
              </a:rPr>
              <a:t>运行于大规模普通服务器上</a:t>
            </a:r>
            <a:endParaRPr lang="en-US" altLang="zh-CN" dirty="0" err="1">
              <a:solidFill>
                <a:srgbClr val="000000"/>
              </a:solidFill>
              <a:latin typeface="微软雅黑" panose="020B0503020204020204" charset="-122"/>
              <a:ea typeface="微软雅黑" panose="020B0503020204020204" charset="-122"/>
              <a:sym typeface="Times New Roman" panose="02020603050405020304" pitchFamily="18" charset="0"/>
            </a:endParaRPr>
          </a:p>
          <a:p>
            <a:pPr lvl="1"/>
            <a:r>
              <a:rPr lang="zh-CN" altLang="en-US" dirty="0" err="1">
                <a:solidFill>
                  <a:srgbClr val="000000"/>
                </a:solidFill>
                <a:latin typeface="微软雅黑" panose="020B0503020204020204" charset="-122"/>
                <a:ea typeface="微软雅黑" panose="020B0503020204020204" charset="-122"/>
                <a:sym typeface="Times New Roman" panose="02020603050405020304" pitchFamily="18" charset="0"/>
              </a:rPr>
              <a:t>用于</a:t>
            </a:r>
            <a:r>
              <a:rPr lang="en-US" altLang="zh-CN" dirty="0" err="1">
                <a:solidFill>
                  <a:srgbClr val="000000"/>
                </a:solidFill>
                <a:latin typeface="微软雅黑" panose="020B0503020204020204" charset="-122"/>
                <a:ea typeface="微软雅黑" panose="020B0503020204020204" charset="-122"/>
                <a:sym typeface="Times New Roman" panose="02020603050405020304" pitchFamily="18" charset="0"/>
              </a:rPr>
              <a:t>大数据存储、计算、分析</a:t>
            </a:r>
            <a:endParaRPr lang="en-US" altLang="zh-CN" dirty="0" err="1">
              <a:solidFill>
                <a:srgbClr val="000000"/>
              </a:solidFill>
              <a:latin typeface="微软雅黑" panose="020B0503020204020204" charset="-122"/>
              <a:ea typeface="微软雅黑" panose="020B0503020204020204" charset="-122"/>
              <a:sym typeface="Times New Roman" panose="02020603050405020304" pitchFamily="18" charset="0"/>
            </a:endParaRPr>
          </a:p>
          <a:p>
            <a:pPr lvl="1"/>
            <a:r>
              <a:rPr lang="zh-CN" altLang="en-US" dirty="0" err="1">
                <a:solidFill>
                  <a:srgbClr val="000000"/>
                </a:solidFill>
                <a:latin typeface="微软雅黑" panose="020B0503020204020204" charset="-122"/>
                <a:ea typeface="微软雅黑" panose="020B0503020204020204" charset="-122"/>
                <a:sym typeface="Times New Roman" panose="02020603050405020304" pitchFamily="18" charset="0"/>
              </a:rPr>
              <a:t>一种</a:t>
            </a:r>
            <a:r>
              <a:rPr lang="en-US" altLang="zh-CN" dirty="0" err="1">
                <a:solidFill>
                  <a:srgbClr val="000000"/>
                </a:solidFill>
                <a:latin typeface="微软雅黑" panose="020B0503020204020204" charset="-122"/>
                <a:ea typeface="微软雅黑" panose="020B0503020204020204" charset="-122"/>
                <a:sym typeface="Times New Roman" panose="02020603050405020304" pitchFamily="18" charset="0"/>
              </a:rPr>
              <a:t>分布式存储系统和分布式运算框架</a:t>
            </a:r>
            <a:endParaRPr lang="zh-CN" altLang="en-US"/>
          </a:p>
        </p:txBody>
      </p:sp>
      <p:pic>
        <p:nvPicPr>
          <p:cNvPr id="4" name="图片 3" descr="1011838-20181214213729657-95804605"/>
          <p:cNvPicPr>
            <a:picLocks noChangeAspect="1"/>
          </p:cNvPicPr>
          <p:nvPr/>
        </p:nvPicPr>
        <p:blipFill>
          <a:blip r:embed="rId1"/>
          <a:stretch>
            <a:fillRect/>
          </a:stretch>
        </p:blipFill>
        <p:spPr>
          <a:xfrm>
            <a:off x="1880870" y="4187190"/>
            <a:ext cx="4760763" cy="2372201"/>
          </a:xfrm>
          <a:prstGeom prst="rect">
            <a:avLst/>
          </a:prstGeom>
        </p:spPr>
      </p:pic>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a:xfrm>
            <a:off x="6535420" y="984250"/>
            <a:ext cx="1821180" cy="1393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副本存放与机架感知</a:t>
            </a:r>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5818" y="3789040"/>
            <a:ext cx="4932363"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902547" y="1916832"/>
            <a:ext cx="4572000" cy="1938992"/>
          </a:xfrm>
          <a:prstGeom prst="rect">
            <a:avLst/>
          </a:prstGeom>
        </p:spPr>
        <p:txBody>
          <a:bodyPr>
            <a:spAutoFit/>
          </a:bodyPr>
          <a:lstStyle/>
          <a:p>
            <a:r>
              <a:rPr lang="en-US" altLang="zh-CN" sz="2400" dirty="0"/>
              <a:t>D1</a:t>
            </a:r>
            <a:r>
              <a:rPr lang="zh-CN" altLang="zh-CN" sz="2400" dirty="0"/>
              <a:t>和</a:t>
            </a:r>
            <a:r>
              <a:rPr lang="en-US" altLang="zh-CN" sz="2400" dirty="0"/>
              <a:t>D2</a:t>
            </a:r>
            <a:r>
              <a:rPr lang="zh-CN" altLang="zh-CN" sz="2400" dirty="0"/>
              <a:t>表示不同数据中心（其实就是交换机），</a:t>
            </a:r>
            <a:r>
              <a:rPr lang="en-US" altLang="zh-CN" sz="2400" dirty="0"/>
              <a:t>R1~R4</a:t>
            </a:r>
            <a:r>
              <a:rPr lang="zh-CN" altLang="zh-CN" sz="2400" dirty="0"/>
              <a:t>表示不同机架（其实还是交换机），</a:t>
            </a:r>
            <a:r>
              <a:rPr lang="en-US" altLang="zh-CN" sz="2400" dirty="0"/>
              <a:t>H1~H12</a:t>
            </a:r>
            <a:r>
              <a:rPr lang="zh-CN" altLang="zh-CN" sz="2400" dirty="0"/>
              <a:t>表示不同的</a:t>
            </a:r>
            <a:r>
              <a:rPr lang="en-US" altLang="zh-CN" sz="2400" dirty="0" err="1"/>
              <a:t>DataNode</a:t>
            </a:r>
            <a:r>
              <a:rPr lang="zh-CN" altLang="zh-CN" sz="2400" dirty="0"/>
              <a:t>，则</a:t>
            </a:r>
            <a:r>
              <a:rPr lang="en-US" altLang="zh-CN" sz="2400" dirty="0"/>
              <a:t>H1</a:t>
            </a:r>
            <a:r>
              <a:rPr lang="zh-CN" altLang="zh-CN" sz="2400" dirty="0"/>
              <a:t>的</a:t>
            </a:r>
            <a:r>
              <a:rPr lang="en-US" altLang="zh-CN" sz="2400" dirty="0" err="1"/>
              <a:t>rack_id</a:t>
            </a:r>
            <a:r>
              <a:rPr lang="en-US" altLang="zh-CN" sz="2400" dirty="0"/>
              <a:t>=/D1/R1/H1</a:t>
            </a:r>
            <a:r>
              <a:rPr lang="zh-CN" altLang="zh-CN" sz="2400" dirty="0"/>
              <a:t>。</a:t>
            </a:r>
            <a:endParaRPr lang="zh-CN" altLang="en-US" sz="2400" dirty="0"/>
          </a:p>
        </p:txBody>
      </p:sp>
      <p:sp>
        <p:nvSpPr>
          <p:cNvPr id="2" name="标题 1"/>
          <p:cNvSpPr>
            <a:spLocks noGrp="1"/>
          </p:cNvSpPr>
          <p:nvPr>
            <p:ph type="title"/>
          </p:nvPr>
        </p:nvSpPr>
        <p:spPr/>
        <p:txBody>
          <a:bodyPr/>
          <a:lstStyle/>
          <a:p>
            <a:r>
              <a:rPr lang="en-US" altLang="zh-CN" dirty="0"/>
              <a:t>2.2.5 HDFS</a:t>
            </a:r>
            <a:r>
              <a:rPr lang="zh-CN" altLang="en-US" dirty="0"/>
              <a:t>的数据组织机制</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 HDFS</a:t>
            </a:r>
            <a:r>
              <a:rPr lang="zh-CN" altLang="en-US" dirty="0"/>
              <a:t>的数据组织机制</a:t>
            </a:r>
            <a:endParaRPr lang="zh-CN" altLang="en-US" dirty="0"/>
          </a:p>
        </p:txBody>
      </p:sp>
      <p:sp>
        <p:nvSpPr>
          <p:cNvPr id="5" name="内容占位符 2"/>
          <p:cNvSpPr>
            <a:spLocks noGrp="1"/>
          </p:cNvSpPr>
          <p:nvPr>
            <p:ph idx="1"/>
          </p:nvPr>
        </p:nvSpPr>
        <p:spPr/>
        <p:txBody>
          <a:bodyPr>
            <a:normAutofit fontScale="77500" lnSpcReduction="20000"/>
          </a:bodyPr>
          <a:lstStyle/>
          <a:p>
            <a:r>
              <a:rPr lang="en-US" altLang="zh-CN" dirty="0"/>
              <a:t>3. </a:t>
            </a:r>
            <a:r>
              <a:rPr lang="zh-CN" altLang="zh-CN" dirty="0"/>
              <a:t>数据复制过程与流水线</a:t>
            </a:r>
            <a:endParaRPr lang="zh-CN" altLang="zh-CN" dirty="0"/>
          </a:p>
          <a:p>
            <a:pPr lvl="1"/>
            <a:r>
              <a:rPr lang="en-US" altLang="zh-CN" dirty="0"/>
              <a:t>HDFS</a:t>
            </a:r>
            <a:r>
              <a:rPr lang="zh-CN" altLang="zh-CN" dirty="0"/>
              <a:t>系统是根据客户端请求来存储文件数据的。客户创建文件的请求其实并没有立即发送给</a:t>
            </a:r>
            <a:r>
              <a:rPr lang="en-US" altLang="zh-CN" dirty="0" err="1"/>
              <a:t>NameNode</a:t>
            </a:r>
            <a:r>
              <a:rPr lang="zh-CN" altLang="zh-CN" dirty="0"/>
              <a:t>，事实上，在刚开始阶段客户端会先将文件数据缓存到其本地的一个临时文件中。应用程序的写操作被透明地重定向到这个临时文件。当这个临时文件累积的数据量超过一个数据块的大小时，客户端才会连接</a:t>
            </a:r>
            <a:r>
              <a:rPr lang="en-US" altLang="zh-CN" dirty="0" err="1"/>
              <a:t>NameNode</a:t>
            </a:r>
            <a:r>
              <a:rPr lang="zh-CN" altLang="zh-CN" dirty="0"/>
              <a:t>。</a:t>
            </a:r>
            <a:r>
              <a:rPr lang="en-US" altLang="zh-CN" dirty="0" err="1"/>
              <a:t>NameNode</a:t>
            </a:r>
            <a:r>
              <a:rPr lang="zh-CN" altLang="zh-CN" dirty="0"/>
              <a:t>首先将文件名插入文件系统的目录结构中，并且分配一个数据块给它；然后返回一个</a:t>
            </a:r>
            <a:r>
              <a:rPr lang="en-US" altLang="zh-CN" dirty="0" err="1"/>
              <a:t>DataNode</a:t>
            </a:r>
            <a:r>
              <a:rPr lang="zh-CN" altLang="zh-CN" dirty="0"/>
              <a:t>的标识符和目标数据块给客户端。接着，客户端将这块数据从本地临时文件上传到指定的</a:t>
            </a:r>
            <a:r>
              <a:rPr lang="en-US" altLang="zh-CN" dirty="0" err="1"/>
              <a:t>DataNode</a:t>
            </a:r>
            <a:r>
              <a:rPr lang="zh-CN" altLang="zh-CN" dirty="0"/>
              <a:t>上。当文件关闭时，在临时文件中剩余的没有上传的数据也会传输到指定的</a:t>
            </a:r>
            <a:r>
              <a:rPr lang="en-US" altLang="zh-CN" dirty="0" err="1"/>
              <a:t>DataNode</a:t>
            </a:r>
            <a:r>
              <a:rPr lang="zh-CN" altLang="zh-CN" dirty="0"/>
              <a:t>上。然后客户端告诉</a:t>
            </a:r>
            <a:r>
              <a:rPr lang="en-US" altLang="zh-CN" dirty="0" err="1"/>
              <a:t>NameNode</a:t>
            </a:r>
            <a:r>
              <a:rPr lang="zh-CN" altLang="zh-CN" dirty="0"/>
              <a:t>文件已经关闭。此时</a:t>
            </a:r>
            <a:r>
              <a:rPr lang="en-US" altLang="zh-CN" dirty="0" err="1"/>
              <a:t>NameNode</a:t>
            </a:r>
            <a:r>
              <a:rPr lang="zh-CN" altLang="zh-CN" dirty="0"/>
              <a:t>才将文件创建操作提交到日志里进行存储。如果</a:t>
            </a:r>
            <a:r>
              <a:rPr lang="en-US" altLang="zh-CN" dirty="0" err="1"/>
              <a:t>NameNode</a:t>
            </a:r>
            <a:r>
              <a:rPr lang="zh-CN" altLang="zh-CN" dirty="0"/>
              <a:t>在文件关闭前宕机了，则该文件将丢失。</a:t>
            </a:r>
            <a:endParaRPr lang="zh-CN" altLang="zh-CN" dirty="0"/>
          </a:p>
          <a:p>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 HDFS</a:t>
            </a:r>
            <a:r>
              <a:rPr lang="zh-CN" altLang="en-US" dirty="0"/>
              <a:t>的数据组织机制</a:t>
            </a:r>
            <a:endParaRPr lang="zh-CN" altLang="en-US" dirty="0"/>
          </a:p>
        </p:txBody>
      </p:sp>
      <p:sp>
        <p:nvSpPr>
          <p:cNvPr id="5" name="内容占位符 2"/>
          <p:cNvSpPr>
            <a:spLocks noGrp="1"/>
          </p:cNvSpPr>
          <p:nvPr>
            <p:ph idx="1"/>
          </p:nvPr>
        </p:nvSpPr>
        <p:spPr/>
        <p:txBody>
          <a:bodyPr>
            <a:normAutofit/>
          </a:bodyPr>
          <a:lstStyle/>
          <a:p>
            <a:r>
              <a:rPr lang="en-US" altLang="zh-CN" dirty="0"/>
              <a:t>4. </a:t>
            </a:r>
            <a:r>
              <a:rPr lang="zh-CN" altLang="zh-CN" dirty="0"/>
              <a:t>文件系统元数据的持久化</a:t>
            </a:r>
            <a:endParaRPr lang="zh-CN" altLang="zh-CN" dirty="0"/>
          </a:p>
          <a:p>
            <a:pPr lvl="1"/>
            <a:r>
              <a:rPr lang="en-US" altLang="zh-CN" dirty="0" err="1"/>
              <a:t>NameNode</a:t>
            </a:r>
            <a:r>
              <a:rPr lang="zh-CN" altLang="zh-CN" dirty="0"/>
              <a:t>上保存着</a:t>
            </a:r>
            <a:r>
              <a:rPr lang="en-US" altLang="zh-CN" dirty="0"/>
              <a:t>HDFS</a:t>
            </a:r>
            <a:r>
              <a:rPr lang="zh-CN" altLang="zh-CN" dirty="0"/>
              <a:t>的命名空间。客户端对文件系统元数据的任何修改操作，都会被</a:t>
            </a:r>
            <a:r>
              <a:rPr lang="en-US" altLang="zh-CN" dirty="0" err="1"/>
              <a:t>NameNode</a:t>
            </a:r>
            <a:r>
              <a:rPr lang="zh-CN" altLang="zh-CN" dirty="0"/>
              <a:t>记录下来，保存到</a:t>
            </a:r>
            <a:r>
              <a:rPr lang="en-US" altLang="zh-CN" dirty="0"/>
              <a:t>edits</a:t>
            </a:r>
            <a:r>
              <a:rPr lang="zh-CN" altLang="zh-CN" dirty="0"/>
              <a:t>事务日志文件中。</a:t>
            </a:r>
            <a:endParaRPr lang="en-US" altLang="zh-CN" dirty="0"/>
          </a:p>
          <a:p>
            <a:pPr lvl="1"/>
            <a:r>
              <a:rPr lang="en-US" altLang="zh-CN" dirty="0"/>
              <a:t>Master</a:t>
            </a:r>
            <a:r>
              <a:rPr lang="zh-CN" altLang="zh-CN" dirty="0"/>
              <a:t>节点启动后，</a:t>
            </a:r>
            <a:r>
              <a:rPr lang="en-US" altLang="zh-CN" dirty="0" err="1"/>
              <a:t>NameNode</a:t>
            </a:r>
            <a:r>
              <a:rPr lang="zh-CN" altLang="zh-CN" dirty="0"/>
              <a:t>进程自动把</a:t>
            </a:r>
            <a:r>
              <a:rPr lang="en-US" altLang="zh-CN" dirty="0" err="1"/>
              <a:t>fsimage</a:t>
            </a:r>
            <a:r>
              <a:rPr lang="zh-CN" altLang="zh-CN" dirty="0"/>
              <a:t>文件中的数据（</a:t>
            </a:r>
            <a:r>
              <a:rPr lang="en-US" altLang="zh-CN" dirty="0" err="1"/>
              <a:t>NameNode</a:t>
            </a:r>
            <a:r>
              <a:rPr lang="zh-CN" altLang="zh-CN" dirty="0"/>
              <a:t>上保存着</a:t>
            </a:r>
            <a:r>
              <a:rPr lang="en-US" altLang="zh-CN" dirty="0"/>
              <a:t>HDFS</a:t>
            </a:r>
            <a:r>
              <a:rPr lang="zh-CN" altLang="zh-CN" dirty="0"/>
              <a:t>的命名空间。客户端对文件系统元数据的任何修改操作，都会被</a:t>
            </a:r>
            <a:r>
              <a:rPr lang="en-US" altLang="zh-CN" dirty="0" err="1"/>
              <a:t>NameNode</a:t>
            </a:r>
            <a:r>
              <a:rPr lang="zh-CN" altLang="zh-CN" dirty="0"/>
              <a:t>记录下来，保存到</a:t>
            </a:r>
            <a:r>
              <a:rPr lang="en-US" altLang="zh-CN" dirty="0"/>
              <a:t>edits</a:t>
            </a:r>
            <a:r>
              <a:rPr lang="zh-CN" altLang="zh-CN" dirty="0"/>
              <a:t>事务日志文件中。</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 HDFS</a:t>
            </a:r>
            <a:r>
              <a:rPr lang="zh-CN" altLang="en-US" dirty="0"/>
              <a:t>的数据组织机制</a:t>
            </a:r>
            <a:endParaRPr lang="zh-CN" altLang="en-US" dirty="0"/>
          </a:p>
        </p:txBody>
      </p:sp>
      <p:sp>
        <p:nvSpPr>
          <p:cNvPr id="5" name="内容占位符 2"/>
          <p:cNvSpPr>
            <a:spLocks noGrp="1"/>
          </p:cNvSpPr>
          <p:nvPr>
            <p:ph idx="1"/>
          </p:nvPr>
        </p:nvSpPr>
        <p:spPr/>
        <p:txBody>
          <a:bodyPr>
            <a:normAutofit/>
          </a:bodyPr>
          <a:lstStyle/>
          <a:p>
            <a:r>
              <a:rPr lang="en-US" altLang="zh-CN" dirty="0"/>
              <a:t>5. </a:t>
            </a:r>
            <a:r>
              <a:rPr lang="zh-CN" altLang="zh-CN" dirty="0"/>
              <a:t>存储空间回收与文件的删除和恢复</a:t>
            </a:r>
            <a:endParaRPr lang="en-US" altLang="zh-CN" dirty="0"/>
          </a:p>
          <a:p>
            <a:pPr lvl="1"/>
            <a:r>
              <a:rPr lang="zh-CN" altLang="zh-CN" dirty="0"/>
              <a:t>当用户或应用程序删除某个文件时，这个文件并没有立刻从</a:t>
            </a:r>
            <a:r>
              <a:rPr lang="en-US" altLang="zh-CN" dirty="0"/>
              <a:t>HDFS</a:t>
            </a:r>
            <a:r>
              <a:rPr lang="zh-CN" altLang="zh-CN" dirty="0"/>
              <a:t>中删除。实际上，</a:t>
            </a:r>
            <a:r>
              <a:rPr lang="en-US" altLang="zh-CN" dirty="0"/>
              <a:t>HDFS</a:t>
            </a:r>
            <a:r>
              <a:rPr lang="zh-CN" altLang="zh-CN" dirty="0"/>
              <a:t>会将这个文件重命名转移到</a:t>
            </a:r>
            <a:r>
              <a:rPr lang="en-US" altLang="zh-CN" dirty="0"/>
              <a:t>/trash</a:t>
            </a:r>
            <a:r>
              <a:rPr lang="zh-CN" altLang="zh-CN" dirty="0"/>
              <a:t>目录。只要文件还在</a:t>
            </a:r>
            <a:r>
              <a:rPr lang="en-US" altLang="zh-CN" dirty="0"/>
              <a:t>/trash</a:t>
            </a:r>
            <a:r>
              <a:rPr lang="zh-CN" altLang="zh-CN" dirty="0"/>
              <a:t>目录中，该文件就可以被迅速地恢复。文件在</a:t>
            </a:r>
            <a:r>
              <a:rPr lang="en-US" altLang="zh-CN" dirty="0"/>
              <a:t>/trash</a:t>
            </a:r>
            <a:r>
              <a:rPr lang="zh-CN" altLang="zh-CN" dirty="0"/>
              <a:t>中保存的时间是可配置的，当超过这个时间时，</a:t>
            </a:r>
            <a:r>
              <a:rPr lang="en-US" altLang="zh-CN" dirty="0" err="1"/>
              <a:t>NameNode</a:t>
            </a:r>
            <a:r>
              <a:rPr lang="zh-CN" altLang="zh-CN" dirty="0"/>
              <a:t>就会将该文件从命名空间中删除。删除文件会使得该文件相关的数据块被释放。</a:t>
            </a:r>
            <a:endParaRPr lang="zh-CN" altLang="zh-CN" dirty="0"/>
          </a:p>
          <a:p>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buNone/>
            </a:pPr>
            <a:r>
              <a:rPr lang="en-US" altLang="zh-CN" dirty="0"/>
              <a:t>2.1 Hadoop</a:t>
            </a:r>
            <a:r>
              <a:rPr lang="zh-CN" altLang="en-US" dirty="0"/>
              <a:t>简介</a:t>
            </a:r>
            <a:endParaRPr lang="en-US" altLang="zh-CN" dirty="0"/>
          </a:p>
          <a:p>
            <a:pPr marL="0" indent="0">
              <a:buNone/>
            </a:pPr>
            <a:r>
              <a:rPr lang="en-US" altLang="zh-CN" dirty="0"/>
              <a:t>2.2 HDFS</a:t>
            </a:r>
            <a:r>
              <a:rPr lang="zh-CN" altLang="en-US" dirty="0"/>
              <a:t>文件系统</a:t>
            </a:r>
            <a:endParaRPr lang="en-US" altLang="zh-CN" dirty="0"/>
          </a:p>
          <a:p>
            <a:pPr marL="0" indent="0">
              <a:buNone/>
            </a:pPr>
            <a:r>
              <a:rPr lang="en-US" altLang="zh-CN" dirty="0">
                <a:solidFill>
                  <a:srgbClr val="FF0000"/>
                </a:solidFill>
              </a:rPr>
              <a:t>2.3 HDFS Shell</a:t>
            </a:r>
            <a:r>
              <a:rPr lang="zh-CN" altLang="en-US" dirty="0">
                <a:solidFill>
                  <a:srgbClr val="FF0000"/>
                </a:solidFill>
              </a:rPr>
              <a:t>命令</a:t>
            </a:r>
            <a:endParaRPr lang="en-US" altLang="zh-CN" dirty="0">
              <a:solidFill>
                <a:srgbClr val="FF0000"/>
              </a:solidFill>
            </a:endParaRPr>
          </a:p>
          <a:p>
            <a:pPr marL="0" indent="0">
              <a:buNone/>
            </a:pPr>
            <a:r>
              <a:rPr lang="en-US" altLang="zh-CN" dirty="0"/>
              <a:t>2.4 HDFS Java API</a:t>
            </a:r>
            <a:endParaRPr lang="zh-CN" altLang="en-US" dirty="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HDFS Shell</a:t>
            </a:r>
            <a:r>
              <a:rPr lang="zh-CN" altLang="en-US" dirty="0"/>
              <a:t>命令</a:t>
            </a:r>
            <a:endParaRPr lang="zh-CN" altLang="en-US" dirty="0"/>
          </a:p>
        </p:txBody>
      </p:sp>
      <p:sp>
        <p:nvSpPr>
          <p:cNvPr id="3" name="内容占位符 2"/>
          <p:cNvSpPr>
            <a:spLocks noGrp="1"/>
          </p:cNvSpPr>
          <p:nvPr>
            <p:ph idx="1"/>
          </p:nvPr>
        </p:nvSpPr>
        <p:spPr/>
        <p:txBody>
          <a:bodyPr/>
          <a:lstStyle/>
          <a:p>
            <a:r>
              <a:rPr lang="en-US" altLang="zh-CN" dirty="0"/>
              <a:t>2.3.1 HDFS</a:t>
            </a:r>
            <a:r>
              <a:rPr lang="zh-CN" altLang="en-US" dirty="0"/>
              <a:t> </a:t>
            </a:r>
            <a:r>
              <a:rPr lang="en-US" altLang="zh-CN" dirty="0"/>
              <a:t>Shell</a:t>
            </a:r>
            <a:r>
              <a:rPr lang="zh-CN" altLang="en-US" dirty="0"/>
              <a:t>命令介绍</a:t>
            </a:r>
            <a:endParaRPr lang="en-US" altLang="zh-CN" dirty="0"/>
          </a:p>
          <a:p>
            <a:r>
              <a:rPr lang="en-US" altLang="zh-CN" dirty="0"/>
              <a:t>2.3.2 HDFS Shell</a:t>
            </a:r>
            <a:r>
              <a:rPr lang="zh-CN" altLang="en-US" dirty="0"/>
              <a:t>帮助</a:t>
            </a:r>
            <a:endParaRPr lang="en-US" altLang="zh-CN" dirty="0"/>
          </a:p>
          <a:p>
            <a:r>
              <a:rPr lang="en-US" altLang="zh-CN" dirty="0"/>
              <a:t>2.3.3 </a:t>
            </a:r>
            <a:r>
              <a:rPr lang="zh-CN" altLang="zh-CN" dirty="0"/>
              <a:t>文件操作命令</a:t>
            </a:r>
            <a:endParaRPr lang="en-US" altLang="zh-CN" dirty="0"/>
          </a:p>
          <a:p>
            <a:r>
              <a:rPr lang="en-US" altLang="zh-CN" dirty="0"/>
              <a:t>2.3.4 </a:t>
            </a:r>
            <a:r>
              <a:rPr lang="zh-CN" altLang="zh-CN" dirty="0"/>
              <a:t>跨文件系统的交互操作命令</a:t>
            </a:r>
            <a:endParaRPr lang="en-US" altLang="zh-CN" dirty="0"/>
          </a:p>
          <a:p>
            <a:r>
              <a:rPr lang="en-US" altLang="zh-CN" dirty="0"/>
              <a:t>2.3.5 </a:t>
            </a:r>
            <a:r>
              <a:rPr lang="zh-CN" altLang="zh-CN" dirty="0"/>
              <a:t>权限管理操作</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Shell</a:t>
            </a:r>
            <a:r>
              <a:rPr lang="zh-CN" altLang="en-US" dirty="0"/>
              <a:t>命令介绍</a:t>
            </a:r>
            <a:endParaRPr lang="zh-CN" altLang="en-US" dirty="0"/>
          </a:p>
        </p:txBody>
      </p:sp>
      <p:sp>
        <p:nvSpPr>
          <p:cNvPr id="5" name="内容占位符 2"/>
          <p:cNvSpPr>
            <a:spLocks noGrp="1"/>
          </p:cNvSpPr>
          <p:nvPr>
            <p:ph idx="1"/>
          </p:nvPr>
        </p:nvSpPr>
        <p:spPr/>
        <p:txBody>
          <a:bodyPr>
            <a:normAutofit/>
          </a:bodyPr>
          <a:lstStyle/>
          <a:p>
            <a:r>
              <a:rPr lang="en-US" altLang="zh-CN" dirty="0"/>
              <a:t>HDFS Shell</a:t>
            </a:r>
            <a:r>
              <a:rPr lang="zh-CN" altLang="zh-CN" dirty="0"/>
              <a:t>是由一系列类似</a:t>
            </a:r>
            <a:r>
              <a:rPr lang="en-US" altLang="zh-CN" dirty="0"/>
              <a:t>Linux Shell</a:t>
            </a:r>
            <a:r>
              <a:rPr lang="zh-CN" altLang="zh-CN" dirty="0"/>
              <a:t>的操作命令组成。借助这些命令，用户可以完成</a:t>
            </a:r>
            <a:r>
              <a:rPr lang="en-US" altLang="zh-CN" dirty="0"/>
              <a:t>HDFS</a:t>
            </a:r>
            <a:r>
              <a:rPr lang="zh-CN" altLang="zh-CN" dirty="0"/>
              <a:t>文件的复制、删除和查找等操作，也可以完成</a:t>
            </a:r>
            <a:r>
              <a:rPr lang="en-US" altLang="zh-CN" dirty="0"/>
              <a:t>HDFS</a:t>
            </a:r>
            <a:r>
              <a:rPr lang="zh-CN" altLang="zh-CN" dirty="0"/>
              <a:t>与</a:t>
            </a:r>
            <a:r>
              <a:rPr lang="en-US" altLang="zh-CN" dirty="0"/>
              <a:t>Linux</a:t>
            </a:r>
            <a:r>
              <a:rPr lang="zh-CN" altLang="zh-CN" dirty="0"/>
              <a:t>本地文件系统、</a:t>
            </a:r>
            <a:r>
              <a:rPr lang="en-US" altLang="zh-CN" dirty="0"/>
              <a:t>S3</a:t>
            </a:r>
            <a:r>
              <a:rPr lang="zh-CN" altLang="zh-CN" dirty="0"/>
              <a:t>文件系统等的交互</a:t>
            </a:r>
            <a:r>
              <a:rPr lang="zh-CN" altLang="en-US" dirty="0"/>
              <a:t>。</a:t>
            </a:r>
            <a:endParaRPr lang="en-US" altLang="zh-CN" dirty="0"/>
          </a:p>
          <a:p>
            <a:r>
              <a:rPr lang="zh-CN" altLang="en-US" dirty="0"/>
              <a:t>更多可以参考：</a:t>
            </a:r>
            <a:r>
              <a:rPr lang="en-US" altLang="zh-CN" sz="2000" dirty="0">
                <a:hlinkClick r:id="rId1"/>
              </a:rPr>
              <a:t>http://hadoop.apache.org/docs/</a:t>
            </a:r>
            <a:endParaRPr lang="en-US" altLang="zh-CN" sz="2000" dirty="0"/>
          </a:p>
          <a:p>
            <a:endParaRPr lang="zh-CN" altLang="zh-CN" dirty="0"/>
          </a:p>
          <a:p>
            <a:pPr marL="0" indent="0">
              <a:buNone/>
            </a:pP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Shell</a:t>
            </a:r>
            <a:r>
              <a:rPr lang="zh-CN" altLang="zh-CN" dirty="0"/>
              <a:t>命令介绍</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HDFS</a:t>
            </a:r>
            <a:r>
              <a:rPr lang="zh-CN" altLang="zh-CN" dirty="0"/>
              <a:t>有关文件操作的</a:t>
            </a:r>
            <a:r>
              <a:rPr lang="en-US" altLang="zh-CN" dirty="0"/>
              <a:t>Shell</a:t>
            </a:r>
            <a:r>
              <a:rPr lang="zh-CN" altLang="zh-CN" dirty="0"/>
              <a:t>命令一般格式如下：</a:t>
            </a:r>
            <a:endParaRPr lang="zh-CN" altLang="zh-CN" dirty="0"/>
          </a:p>
          <a:p>
            <a:pPr marL="0" indent="0">
              <a:buNone/>
            </a:pPr>
            <a:r>
              <a:rPr lang="en-US" altLang="zh-CN" dirty="0">
                <a:solidFill>
                  <a:srgbClr val="FF0000"/>
                </a:solidFill>
              </a:rPr>
              <a:t>      </a:t>
            </a:r>
            <a:r>
              <a:rPr lang="en-US" altLang="zh-CN" dirty="0" err="1">
                <a:solidFill>
                  <a:srgbClr val="FF0000"/>
                </a:solidFill>
              </a:rPr>
              <a:t>hadoop</a:t>
            </a:r>
            <a:r>
              <a:rPr lang="en-US" altLang="zh-CN" dirty="0">
                <a:solidFill>
                  <a:srgbClr val="FF0000"/>
                </a:solidFill>
              </a:rPr>
              <a:t> fs [</a:t>
            </a:r>
            <a:r>
              <a:rPr lang="zh-CN" altLang="zh-CN" dirty="0">
                <a:solidFill>
                  <a:srgbClr val="FF0000"/>
                </a:solidFill>
              </a:rPr>
              <a:t>通用选项</a:t>
            </a:r>
            <a:r>
              <a:rPr lang="en-US" altLang="zh-CN" dirty="0">
                <a:solidFill>
                  <a:srgbClr val="FF0000"/>
                </a:solidFill>
              </a:rPr>
              <a:t>]</a:t>
            </a:r>
            <a:endParaRPr lang="zh-CN" altLang="zh-CN" dirty="0">
              <a:solidFill>
                <a:srgbClr val="FF0000"/>
              </a:solidFill>
            </a:endParaRPr>
          </a:p>
          <a:p>
            <a:pPr lvl="1"/>
            <a:r>
              <a:rPr lang="zh-CN" altLang="zh-CN" dirty="0"/>
              <a:t>其中，“</a:t>
            </a:r>
            <a:r>
              <a:rPr lang="en-US" altLang="zh-CN" dirty="0" err="1"/>
              <a:t>hadoop</a:t>
            </a:r>
            <a:r>
              <a:rPr lang="zh-CN" altLang="zh-CN" dirty="0"/>
              <a:t>”是</a:t>
            </a:r>
            <a:r>
              <a:rPr lang="en-US" altLang="zh-CN" dirty="0"/>
              <a:t>Hadoop</a:t>
            </a:r>
            <a:r>
              <a:rPr lang="zh-CN" altLang="zh-CN" dirty="0"/>
              <a:t>系统在</a:t>
            </a:r>
            <a:r>
              <a:rPr lang="en-US" altLang="zh-CN" dirty="0"/>
              <a:t>Linux</a:t>
            </a:r>
            <a:r>
              <a:rPr lang="zh-CN" altLang="zh-CN" dirty="0"/>
              <a:t>系统中的主命令，它对应的程序文件位于</a:t>
            </a:r>
            <a:r>
              <a:rPr lang="en-US" altLang="zh-CN" dirty="0"/>
              <a:t>Hadoop</a:t>
            </a:r>
            <a:r>
              <a:rPr lang="zh-CN" altLang="zh-CN" dirty="0"/>
              <a:t>安装目录的</a:t>
            </a:r>
            <a:r>
              <a:rPr lang="en-US" altLang="zh-CN" dirty="0"/>
              <a:t>bin</a:t>
            </a:r>
            <a:r>
              <a:rPr lang="zh-CN" altLang="zh-CN" dirty="0"/>
              <a:t>子目录中。“</a:t>
            </a:r>
            <a:r>
              <a:rPr lang="en-US" altLang="zh-CN" dirty="0"/>
              <a:t>fs</a:t>
            </a:r>
            <a:r>
              <a:rPr lang="zh-CN" altLang="zh-CN" dirty="0"/>
              <a:t>”是子命令，表示执行文件系统操作。通用选项由</a:t>
            </a:r>
            <a:r>
              <a:rPr lang="en-US" altLang="zh-CN" dirty="0"/>
              <a:t>HDFS</a:t>
            </a:r>
            <a:r>
              <a:rPr lang="zh-CN" altLang="zh-CN" dirty="0"/>
              <a:t>文件操作命令和操作参数组成，不能省略，必须以英文减号字符“</a:t>
            </a:r>
            <a:r>
              <a:rPr lang="en-US" altLang="zh-CN" dirty="0"/>
              <a:t>-</a:t>
            </a:r>
            <a:r>
              <a:rPr lang="zh-CN" altLang="zh-CN" dirty="0"/>
              <a:t>”打头。操作对象在操作参数中指定。</a:t>
            </a:r>
            <a:endParaRPr lang="en-US" altLang="zh-CN" dirty="0"/>
          </a:p>
          <a:p>
            <a:pPr lvl="1"/>
            <a:r>
              <a:rPr lang="zh-CN" altLang="zh-CN" dirty="0"/>
              <a:t>例如，“</a:t>
            </a:r>
            <a:r>
              <a:rPr lang="en-US" altLang="zh-CN" dirty="0" err="1"/>
              <a:t>hadoop</a:t>
            </a:r>
            <a:r>
              <a:rPr lang="en-US" altLang="zh-CN" dirty="0"/>
              <a:t> fs -ls /</a:t>
            </a:r>
            <a:r>
              <a:rPr lang="zh-CN" altLang="zh-CN" dirty="0"/>
              <a:t>”命令表示显示</a:t>
            </a:r>
            <a:r>
              <a:rPr lang="en-US" altLang="zh-CN" dirty="0"/>
              <a:t>HDFS</a:t>
            </a:r>
            <a:r>
              <a:rPr lang="zh-CN" altLang="zh-CN" dirty="0"/>
              <a:t>文件系统的根目录信息。在该命令中，“</a:t>
            </a:r>
            <a:r>
              <a:rPr lang="en-US" altLang="zh-CN" dirty="0"/>
              <a:t>-ls</a:t>
            </a:r>
            <a:r>
              <a:rPr lang="zh-CN" altLang="zh-CN" dirty="0"/>
              <a:t>”是</a:t>
            </a:r>
            <a:r>
              <a:rPr lang="en-US" altLang="zh-CN" dirty="0"/>
              <a:t>HDFS</a:t>
            </a:r>
            <a:r>
              <a:rPr lang="zh-CN" altLang="zh-CN" dirty="0"/>
              <a:t>的文件操作命令，功能与</a:t>
            </a:r>
            <a:r>
              <a:rPr lang="en-US" altLang="zh-CN" dirty="0"/>
              <a:t>Linux</a:t>
            </a:r>
            <a:r>
              <a:rPr lang="zh-CN" altLang="zh-CN" dirty="0"/>
              <a:t>系统中的</a:t>
            </a:r>
            <a:r>
              <a:rPr lang="en-US" altLang="zh-CN" dirty="0"/>
              <a:t>ls</a:t>
            </a:r>
            <a:r>
              <a:rPr lang="zh-CN" altLang="zh-CN" dirty="0"/>
              <a:t>命令相似。“</a:t>
            </a:r>
            <a:r>
              <a:rPr lang="en-US" altLang="zh-CN" dirty="0"/>
              <a:t>/</a:t>
            </a:r>
            <a:r>
              <a:rPr lang="zh-CN" altLang="zh-CN" dirty="0"/>
              <a:t>”是操作参数，指定操作对象为</a:t>
            </a:r>
            <a:r>
              <a:rPr lang="en-US" altLang="zh-CN" dirty="0"/>
              <a:t>HDFS</a:t>
            </a:r>
            <a:r>
              <a:rPr lang="zh-CN" altLang="zh-CN" dirty="0"/>
              <a:t>文件系统的根目录。</a:t>
            </a:r>
            <a:endParaRPr lang="zh-CN" altLang="zh-CN" dirty="0"/>
          </a:p>
          <a:p>
            <a:endParaRPr lang="zh-CN"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2.3.2 HDFS Shell</a:t>
            </a:r>
            <a:r>
              <a:rPr lang="zh-CN" altLang="zh-CN" dirty="0"/>
              <a:t>帮助</a:t>
            </a:r>
            <a:endParaRPr lang="zh-CN" altLang="en-US" dirty="0"/>
          </a:p>
        </p:txBody>
      </p:sp>
      <p:sp>
        <p:nvSpPr>
          <p:cNvPr id="3" name="内容占位符 2"/>
          <p:cNvSpPr>
            <a:spLocks noGrp="1"/>
          </p:cNvSpPr>
          <p:nvPr>
            <p:ph idx="1"/>
          </p:nvPr>
        </p:nvSpPr>
        <p:spPr/>
        <p:txBody>
          <a:bodyPr>
            <a:normAutofit/>
          </a:bodyPr>
          <a:lstStyle/>
          <a:p>
            <a:r>
              <a:rPr lang="en-US" altLang="zh-CN" dirty="0"/>
              <a:t>1. </a:t>
            </a:r>
            <a:r>
              <a:rPr lang="zh-CN" altLang="zh-CN" dirty="0"/>
              <a:t>显示所有帮助信息</a:t>
            </a:r>
            <a:endParaRPr lang="zh-CN" altLang="zh-CN" dirty="0"/>
          </a:p>
          <a:p>
            <a:pPr marL="0" indent="0">
              <a:buNone/>
            </a:pPr>
            <a:r>
              <a:rPr lang="en-US" altLang="zh-CN" dirty="0"/>
              <a:t>  $ </a:t>
            </a:r>
            <a:r>
              <a:rPr lang="en-US" altLang="zh-CN" sz="2600" dirty="0" err="1">
                <a:solidFill>
                  <a:srgbClr val="FF0000"/>
                </a:solidFill>
              </a:rPr>
              <a:t>hadoop</a:t>
            </a:r>
            <a:r>
              <a:rPr lang="en-US" altLang="zh-CN" sz="2600" dirty="0">
                <a:solidFill>
                  <a:srgbClr val="FF0000"/>
                </a:solidFill>
              </a:rPr>
              <a:t> fs –help</a:t>
            </a:r>
            <a:endParaRPr lang="en-US" altLang="zh-CN" sz="2600" dirty="0">
              <a:solidFill>
                <a:srgbClr val="FF0000"/>
              </a:solidFill>
            </a:endParaRPr>
          </a:p>
          <a:p>
            <a:pPr marL="0" indent="0">
              <a:buNone/>
            </a:pPr>
            <a:endParaRPr lang="zh-CN" altLang="zh-CN" dirty="0"/>
          </a:p>
          <a:p>
            <a:r>
              <a:rPr lang="en-US" altLang="zh-CN" dirty="0"/>
              <a:t>2. </a:t>
            </a:r>
            <a:r>
              <a:rPr lang="zh-CN" altLang="zh-CN" dirty="0"/>
              <a:t>显示特定命令的帮助</a:t>
            </a:r>
            <a:endParaRPr lang="zh-CN" altLang="zh-CN" dirty="0"/>
          </a:p>
          <a:p>
            <a:pPr marL="0" indent="0">
              <a:buNone/>
            </a:pPr>
            <a:r>
              <a:rPr lang="en-US" altLang="zh-CN" dirty="0"/>
              <a:t>   </a:t>
            </a:r>
            <a:r>
              <a:rPr lang="zh-CN" altLang="zh-CN" dirty="0"/>
              <a:t>若要显示某个特定</a:t>
            </a:r>
            <a:r>
              <a:rPr lang="en-US" altLang="zh-CN" dirty="0"/>
              <a:t>Shell</a:t>
            </a:r>
            <a:r>
              <a:rPr lang="zh-CN" altLang="zh-CN" dirty="0"/>
              <a:t>命令的帮助信息，则可在</a:t>
            </a:r>
            <a:r>
              <a:rPr lang="en-US" altLang="zh-CN" dirty="0"/>
              <a:t>help</a:t>
            </a:r>
            <a:r>
              <a:rPr lang="zh-CN" altLang="zh-CN" dirty="0"/>
              <a:t>命令之后添加该</a:t>
            </a:r>
            <a:r>
              <a:rPr lang="en-US" altLang="zh-CN" dirty="0"/>
              <a:t>Shell</a:t>
            </a:r>
            <a:r>
              <a:rPr lang="zh-CN" altLang="zh-CN" dirty="0"/>
              <a:t>命令。</a:t>
            </a:r>
            <a:endParaRPr lang="zh-CN" altLang="zh-CN" dirty="0"/>
          </a:p>
          <a:p>
            <a:pPr marL="0" indent="0">
              <a:buNone/>
            </a:pPr>
            <a:r>
              <a:rPr lang="en-US" altLang="zh-CN" dirty="0"/>
              <a:t>    </a:t>
            </a:r>
            <a:r>
              <a:rPr lang="zh-CN" altLang="zh-CN" dirty="0"/>
              <a:t>例如，</a:t>
            </a:r>
            <a:r>
              <a:rPr lang="en-US" altLang="zh-CN" dirty="0"/>
              <a:t>$ </a:t>
            </a:r>
            <a:r>
              <a:rPr lang="en-US" altLang="zh-CN" sz="2600" dirty="0" err="1">
                <a:solidFill>
                  <a:srgbClr val="FF0000"/>
                </a:solidFill>
              </a:rPr>
              <a:t>hadoop</a:t>
            </a:r>
            <a:r>
              <a:rPr lang="en-US" altLang="zh-CN" sz="2600" dirty="0">
                <a:solidFill>
                  <a:srgbClr val="FF0000"/>
                </a:solidFill>
              </a:rPr>
              <a:t> fs -help ls</a:t>
            </a:r>
            <a:endParaRPr lang="zh-CN" altLang="zh-CN" sz="2600" dirty="0">
              <a:solidFill>
                <a:srgbClr val="FF0000"/>
              </a:solidFill>
            </a:endParaRPr>
          </a:p>
          <a:p>
            <a:endParaRPr lang="zh-CN"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en-US" dirty="0"/>
              <a:t>文件操作命令</a:t>
            </a:r>
            <a:endParaRPr lang="zh-CN" altLang="en-US" dirty="0"/>
          </a:p>
        </p:txBody>
      </p:sp>
      <p:sp>
        <p:nvSpPr>
          <p:cNvPr id="8" name="内容占位符 2"/>
          <p:cNvSpPr>
            <a:spLocks noGrp="1"/>
          </p:cNvSpPr>
          <p:nvPr>
            <p:ph idx="1"/>
          </p:nvPr>
        </p:nvSpPr>
        <p:spPr/>
        <p:txBody>
          <a:bodyPr>
            <a:normAutofit fontScale="92500" lnSpcReduction="20000"/>
          </a:bodyPr>
          <a:lstStyle/>
          <a:p>
            <a:pPr marL="0" indent="0">
              <a:buNone/>
            </a:pPr>
            <a:r>
              <a:rPr lang="zh-CN" altLang="zh-CN" dirty="0"/>
              <a:t>在</a:t>
            </a:r>
            <a:r>
              <a:rPr lang="en-US" altLang="zh-CN" dirty="0"/>
              <a:t>HDFS Shell</a:t>
            </a:r>
            <a:r>
              <a:rPr lang="zh-CN" altLang="zh-CN" dirty="0"/>
              <a:t>命令中，有关文件的操作命令比较丰富，包括目录或文件的创建、复制、重命名、显示、查找、统计等命令。</a:t>
            </a:r>
            <a:endParaRPr lang="zh-CN" altLang="zh-CN" dirty="0"/>
          </a:p>
          <a:p>
            <a:r>
              <a:rPr lang="en-US" altLang="zh-CN" dirty="0"/>
              <a:t>1. ls</a:t>
            </a:r>
            <a:r>
              <a:rPr lang="zh-CN" altLang="zh-CN" dirty="0"/>
              <a:t>和</a:t>
            </a:r>
            <a:r>
              <a:rPr lang="en-US" altLang="zh-CN" dirty="0" err="1"/>
              <a:t>lsr</a:t>
            </a:r>
            <a:endParaRPr lang="zh-CN" altLang="zh-CN" dirty="0"/>
          </a:p>
          <a:p>
            <a:pPr marL="0" indent="0">
              <a:buNone/>
            </a:pPr>
            <a:r>
              <a:rPr lang="en-US" altLang="zh-CN" dirty="0"/>
              <a:t>   </a:t>
            </a:r>
            <a:r>
              <a:rPr lang="zh-CN" altLang="zh-CN" dirty="0"/>
              <a:t>一般格式如下：</a:t>
            </a:r>
            <a:endParaRPr lang="zh-CN" altLang="zh-CN" dirty="0"/>
          </a:p>
          <a:p>
            <a:pPr marL="0" indent="0">
              <a:buNone/>
            </a:pPr>
            <a:r>
              <a:rPr lang="en-US" altLang="zh-CN" dirty="0"/>
              <a:t>  </a:t>
            </a:r>
            <a:r>
              <a:rPr lang="en-US" altLang="zh-CN" dirty="0" err="1">
                <a:solidFill>
                  <a:srgbClr val="FF0000"/>
                </a:solidFill>
              </a:rPr>
              <a:t>hadoop</a:t>
            </a:r>
            <a:r>
              <a:rPr lang="en-US" altLang="zh-CN" dirty="0">
                <a:solidFill>
                  <a:srgbClr val="FF0000"/>
                </a:solidFill>
              </a:rPr>
              <a:t> fs -ls [-d] [-h] [-R] &lt;</a:t>
            </a:r>
            <a:r>
              <a:rPr lang="en-US" altLang="zh-CN" dirty="0" err="1">
                <a:solidFill>
                  <a:srgbClr val="FF0000"/>
                </a:solidFill>
              </a:rPr>
              <a:t>args</a:t>
            </a:r>
            <a:r>
              <a:rPr lang="en-US" altLang="zh-CN" dirty="0">
                <a:solidFill>
                  <a:srgbClr val="FF0000"/>
                </a:solidFill>
              </a:rPr>
              <a:t>&gt;</a:t>
            </a:r>
            <a:endParaRPr lang="zh-CN" altLang="zh-CN" dirty="0">
              <a:solidFill>
                <a:srgbClr val="FF0000"/>
              </a:solidFill>
            </a:endParaRPr>
          </a:p>
          <a:p>
            <a:pPr marL="0" indent="0">
              <a:buNone/>
            </a:pPr>
            <a:r>
              <a:rPr lang="en-US" altLang="zh-CN" dirty="0"/>
              <a:t>  </a:t>
            </a:r>
            <a:r>
              <a:rPr lang="zh-CN" altLang="zh-CN" dirty="0"/>
              <a:t>其中，各选项说明如下：</a:t>
            </a:r>
            <a:endParaRPr lang="zh-CN" altLang="zh-CN" dirty="0"/>
          </a:p>
          <a:p>
            <a:pPr lvl="1"/>
            <a:r>
              <a:rPr lang="en-US" altLang="zh-CN" dirty="0"/>
              <a:t>-d</a:t>
            </a:r>
            <a:r>
              <a:rPr lang="zh-CN" altLang="zh-CN" dirty="0"/>
              <a:t>选项</a:t>
            </a:r>
            <a:r>
              <a:rPr lang="en-US" altLang="zh-CN" dirty="0"/>
              <a:t>: </a:t>
            </a:r>
            <a:r>
              <a:rPr lang="zh-CN" altLang="zh-CN" dirty="0"/>
              <a:t>将目录显示为普通文件（</a:t>
            </a:r>
            <a:r>
              <a:rPr lang="en-US" altLang="zh-CN" dirty="0"/>
              <a:t>plain file</a:t>
            </a:r>
            <a:r>
              <a:rPr lang="zh-CN" altLang="zh-CN" dirty="0"/>
              <a:t>）；</a:t>
            </a:r>
            <a:endParaRPr lang="zh-CN" altLang="zh-CN" dirty="0"/>
          </a:p>
          <a:p>
            <a:pPr lvl="1"/>
            <a:r>
              <a:rPr lang="en-US" altLang="zh-CN" dirty="0"/>
              <a:t>-h</a:t>
            </a:r>
            <a:r>
              <a:rPr lang="zh-CN" altLang="zh-CN" dirty="0"/>
              <a:t>选项</a:t>
            </a:r>
            <a:r>
              <a:rPr lang="en-US" altLang="zh-CN" dirty="0"/>
              <a:t>: </a:t>
            </a:r>
            <a:r>
              <a:rPr lang="zh-CN" altLang="zh-CN" dirty="0"/>
              <a:t>使用方便人阅读的信息单位显示文件大小，例如</a:t>
            </a:r>
            <a:r>
              <a:rPr lang="en-US" altLang="zh-CN" dirty="0"/>
              <a:t>64.0m </a:t>
            </a:r>
            <a:r>
              <a:rPr lang="zh-CN" altLang="zh-CN" dirty="0"/>
              <a:t>表示</a:t>
            </a:r>
            <a:r>
              <a:rPr lang="en-US" altLang="zh-CN" dirty="0"/>
              <a:t>67108864</a:t>
            </a:r>
            <a:r>
              <a:rPr lang="zh-CN" altLang="zh-CN" dirty="0"/>
              <a:t>字节。</a:t>
            </a:r>
            <a:endParaRPr lang="zh-CN" altLang="zh-CN" dirty="0"/>
          </a:p>
          <a:p>
            <a:pPr lvl="1"/>
            <a:r>
              <a:rPr lang="en-US" altLang="zh-CN" dirty="0"/>
              <a:t>-R</a:t>
            </a:r>
            <a:r>
              <a:rPr lang="zh-CN" altLang="zh-CN" dirty="0"/>
              <a:t>选项</a:t>
            </a:r>
            <a:r>
              <a:rPr lang="en-US" altLang="zh-CN" dirty="0"/>
              <a:t>: </a:t>
            </a:r>
            <a:r>
              <a:rPr lang="zh-CN" altLang="zh-CN" dirty="0"/>
              <a:t>递归显示所有子目录的信息。</a:t>
            </a:r>
            <a:endParaRPr lang="zh-CN" altLang="zh-CN" dirty="0"/>
          </a:p>
          <a:p>
            <a:pPr lvl="1"/>
            <a:r>
              <a:rPr lang="en-US" altLang="zh-CN" dirty="0" err="1"/>
              <a:t>lsr</a:t>
            </a:r>
            <a:r>
              <a:rPr lang="zh-CN" altLang="zh-CN" dirty="0"/>
              <a:t>功能等同于</a:t>
            </a:r>
            <a:r>
              <a:rPr lang="en-US" altLang="zh-CN" dirty="0"/>
              <a:t>ls -R</a:t>
            </a:r>
            <a:r>
              <a:rPr lang="zh-CN" altLang="zh-CN" dirty="0"/>
              <a:t>命令。</a:t>
            </a:r>
            <a:endParaRPr lang="zh-CN" altLang="zh-CN" dirty="0"/>
          </a:p>
          <a:p>
            <a:endParaRPr lang="zh-CN"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 Hadoop</a:t>
            </a:r>
            <a:r>
              <a:rPr lang="zh-CN" altLang="en-US">
                <a:ea typeface="宋体" panose="02010600030101010101" pitchFamily="2" charset="-122"/>
              </a:rPr>
              <a:t>简介</a:t>
            </a:r>
            <a:endParaRPr lang="zh-CN" altLang="en-US">
              <a:ea typeface="宋体" panose="02010600030101010101" pitchFamily="2" charset="-122"/>
            </a:endParaRPr>
          </a:p>
        </p:txBody>
      </p:sp>
      <p:sp>
        <p:nvSpPr>
          <p:cNvPr id="3" name="内容占位符 2"/>
          <p:cNvSpPr>
            <a:spLocks noGrp="1"/>
          </p:cNvSpPr>
          <p:nvPr>
            <p:ph idx="1"/>
          </p:nvPr>
        </p:nvSpPr>
        <p:spPr/>
        <p:txBody>
          <a:bodyPr/>
          <a:lstStyle/>
          <a:p>
            <a:r>
              <a:rPr lang="en-US" altLang="zh-CN"/>
              <a:t>Hadoop</a:t>
            </a:r>
            <a:r>
              <a:rPr lang="zh-CN" altLang="en-US">
                <a:ea typeface="宋体" panose="02010600030101010101" pitchFamily="2" charset="-122"/>
              </a:rPr>
              <a:t>起源</a:t>
            </a:r>
            <a:endParaRPr lang="en-US" altLang="zh-CN"/>
          </a:p>
          <a:p>
            <a:pPr lvl="1"/>
            <a:r>
              <a:rPr lang="en-US" altLang="zh-CN" dirty="0">
                <a:sym typeface="+mn-ea"/>
              </a:rPr>
              <a:t>Hadoop</a:t>
            </a:r>
            <a:r>
              <a:rPr lang="zh-CN" altLang="zh-CN" dirty="0">
                <a:sym typeface="+mn-ea"/>
              </a:rPr>
              <a:t>起源于开源的网络搜索引擎</a:t>
            </a:r>
            <a:r>
              <a:rPr lang="en-US" altLang="zh-CN" dirty="0">
                <a:sym typeface="+mn-ea"/>
              </a:rPr>
              <a:t>-</a:t>
            </a:r>
            <a:r>
              <a:rPr lang="en-US" altLang="zh-CN" dirty="0" err="1">
                <a:sym typeface="+mn-ea"/>
              </a:rPr>
              <a:t>Nutch</a:t>
            </a:r>
            <a:r>
              <a:rPr lang="zh-CN" dirty="0">
                <a:ea typeface="宋体" panose="02010600030101010101" pitchFamily="2" charset="-122"/>
                <a:sym typeface="+mn-ea"/>
              </a:rPr>
              <a:t>（</a:t>
            </a:r>
            <a:r>
              <a:rPr lang="en-US" altLang="zh-CN" dirty="0">
                <a:sym typeface="+mn-ea"/>
              </a:rPr>
              <a:t>Lucene</a:t>
            </a:r>
            <a:r>
              <a:rPr lang="zh-CN" altLang="zh-CN" dirty="0">
                <a:sym typeface="+mn-ea"/>
              </a:rPr>
              <a:t>项目的一部分），由毕业于美国斯坦福大学的</a:t>
            </a:r>
            <a:r>
              <a:rPr lang="en-US" altLang="zh-CN" dirty="0">
                <a:sym typeface="+mn-ea"/>
              </a:rPr>
              <a:t>Doug Cutting</a:t>
            </a:r>
            <a:r>
              <a:rPr lang="zh-CN" altLang="zh-CN" dirty="0">
                <a:sym typeface="+mn-ea"/>
              </a:rPr>
              <a:t>发起。</a:t>
            </a:r>
            <a:endParaRPr lang="zh-CN" altLang="zh-CN" dirty="0">
              <a:sym typeface="+mn-ea"/>
            </a:endParaRPr>
          </a:p>
          <a:p>
            <a:pPr lvl="1"/>
            <a:r>
              <a:rPr lang="zh-CN" altLang="en-US" dirty="0">
                <a:latin typeface="+mn-ea"/>
                <a:sym typeface="+mn-ea"/>
              </a:rPr>
              <a:t>名字不是常见的几个单词的缩写，而是</a:t>
            </a:r>
            <a:r>
              <a:rPr lang="en-US" altLang="zh-CN" dirty="0">
                <a:sym typeface="+mn-ea"/>
              </a:rPr>
              <a:t>Doug Cutting</a:t>
            </a:r>
            <a:r>
              <a:rPr lang="zh-CN" altLang="en-US" dirty="0">
                <a:latin typeface="+mn-ea"/>
                <a:sym typeface="+mn-ea"/>
              </a:rPr>
              <a:t>虚构的一个名字。</a:t>
            </a:r>
            <a:endParaRPr lang="zh-CN" altLang="zh-CN" dirty="0">
              <a:sym typeface="+mn-ea"/>
            </a:endParaRPr>
          </a:p>
          <a:p>
            <a:pPr lvl="1"/>
            <a:r>
              <a:rPr lang="zh-CN" altLang="en-US" dirty="0">
                <a:ea typeface="宋体" panose="02010600030101010101" pitchFamily="2" charset="-122"/>
                <a:sym typeface="+mn-ea"/>
              </a:rPr>
              <a:t>是</a:t>
            </a:r>
            <a:r>
              <a:rPr lang="en-US" altLang="zh-CN" dirty="0">
                <a:sym typeface="+mn-ea"/>
              </a:rPr>
              <a:t>Google</a:t>
            </a:r>
            <a:r>
              <a:rPr lang="zh-CN" altLang="en-US" dirty="0">
                <a:ea typeface="宋体" panose="02010600030101010101" pitchFamily="2" charset="-122"/>
                <a:sym typeface="+mn-ea"/>
              </a:rPr>
              <a:t> </a:t>
            </a:r>
            <a:r>
              <a:rPr lang="en-US" altLang="zh-CN" dirty="0">
                <a:ea typeface="宋体" panose="02010600030101010101" pitchFamily="2" charset="-122"/>
                <a:sym typeface="+mn-ea"/>
              </a:rPr>
              <a:t>GFS</a:t>
            </a:r>
            <a:r>
              <a:rPr lang="zh-CN" altLang="en-US" dirty="0">
                <a:ea typeface="宋体" panose="02010600030101010101" pitchFamily="2" charset="-122"/>
                <a:sym typeface="+mn-ea"/>
              </a:rPr>
              <a:t>、</a:t>
            </a:r>
            <a:r>
              <a:rPr lang="en-US" altLang="zh-CN" dirty="0">
                <a:ea typeface="宋体" panose="02010600030101010101" pitchFamily="2" charset="-122"/>
                <a:sym typeface="+mn-ea"/>
              </a:rPr>
              <a:t>Mapreduce</a:t>
            </a:r>
            <a:r>
              <a:rPr lang="zh-CN" altLang="en-US" dirty="0">
                <a:ea typeface="宋体" panose="02010600030101010101" pitchFamily="2" charset="-122"/>
                <a:sym typeface="+mn-ea"/>
              </a:rPr>
              <a:t>的开源实现</a:t>
            </a:r>
            <a:endParaRPr lang="zh-CN" altLang="en-US" dirty="0">
              <a:ea typeface="宋体" panose="02010600030101010101" pitchFamily="2" charset="-122"/>
              <a:sym typeface="+mn-ea"/>
            </a:endParaRPr>
          </a:p>
          <a:p>
            <a:pPr lvl="1"/>
            <a:endParaRPr lang="en-US" altLang="zh-CN"/>
          </a:p>
        </p:txBody>
      </p:sp>
      <p:pic>
        <p:nvPicPr>
          <p:cNvPr id="4" name="Picture 3"/>
          <p:cNvPicPr>
            <a:picLocks noChangeAspect="1"/>
          </p:cNvPicPr>
          <p:nvPr/>
        </p:nvPicPr>
        <p:blipFill>
          <a:blip r:embed="rId1"/>
          <a:stretch>
            <a:fillRect/>
          </a:stretch>
        </p:blipFill>
        <p:spPr>
          <a:xfrm>
            <a:off x="2738120" y="4732020"/>
            <a:ext cx="3014477" cy="182499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a:bodyPr>
          <a:lstStyle/>
          <a:p>
            <a:r>
              <a:rPr lang="en-US" altLang="zh-CN" dirty="0"/>
              <a:t>2. </a:t>
            </a:r>
            <a:r>
              <a:rPr lang="en-US" altLang="zh-CN" dirty="0" err="1"/>
              <a:t>mkdir</a:t>
            </a:r>
            <a:r>
              <a:rPr lang="zh-CN" altLang="zh-CN" dirty="0"/>
              <a:t>命令</a:t>
            </a:r>
            <a:endParaRPr lang="zh-CN" altLang="zh-CN" dirty="0"/>
          </a:p>
          <a:p>
            <a:pPr marL="0" indent="0">
              <a:buNone/>
            </a:pPr>
            <a:r>
              <a:rPr lang="en-US" altLang="zh-CN" dirty="0"/>
              <a:t>   </a:t>
            </a:r>
            <a:r>
              <a:rPr lang="en-US" altLang="zh-CN" dirty="0" err="1"/>
              <a:t>mkdir</a:t>
            </a:r>
            <a:r>
              <a:rPr lang="zh-CN" altLang="zh-CN" dirty="0"/>
              <a:t>命令用来在指定的</a:t>
            </a:r>
            <a:r>
              <a:rPr lang="en-US" altLang="zh-CN" dirty="0"/>
              <a:t>path</a:t>
            </a:r>
            <a:r>
              <a:rPr lang="zh-CN" altLang="zh-CN" dirty="0"/>
              <a:t>中新建子目录。其中，创建位置</a:t>
            </a:r>
            <a:r>
              <a:rPr lang="en-US" altLang="zh-CN" dirty="0"/>
              <a:t>path</a:t>
            </a:r>
            <a:r>
              <a:rPr lang="zh-CN" altLang="zh-CN" dirty="0"/>
              <a:t>可采用</a:t>
            </a:r>
            <a:r>
              <a:rPr lang="en-US" altLang="zh-CN" dirty="0"/>
              <a:t>URI</a:t>
            </a:r>
            <a:r>
              <a:rPr lang="zh-CN" altLang="zh-CN" dirty="0"/>
              <a:t>格式进行指定。该命令功能与</a:t>
            </a:r>
            <a:r>
              <a:rPr lang="en-US" altLang="zh-CN" dirty="0"/>
              <a:t>Linux</a:t>
            </a:r>
            <a:r>
              <a:rPr lang="zh-CN" altLang="zh-CN" dirty="0"/>
              <a:t>系统的</a:t>
            </a:r>
            <a:r>
              <a:rPr lang="en-US" altLang="zh-CN" dirty="0" err="1"/>
              <a:t>mkdir</a:t>
            </a:r>
            <a:r>
              <a:rPr lang="zh-CN" altLang="zh-CN" dirty="0"/>
              <a:t>相同，允许一次创建多个子目录。一般格式如下：</a:t>
            </a:r>
            <a:endParaRPr lang="zh-CN" altLang="zh-CN" dirty="0"/>
          </a:p>
          <a:p>
            <a:pPr marL="0" indent="0">
              <a:buNone/>
            </a:pPr>
            <a:r>
              <a:rPr lang="en-US" altLang="zh-CN" dirty="0"/>
              <a:t>  </a:t>
            </a:r>
            <a:r>
              <a:rPr lang="en-US" altLang="zh-CN" dirty="0" err="1">
                <a:solidFill>
                  <a:srgbClr val="FF0000"/>
                </a:solidFill>
              </a:rPr>
              <a:t>hadoop</a:t>
            </a:r>
            <a:r>
              <a:rPr lang="en-US" altLang="zh-CN" dirty="0">
                <a:solidFill>
                  <a:srgbClr val="FF0000"/>
                </a:solidFill>
              </a:rPr>
              <a:t> fs -</a:t>
            </a:r>
            <a:r>
              <a:rPr lang="en-US" altLang="zh-CN" dirty="0" err="1">
                <a:solidFill>
                  <a:srgbClr val="FF0000"/>
                </a:solidFill>
              </a:rPr>
              <a:t>mkdir</a:t>
            </a:r>
            <a:r>
              <a:rPr lang="en-US" altLang="zh-CN" dirty="0">
                <a:solidFill>
                  <a:srgbClr val="FF0000"/>
                </a:solidFill>
              </a:rPr>
              <a:t> [-p] &lt;paths&gt;</a:t>
            </a:r>
            <a:endParaRPr lang="zh-CN" altLang="zh-CN" dirty="0">
              <a:solidFill>
                <a:srgbClr val="FF0000"/>
              </a:solidFill>
            </a:endParaRPr>
          </a:p>
          <a:p>
            <a:pPr lvl="1"/>
            <a:r>
              <a:rPr lang="zh-CN" altLang="zh-CN" dirty="0"/>
              <a:t>其中，</a:t>
            </a:r>
            <a:r>
              <a:rPr lang="en-US" altLang="zh-CN" dirty="0"/>
              <a:t>-p</a:t>
            </a:r>
            <a:r>
              <a:rPr lang="zh-CN" altLang="zh-CN" dirty="0"/>
              <a:t>选项表示创建子目录时先检查路径是否存在，若不存在则同时创建相应的各级目录。</a:t>
            </a:r>
            <a:endParaRPr lang="zh-CN" altLang="zh-CN" dirty="0"/>
          </a:p>
          <a:p>
            <a:pPr lvl="1"/>
            <a:r>
              <a:rPr lang="zh-CN" altLang="zh-CN" dirty="0"/>
              <a:t>例如，</a:t>
            </a:r>
            <a:r>
              <a:rPr lang="en-US" altLang="zh-CN" dirty="0"/>
              <a:t>$ </a:t>
            </a:r>
            <a:r>
              <a:rPr lang="en-US" altLang="zh-CN" dirty="0" err="1"/>
              <a:t>hadoop</a:t>
            </a:r>
            <a:r>
              <a:rPr lang="en-US" altLang="zh-CN" dirty="0"/>
              <a:t> fs -</a:t>
            </a:r>
            <a:r>
              <a:rPr lang="en-US" altLang="zh-CN" dirty="0" err="1"/>
              <a:t>mkdir</a:t>
            </a:r>
            <a:r>
              <a:rPr lang="en-US" altLang="zh-CN" dirty="0"/>
              <a:t> /test1 /test2</a:t>
            </a:r>
            <a:endParaRPr lang="zh-CN" altLang="zh-CN" dirty="0"/>
          </a:p>
          <a:p>
            <a:endParaRPr lang="zh-CN"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lnSpcReduction="10000"/>
          </a:bodyPr>
          <a:lstStyle/>
          <a:p>
            <a:r>
              <a:rPr lang="en-US" altLang="zh-CN" dirty="0"/>
              <a:t>3. </a:t>
            </a:r>
            <a:r>
              <a:rPr lang="en-US" altLang="zh-CN" dirty="0" err="1"/>
              <a:t>touchz</a:t>
            </a:r>
            <a:r>
              <a:rPr lang="zh-CN" altLang="zh-CN" dirty="0"/>
              <a:t>和</a:t>
            </a:r>
            <a:r>
              <a:rPr lang="en-US" altLang="zh-CN" dirty="0" err="1"/>
              <a:t>appendToFile</a:t>
            </a:r>
            <a:r>
              <a:rPr lang="zh-CN" altLang="zh-CN" dirty="0"/>
              <a:t>命令</a:t>
            </a:r>
            <a:endParaRPr lang="zh-CN" altLang="zh-CN" dirty="0"/>
          </a:p>
          <a:p>
            <a:pPr marL="0" indent="0">
              <a:buNone/>
            </a:pPr>
            <a:r>
              <a:rPr lang="en-US" altLang="zh-CN" dirty="0"/>
              <a:t>	</a:t>
            </a:r>
            <a:r>
              <a:rPr lang="en-US" altLang="zh-CN" dirty="0" err="1"/>
              <a:t>touchz</a:t>
            </a:r>
            <a:r>
              <a:rPr lang="zh-CN" altLang="zh-CN" dirty="0"/>
              <a:t>命令与</a:t>
            </a:r>
            <a:r>
              <a:rPr lang="en-US" altLang="zh-CN" dirty="0"/>
              <a:t>Linux</a:t>
            </a:r>
            <a:r>
              <a:rPr lang="zh-CN" altLang="zh-CN" dirty="0"/>
              <a:t>的</a:t>
            </a:r>
            <a:r>
              <a:rPr lang="en-US" altLang="zh-CN" dirty="0"/>
              <a:t>touch</a:t>
            </a:r>
            <a:r>
              <a:rPr lang="zh-CN" altLang="zh-CN" dirty="0"/>
              <a:t>命令功能相同，用于创建一个空文件。</a:t>
            </a:r>
            <a:r>
              <a:rPr lang="en-US" altLang="zh-CN" dirty="0" err="1"/>
              <a:t>appendToFile</a:t>
            </a:r>
            <a:r>
              <a:rPr lang="zh-CN" altLang="zh-CN" dirty="0"/>
              <a:t>命令用于把一个或多个</a:t>
            </a:r>
            <a:r>
              <a:rPr lang="en-US" altLang="zh-CN" dirty="0"/>
              <a:t>Linux</a:t>
            </a:r>
            <a:r>
              <a:rPr lang="zh-CN" altLang="zh-CN" dirty="0"/>
              <a:t>本地的原文件的内容追加到目标文件中。</a:t>
            </a:r>
            <a:r>
              <a:rPr lang="en-US" altLang="zh-CN" dirty="0"/>
              <a:t>2</a:t>
            </a:r>
            <a:r>
              <a:rPr lang="zh-CN" altLang="zh-CN" dirty="0"/>
              <a:t>条命令的格式分别如下：</a:t>
            </a:r>
            <a:endParaRPr lang="zh-CN" altLang="zh-CN" dirty="0"/>
          </a:p>
          <a:p>
            <a:pPr marL="0" indent="0">
              <a:buNone/>
            </a:pPr>
            <a:r>
              <a:rPr lang="en-US" altLang="zh-CN" dirty="0"/>
              <a:t>	</a:t>
            </a:r>
            <a:r>
              <a:rPr lang="en-US" altLang="zh-CN" dirty="0" err="1">
                <a:solidFill>
                  <a:srgbClr val="FF0000"/>
                </a:solidFill>
              </a:rPr>
              <a:t>hadoop</a:t>
            </a:r>
            <a:r>
              <a:rPr lang="en-US" altLang="zh-CN" dirty="0">
                <a:solidFill>
                  <a:srgbClr val="FF0000"/>
                </a:solidFill>
              </a:rPr>
              <a:t> fs -</a:t>
            </a:r>
            <a:r>
              <a:rPr lang="en-US" altLang="zh-CN" dirty="0" err="1">
                <a:solidFill>
                  <a:srgbClr val="FF0000"/>
                </a:solidFill>
              </a:rPr>
              <a:t>touchz</a:t>
            </a:r>
            <a:r>
              <a:rPr lang="en-US" altLang="zh-CN" dirty="0">
                <a:solidFill>
                  <a:srgbClr val="FF0000"/>
                </a:solidFill>
              </a:rPr>
              <a:t> URI [URI ...]</a:t>
            </a:r>
            <a:endParaRPr lang="zh-CN"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hadoop</a:t>
            </a:r>
            <a:r>
              <a:rPr lang="en-US" altLang="zh-CN" dirty="0">
                <a:solidFill>
                  <a:srgbClr val="FF0000"/>
                </a:solidFill>
              </a:rPr>
              <a:t> fs -</a:t>
            </a:r>
            <a:r>
              <a:rPr lang="en-US" altLang="zh-CN" dirty="0" err="1">
                <a:solidFill>
                  <a:srgbClr val="FF0000"/>
                </a:solidFill>
              </a:rPr>
              <a:t>appendToFile</a:t>
            </a:r>
            <a:r>
              <a:rPr lang="en-US" altLang="zh-CN" dirty="0">
                <a:solidFill>
                  <a:srgbClr val="FF0000"/>
                </a:solidFill>
              </a:rPr>
              <a:t> &lt;</a:t>
            </a:r>
            <a:r>
              <a:rPr lang="en-US" altLang="zh-CN" dirty="0" err="1">
                <a:solidFill>
                  <a:srgbClr val="FF0000"/>
                </a:solidFill>
              </a:rPr>
              <a:t>localsrc</a:t>
            </a:r>
            <a:r>
              <a:rPr lang="en-US" altLang="zh-CN" dirty="0">
                <a:solidFill>
                  <a:srgbClr val="FF0000"/>
                </a:solidFill>
              </a:rPr>
              <a:t>&gt; ... &lt;</a:t>
            </a:r>
            <a:r>
              <a:rPr lang="en-US" altLang="zh-CN" dirty="0" err="1">
                <a:solidFill>
                  <a:srgbClr val="FF0000"/>
                </a:solidFill>
              </a:rPr>
              <a:t>dst</a:t>
            </a:r>
            <a:r>
              <a:rPr lang="en-US" altLang="zh-CN" dirty="0">
                <a:solidFill>
                  <a:srgbClr val="FF0000"/>
                </a:solidFill>
              </a:rPr>
              <a:t>&gt;</a:t>
            </a:r>
            <a:endParaRPr lang="zh-CN" altLang="zh-CN" dirty="0">
              <a:solidFill>
                <a:srgbClr val="FF0000"/>
              </a:solidFill>
            </a:endParaRPr>
          </a:p>
          <a:p>
            <a:pPr lvl="1"/>
            <a:r>
              <a:rPr lang="zh-CN" altLang="zh-CN" dirty="0"/>
              <a:t>其中，</a:t>
            </a:r>
            <a:r>
              <a:rPr lang="en-US" altLang="zh-CN" dirty="0"/>
              <a:t>&lt;</a:t>
            </a:r>
            <a:r>
              <a:rPr lang="en-US" altLang="zh-CN" dirty="0" err="1"/>
              <a:t>localsrc</a:t>
            </a:r>
            <a:r>
              <a:rPr lang="en-US" altLang="zh-CN" dirty="0"/>
              <a:t>&gt;</a:t>
            </a:r>
            <a:r>
              <a:rPr lang="zh-CN" altLang="zh-CN" dirty="0"/>
              <a:t>为本地源文件，</a:t>
            </a:r>
            <a:r>
              <a:rPr lang="en-US" altLang="zh-CN" dirty="0"/>
              <a:t>&lt;</a:t>
            </a:r>
            <a:r>
              <a:rPr lang="en-US" altLang="zh-CN" dirty="0" err="1"/>
              <a:t>dst</a:t>
            </a:r>
            <a:r>
              <a:rPr lang="en-US" altLang="zh-CN" dirty="0"/>
              <a:t>&gt;</a:t>
            </a:r>
            <a:r>
              <a:rPr lang="zh-CN" altLang="zh-CN" dirty="0"/>
              <a:t>为</a:t>
            </a:r>
            <a:r>
              <a:rPr lang="en-US" altLang="zh-CN" dirty="0"/>
              <a:t>HDFS</a:t>
            </a:r>
            <a:r>
              <a:rPr lang="zh-CN" altLang="zh-CN" dirty="0"/>
              <a:t>中的目标文件。</a:t>
            </a:r>
            <a:endParaRPr lang="zh-CN" altLang="zh-CN" dirty="0"/>
          </a:p>
          <a:p>
            <a:pPr lvl="1"/>
            <a:r>
              <a:rPr lang="zh-CN" altLang="zh-CN" dirty="0"/>
              <a:t>例如：</a:t>
            </a:r>
            <a:r>
              <a:rPr lang="en-US" altLang="zh-CN" dirty="0"/>
              <a:t>$ </a:t>
            </a:r>
            <a:r>
              <a:rPr lang="en-US" altLang="zh-CN" dirty="0" err="1"/>
              <a:t>hadoop</a:t>
            </a:r>
            <a:r>
              <a:rPr lang="en-US" altLang="zh-CN" dirty="0"/>
              <a:t> fs -</a:t>
            </a:r>
            <a:r>
              <a:rPr lang="en-US" altLang="zh-CN" dirty="0" err="1"/>
              <a:t>touchz</a:t>
            </a:r>
            <a:r>
              <a:rPr lang="en-US" altLang="zh-CN" dirty="0"/>
              <a:t> /test1/abc.txt</a:t>
            </a:r>
            <a:endParaRPr lang="zh-CN" altLang="zh-CN" dirty="0"/>
          </a:p>
          <a:p>
            <a:endParaRPr lang="zh-CN"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fontScale="85000" lnSpcReduction="10000"/>
          </a:bodyPr>
          <a:lstStyle/>
          <a:p>
            <a:r>
              <a:rPr lang="en-US" altLang="zh-CN" dirty="0"/>
              <a:t>4. </a:t>
            </a:r>
            <a:r>
              <a:rPr lang="en-US" altLang="zh-CN" dirty="0" err="1"/>
              <a:t>cp</a:t>
            </a:r>
            <a:r>
              <a:rPr lang="zh-CN" altLang="zh-CN" dirty="0"/>
              <a:t>、</a:t>
            </a:r>
            <a:r>
              <a:rPr lang="en-US" altLang="zh-CN" dirty="0"/>
              <a:t>mv</a:t>
            </a:r>
            <a:r>
              <a:rPr lang="zh-CN" altLang="zh-CN" dirty="0"/>
              <a:t>、</a:t>
            </a:r>
            <a:r>
              <a:rPr lang="en-US" altLang="zh-CN" dirty="0" err="1"/>
              <a:t>rm</a:t>
            </a:r>
            <a:r>
              <a:rPr lang="zh-CN" altLang="zh-CN" dirty="0"/>
              <a:t>、</a:t>
            </a:r>
            <a:r>
              <a:rPr lang="en-US" altLang="zh-CN" dirty="0" err="1"/>
              <a:t>rmdir</a:t>
            </a:r>
            <a:r>
              <a:rPr lang="zh-CN" altLang="zh-CN" dirty="0"/>
              <a:t>和</a:t>
            </a:r>
            <a:r>
              <a:rPr lang="en-US" altLang="zh-CN" dirty="0" err="1"/>
              <a:t>rmr</a:t>
            </a:r>
            <a:r>
              <a:rPr lang="zh-CN" altLang="zh-CN" dirty="0"/>
              <a:t>命令</a:t>
            </a:r>
            <a:endParaRPr lang="zh-CN" altLang="zh-CN" dirty="0"/>
          </a:p>
          <a:p>
            <a:pPr marL="0" indent="0">
              <a:buNone/>
            </a:pPr>
            <a:r>
              <a:rPr lang="zh-CN" altLang="zh-CN" dirty="0"/>
              <a:t>这</a:t>
            </a:r>
            <a:r>
              <a:rPr lang="en-US" altLang="zh-CN" dirty="0"/>
              <a:t>4</a:t>
            </a:r>
            <a:r>
              <a:rPr lang="zh-CN" altLang="zh-CN" dirty="0"/>
              <a:t>条命令类似</a:t>
            </a:r>
            <a:r>
              <a:rPr lang="en-US" altLang="zh-CN" dirty="0"/>
              <a:t>Linux</a:t>
            </a:r>
            <a:r>
              <a:rPr lang="zh-CN" altLang="zh-CN" dirty="0"/>
              <a:t>系统命令，表示复制文件、移动文件和删除文件。</a:t>
            </a:r>
            <a:endParaRPr lang="zh-CN" altLang="zh-CN" dirty="0"/>
          </a:p>
          <a:p>
            <a:pPr marL="0" indent="0">
              <a:buNone/>
            </a:pPr>
            <a:r>
              <a:rPr lang="en-US" altLang="zh-CN" dirty="0"/>
              <a:t>(1) </a:t>
            </a:r>
            <a:r>
              <a:rPr lang="en-US" altLang="zh-CN" dirty="0" err="1"/>
              <a:t>cp</a:t>
            </a:r>
            <a:r>
              <a:rPr lang="zh-CN" altLang="zh-CN" dirty="0"/>
              <a:t>命令</a:t>
            </a:r>
            <a:endParaRPr lang="zh-CN" altLang="zh-CN" dirty="0"/>
          </a:p>
          <a:p>
            <a:pPr marL="0" indent="0">
              <a:buNone/>
            </a:pPr>
            <a:r>
              <a:rPr lang="en-US" altLang="zh-CN" dirty="0"/>
              <a:t>  cp</a:t>
            </a:r>
            <a:r>
              <a:rPr lang="zh-CN" altLang="zh-CN" dirty="0"/>
              <a:t>命令用于将指定</a:t>
            </a:r>
            <a:r>
              <a:rPr lang="en-US" altLang="zh-CN" dirty="0"/>
              <a:t>URI</a:t>
            </a:r>
            <a:r>
              <a:rPr lang="zh-CN" altLang="zh-CN" dirty="0"/>
              <a:t>的一个或多个源文件复制到</a:t>
            </a:r>
            <a:r>
              <a:rPr lang="en-US" altLang="zh-CN" dirty="0"/>
              <a:t>HDFS</a:t>
            </a:r>
            <a:r>
              <a:rPr lang="zh-CN" altLang="zh-CN" dirty="0"/>
              <a:t>文件系统中目标位置。该命令一般格式如下：</a:t>
            </a:r>
            <a:endParaRPr lang="zh-CN" altLang="zh-CN" dirty="0"/>
          </a:p>
          <a:p>
            <a:pPr marL="0" indent="0">
              <a:buNone/>
            </a:pPr>
            <a:r>
              <a:rPr lang="en-US" altLang="zh-CN" dirty="0">
                <a:solidFill>
                  <a:srgbClr val="FF0000"/>
                </a:solidFill>
              </a:rPr>
              <a:t>   </a:t>
            </a:r>
            <a:r>
              <a:rPr lang="en-US" altLang="zh-CN" sz="2300" dirty="0" err="1">
                <a:solidFill>
                  <a:srgbClr val="FF0000"/>
                </a:solidFill>
              </a:rPr>
              <a:t>hadoop</a:t>
            </a:r>
            <a:r>
              <a:rPr lang="en-US" altLang="zh-CN" sz="2300" dirty="0">
                <a:solidFill>
                  <a:srgbClr val="FF0000"/>
                </a:solidFill>
              </a:rPr>
              <a:t> fs -cp [-f] [-p | -p[</a:t>
            </a:r>
            <a:r>
              <a:rPr lang="en-US" altLang="zh-CN" sz="2300" dirty="0" err="1">
                <a:solidFill>
                  <a:srgbClr val="FF0000"/>
                </a:solidFill>
              </a:rPr>
              <a:t>topax</a:t>
            </a:r>
            <a:r>
              <a:rPr lang="en-US" altLang="zh-CN" sz="2300" dirty="0">
                <a:solidFill>
                  <a:srgbClr val="FF0000"/>
                </a:solidFill>
              </a:rPr>
              <a:t>]] URI [URI ...] &lt;</a:t>
            </a:r>
            <a:r>
              <a:rPr lang="en-US" altLang="zh-CN" sz="2300" dirty="0" err="1">
                <a:solidFill>
                  <a:srgbClr val="FF0000"/>
                </a:solidFill>
              </a:rPr>
              <a:t>dest</a:t>
            </a:r>
            <a:r>
              <a:rPr lang="en-US" altLang="zh-CN" sz="2300" dirty="0">
                <a:solidFill>
                  <a:srgbClr val="FF0000"/>
                </a:solidFill>
              </a:rPr>
              <a:t>&gt;</a:t>
            </a:r>
            <a:endParaRPr lang="zh-CN" altLang="zh-CN" sz="2300" dirty="0">
              <a:solidFill>
                <a:srgbClr val="FF0000"/>
              </a:solidFill>
            </a:endParaRPr>
          </a:p>
          <a:p>
            <a:pPr marL="0" indent="0">
              <a:buNone/>
            </a:pPr>
            <a:r>
              <a:rPr lang="en-US" altLang="zh-CN" dirty="0"/>
              <a:t>   </a:t>
            </a:r>
            <a:r>
              <a:rPr lang="zh-CN" altLang="zh-CN" dirty="0"/>
              <a:t>其中，各选项说明如下：</a:t>
            </a:r>
            <a:endParaRPr lang="zh-CN" altLang="zh-CN" dirty="0"/>
          </a:p>
          <a:p>
            <a:pPr lvl="1"/>
            <a:r>
              <a:rPr lang="en-US" altLang="zh-CN" dirty="0"/>
              <a:t>-f</a:t>
            </a:r>
            <a:r>
              <a:rPr lang="zh-CN" altLang="zh-CN" dirty="0"/>
              <a:t>选项：表示如果目标文件存在，则覆盖它。</a:t>
            </a:r>
            <a:endParaRPr lang="zh-CN" altLang="zh-CN" dirty="0"/>
          </a:p>
          <a:p>
            <a:pPr lvl="1"/>
            <a:r>
              <a:rPr lang="en-US" altLang="zh-CN" dirty="0"/>
              <a:t>-p</a:t>
            </a:r>
            <a:r>
              <a:rPr lang="zh-CN" altLang="zh-CN" dirty="0"/>
              <a:t>选项：表示需要保存文件属性（包括文件的时间戳、拥有者、许可权限、</a:t>
            </a:r>
            <a:r>
              <a:rPr lang="en-US" altLang="zh-CN" dirty="0"/>
              <a:t>ACL</a:t>
            </a:r>
            <a:r>
              <a:rPr lang="zh-CN" altLang="zh-CN" dirty="0"/>
              <a:t>等。</a:t>
            </a:r>
            <a:endParaRPr lang="zh-CN" altLang="zh-CN" dirty="0"/>
          </a:p>
          <a:p>
            <a:pPr lvl="1"/>
            <a:r>
              <a:rPr lang="zh-CN" altLang="zh-CN" dirty="0"/>
              <a:t>例如，</a:t>
            </a:r>
            <a:r>
              <a:rPr lang="en-US" altLang="zh-CN" dirty="0"/>
              <a:t>$ </a:t>
            </a:r>
            <a:r>
              <a:rPr lang="en-US" altLang="zh-CN" dirty="0" err="1"/>
              <a:t>hadoop</a:t>
            </a:r>
            <a:r>
              <a:rPr lang="en-US" altLang="zh-CN" dirty="0"/>
              <a:t> fs -cp file:/home/hadoop/file1 /x</a:t>
            </a:r>
            <a:endParaRPr lang="zh-CN"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a:bodyPr>
          <a:lstStyle/>
          <a:p>
            <a:r>
              <a:rPr lang="en-US" altLang="zh-CN" dirty="0"/>
              <a:t>(2) mv</a:t>
            </a:r>
            <a:r>
              <a:rPr lang="zh-CN" altLang="zh-CN" dirty="0"/>
              <a:t>命令</a:t>
            </a:r>
            <a:endParaRPr lang="zh-CN" altLang="zh-CN" dirty="0"/>
          </a:p>
          <a:p>
            <a:pPr marL="0" indent="0">
              <a:buNone/>
            </a:pPr>
            <a:r>
              <a:rPr lang="en-US" altLang="zh-CN" dirty="0"/>
              <a:t>   mv</a:t>
            </a:r>
            <a:r>
              <a:rPr lang="zh-CN" altLang="zh-CN" dirty="0"/>
              <a:t>命令用于移动指定源文件到目标文件。当源文件和目标文件的路径相同时，该命令实质是重命名文件名。当源文件有多个文件时，目标对象必须是一个目录。该命令不允许跨越文件系统移动文件。例如，将</a:t>
            </a:r>
            <a:r>
              <a:rPr lang="en-US" altLang="zh-CN" dirty="0"/>
              <a:t>Linux</a:t>
            </a:r>
            <a:r>
              <a:rPr lang="zh-CN" altLang="zh-CN" dirty="0"/>
              <a:t>本地文件移动到</a:t>
            </a:r>
            <a:r>
              <a:rPr lang="en-US" altLang="zh-CN" dirty="0"/>
              <a:t>HDFS</a:t>
            </a:r>
            <a:r>
              <a:rPr lang="zh-CN" altLang="zh-CN" dirty="0"/>
              <a:t>中。</a:t>
            </a:r>
            <a:endParaRPr lang="zh-CN" altLang="zh-CN" dirty="0"/>
          </a:p>
          <a:p>
            <a:pPr marL="0" indent="0">
              <a:buNone/>
            </a:pPr>
            <a:r>
              <a:rPr lang="en-US" altLang="zh-CN" dirty="0"/>
              <a:t>   mv</a:t>
            </a:r>
            <a:r>
              <a:rPr lang="zh-CN" altLang="zh-CN" dirty="0"/>
              <a:t>命令一般格式如下：</a:t>
            </a:r>
            <a:endParaRPr lang="zh-CN" altLang="zh-CN" dirty="0"/>
          </a:p>
          <a:p>
            <a:pPr marL="0" indent="0">
              <a:buNone/>
            </a:pPr>
            <a:r>
              <a:rPr lang="en-US" altLang="zh-CN" dirty="0"/>
              <a:t>   </a:t>
            </a:r>
            <a:r>
              <a:rPr lang="en-US" altLang="zh-CN" dirty="0" err="1">
                <a:solidFill>
                  <a:srgbClr val="FF0000"/>
                </a:solidFill>
              </a:rPr>
              <a:t>hadoop</a:t>
            </a:r>
            <a:r>
              <a:rPr lang="en-US" altLang="zh-CN" dirty="0">
                <a:solidFill>
                  <a:srgbClr val="FF0000"/>
                </a:solidFill>
              </a:rPr>
              <a:t> fs -mv URI [URI ...] &lt;</a:t>
            </a:r>
            <a:r>
              <a:rPr lang="en-US" altLang="zh-CN" dirty="0" err="1">
                <a:solidFill>
                  <a:srgbClr val="FF0000"/>
                </a:solidFill>
              </a:rPr>
              <a:t>dest</a:t>
            </a:r>
            <a:r>
              <a:rPr lang="en-US" altLang="zh-CN" dirty="0">
                <a:solidFill>
                  <a:srgbClr val="FF0000"/>
                </a:solidFill>
              </a:rPr>
              <a:t>&gt;</a:t>
            </a:r>
            <a:endParaRPr lang="zh-CN" altLang="zh-CN" dirty="0">
              <a:solidFill>
                <a:srgbClr val="FF0000"/>
              </a:solidFill>
            </a:endParaRPr>
          </a:p>
          <a:p>
            <a:pPr lvl="1"/>
            <a:r>
              <a:rPr lang="zh-CN" altLang="zh-CN" dirty="0"/>
              <a:t>例如：</a:t>
            </a:r>
            <a:r>
              <a:rPr lang="en-US" altLang="zh-CN" dirty="0"/>
              <a:t>$ </a:t>
            </a:r>
            <a:r>
              <a:rPr lang="en-US" altLang="zh-CN" dirty="0" err="1"/>
              <a:t>hadoop</a:t>
            </a:r>
            <a:r>
              <a:rPr lang="en-US" altLang="zh-CN" dirty="0"/>
              <a:t> fs -mv /x/file1 /x/file1.txt</a:t>
            </a:r>
            <a:endParaRPr lang="zh-CN"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fontScale="85000" lnSpcReduction="20000"/>
          </a:bodyPr>
          <a:lstStyle/>
          <a:p>
            <a:r>
              <a:rPr lang="en-US" altLang="zh-CN" dirty="0"/>
              <a:t>(3) </a:t>
            </a:r>
            <a:r>
              <a:rPr lang="en-US" altLang="zh-CN" dirty="0" err="1"/>
              <a:t>rm</a:t>
            </a:r>
            <a:r>
              <a:rPr lang="zh-CN" altLang="zh-CN" dirty="0"/>
              <a:t>、</a:t>
            </a:r>
            <a:r>
              <a:rPr lang="en-US" altLang="zh-CN" dirty="0" err="1"/>
              <a:t>rmdir</a:t>
            </a:r>
            <a:r>
              <a:rPr lang="zh-CN" altLang="zh-CN" dirty="0"/>
              <a:t>和</a:t>
            </a:r>
            <a:r>
              <a:rPr lang="en-US" altLang="zh-CN" dirty="0" err="1"/>
              <a:t>rmr</a:t>
            </a:r>
            <a:r>
              <a:rPr lang="zh-CN" altLang="zh-CN" dirty="0"/>
              <a:t>命令</a:t>
            </a:r>
            <a:endParaRPr lang="zh-CN" altLang="zh-CN" dirty="0"/>
          </a:p>
          <a:p>
            <a:pPr marL="0" indent="0">
              <a:buNone/>
            </a:pPr>
            <a:r>
              <a:rPr lang="en-US" altLang="zh-CN" dirty="0"/>
              <a:t>  </a:t>
            </a:r>
            <a:r>
              <a:rPr lang="zh-CN" altLang="zh-CN" dirty="0"/>
              <a:t>这</a:t>
            </a:r>
            <a:r>
              <a:rPr lang="en-US" altLang="zh-CN" dirty="0"/>
              <a:t>3</a:t>
            </a:r>
            <a:r>
              <a:rPr lang="zh-CN" altLang="zh-CN" dirty="0"/>
              <a:t>条命令用来删除指定</a:t>
            </a:r>
            <a:r>
              <a:rPr lang="en-US" altLang="zh-CN" dirty="0"/>
              <a:t>URI</a:t>
            </a:r>
            <a:r>
              <a:rPr lang="zh-CN" altLang="zh-CN" dirty="0"/>
              <a:t>中的文件或目录。为安全起见，执行删除操作后，被删除的文件可放入垃圾目录（</a:t>
            </a:r>
            <a:r>
              <a:rPr lang="en-US" altLang="zh-CN" dirty="0"/>
              <a:t>trash directory</a:t>
            </a:r>
            <a:r>
              <a:rPr lang="zh-CN" altLang="zh-CN" dirty="0"/>
              <a:t>）中。需要注意的是，</a:t>
            </a:r>
            <a:r>
              <a:rPr lang="en-US" altLang="zh-CN" dirty="0"/>
              <a:t>HDFS</a:t>
            </a:r>
            <a:r>
              <a:rPr lang="zh-CN" altLang="zh-CN" dirty="0"/>
              <a:t>默认情况下关闭了垃圾目录功能，用户可以在</a:t>
            </a:r>
            <a:r>
              <a:rPr lang="en-US" altLang="zh-CN" dirty="0"/>
              <a:t>core-site.xml</a:t>
            </a:r>
            <a:r>
              <a:rPr lang="zh-CN" altLang="zh-CN" dirty="0"/>
              <a:t>文件中设置</a:t>
            </a:r>
            <a:r>
              <a:rPr lang="en-US" altLang="zh-CN" dirty="0" err="1"/>
              <a:t>fs.trash.interval</a:t>
            </a:r>
            <a:r>
              <a:rPr lang="zh-CN" altLang="zh-CN" dirty="0"/>
              <a:t>配置项的值为非零值，即可启用该功能。</a:t>
            </a:r>
            <a:r>
              <a:rPr lang="en-US" altLang="zh-CN" dirty="0" err="1"/>
              <a:t>rm</a:t>
            </a:r>
            <a:r>
              <a:rPr lang="zh-CN" altLang="zh-CN" dirty="0"/>
              <a:t>命令的一般格式如下：</a:t>
            </a:r>
            <a:endParaRPr lang="zh-CN" altLang="zh-CN" dirty="0"/>
          </a:p>
          <a:p>
            <a:pPr marL="0" indent="0">
              <a:buNone/>
            </a:pPr>
            <a:r>
              <a:rPr lang="en-US" altLang="zh-CN" dirty="0"/>
              <a:t>   </a:t>
            </a:r>
            <a:r>
              <a:rPr lang="en-US" altLang="zh-CN" sz="2400" dirty="0" err="1">
                <a:solidFill>
                  <a:srgbClr val="FF0000"/>
                </a:solidFill>
              </a:rPr>
              <a:t>hadoop</a:t>
            </a:r>
            <a:r>
              <a:rPr lang="en-US" altLang="zh-CN" sz="2400" dirty="0">
                <a:solidFill>
                  <a:srgbClr val="FF0000"/>
                </a:solidFill>
              </a:rPr>
              <a:t> fs -rm [-f] [-r |-R] [-</a:t>
            </a:r>
            <a:r>
              <a:rPr lang="en-US" altLang="zh-CN" sz="2400" dirty="0" err="1">
                <a:solidFill>
                  <a:srgbClr val="FF0000"/>
                </a:solidFill>
              </a:rPr>
              <a:t>skipTrash</a:t>
            </a:r>
            <a:r>
              <a:rPr lang="en-US" altLang="zh-CN" sz="2400" dirty="0">
                <a:solidFill>
                  <a:srgbClr val="FF0000"/>
                </a:solidFill>
              </a:rPr>
              <a:t>] URI [URI ...]</a:t>
            </a:r>
            <a:endParaRPr lang="zh-CN" altLang="zh-CN" dirty="0">
              <a:solidFill>
                <a:srgbClr val="FF0000"/>
              </a:solidFill>
            </a:endParaRPr>
          </a:p>
          <a:p>
            <a:pPr marL="0" indent="0">
              <a:buNone/>
            </a:pPr>
            <a:r>
              <a:rPr lang="en-US" altLang="zh-CN" dirty="0"/>
              <a:t> </a:t>
            </a:r>
            <a:r>
              <a:rPr lang="zh-CN" altLang="zh-CN" dirty="0"/>
              <a:t>其中，各选项说明如下：</a:t>
            </a:r>
            <a:endParaRPr lang="zh-CN" altLang="zh-CN" dirty="0"/>
          </a:p>
          <a:p>
            <a:pPr lvl="1"/>
            <a:r>
              <a:rPr lang="en-US" altLang="zh-CN" dirty="0"/>
              <a:t>-f</a:t>
            </a:r>
            <a:r>
              <a:rPr lang="zh-CN" altLang="zh-CN" dirty="0"/>
              <a:t>选项：表示执行删除操作时不显示提示信息，包括错误提示。</a:t>
            </a:r>
            <a:endParaRPr lang="zh-CN" altLang="zh-CN" dirty="0"/>
          </a:p>
          <a:p>
            <a:pPr lvl="1"/>
            <a:r>
              <a:rPr lang="en-US" altLang="zh-CN" dirty="0"/>
              <a:t>-R</a:t>
            </a:r>
            <a:r>
              <a:rPr lang="zh-CN" altLang="zh-CN" dirty="0"/>
              <a:t>或</a:t>
            </a:r>
            <a:r>
              <a:rPr lang="en-US" altLang="zh-CN" dirty="0"/>
              <a:t>-r</a:t>
            </a:r>
            <a:r>
              <a:rPr lang="zh-CN" altLang="zh-CN" dirty="0"/>
              <a:t>选项：表示删除目录，连同内部文件或子目录。</a:t>
            </a:r>
            <a:endParaRPr lang="zh-CN" altLang="zh-CN" dirty="0"/>
          </a:p>
          <a:p>
            <a:pPr lvl="1"/>
            <a:r>
              <a:rPr lang="en-US" altLang="zh-CN" dirty="0" err="1"/>
              <a:t>rmdir</a:t>
            </a:r>
            <a:r>
              <a:rPr lang="zh-CN" altLang="zh-CN" dirty="0"/>
              <a:t>和</a:t>
            </a:r>
            <a:r>
              <a:rPr lang="en-US" altLang="zh-CN" dirty="0" err="1"/>
              <a:t>rmr</a:t>
            </a:r>
            <a:r>
              <a:rPr lang="zh-CN" altLang="zh-CN" dirty="0"/>
              <a:t>命令用于删除目录。其中，</a:t>
            </a:r>
            <a:r>
              <a:rPr lang="en-US" altLang="zh-CN" dirty="0" err="1"/>
              <a:t>rmdir</a:t>
            </a:r>
            <a:r>
              <a:rPr lang="zh-CN" altLang="zh-CN" dirty="0"/>
              <a:t>只能删除空目录，</a:t>
            </a:r>
            <a:r>
              <a:rPr lang="en-US" altLang="zh-CN" dirty="0" err="1"/>
              <a:t>rmr</a:t>
            </a:r>
            <a:r>
              <a:rPr lang="zh-CN" altLang="zh-CN" dirty="0"/>
              <a:t>与</a:t>
            </a:r>
            <a:r>
              <a:rPr lang="en-US" altLang="zh-CN" dirty="0" err="1"/>
              <a:t>rm</a:t>
            </a:r>
            <a:r>
              <a:rPr lang="en-US" altLang="zh-CN" dirty="0"/>
              <a:t> –r</a:t>
            </a:r>
            <a:r>
              <a:rPr lang="zh-CN" altLang="zh-CN" dirty="0"/>
              <a:t>功能相同。</a:t>
            </a:r>
            <a:endParaRPr lang="zh-CN" altLang="zh-CN" dirty="0"/>
          </a:p>
          <a:p>
            <a:endParaRPr lang="zh-CN"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a:bodyPr>
          <a:lstStyle/>
          <a:p>
            <a:r>
              <a:rPr lang="en-US" altLang="zh-CN" dirty="0"/>
              <a:t>5. cat</a:t>
            </a:r>
            <a:r>
              <a:rPr lang="zh-CN" altLang="zh-CN" dirty="0"/>
              <a:t>、</a:t>
            </a:r>
            <a:r>
              <a:rPr lang="en-US" altLang="zh-CN" dirty="0"/>
              <a:t>tail</a:t>
            </a:r>
            <a:r>
              <a:rPr lang="zh-CN" altLang="zh-CN" dirty="0"/>
              <a:t>、</a:t>
            </a:r>
            <a:r>
              <a:rPr lang="en-US" altLang="zh-CN" dirty="0"/>
              <a:t>du</a:t>
            </a:r>
            <a:r>
              <a:rPr lang="zh-CN" altLang="zh-CN" dirty="0"/>
              <a:t>、</a:t>
            </a:r>
            <a:r>
              <a:rPr lang="en-US" altLang="zh-CN" dirty="0" err="1"/>
              <a:t>dus</a:t>
            </a:r>
            <a:r>
              <a:rPr lang="zh-CN" altLang="zh-CN" dirty="0"/>
              <a:t>、</a:t>
            </a:r>
            <a:r>
              <a:rPr lang="en-US" altLang="zh-CN" dirty="0"/>
              <a:t>stat</a:t>
            </a:r>
            <a:r>
              <a:rPr lang="zh-CN" altLang="zh-CN" dirty="0"/>
              <a:t>和</a:t>
            </a:r>
            <a:r>
              <a:rPr lang="en-US" altLang="zh-CN" dirty="0"/>
              <a:t>count</a:t>
            </a:r>
            <a:r>
              <a:rPr lang="zh-CN" altLang="zh-CN" dirty="0"/>
              <a:t>命令</a:t>
            </a:r>
            <a:endParaRPr lang="zh-CN" altLang="zh-CN" dirty="0"/>
          </a:p>
          <a:p>
            <a:pPr marL="0" indent="0">
              <a:buNone/>
            </a:pPr>
            <a:r>
              <a:rPr lang="en-US" altLang="zh-CN" dirty="0"/>
              <a:t> (1) cat</a:t>
            </a:r>
            <a:r>
              <a:rPr lang="zh-CN" altLang="zh-CN" dirty="0"/>
              <a:t>、</a:t>
            </a:r>
            <a:r>
              <a:rPr lang="en-US" altLang="zh-CN" dirty="0"/>
              <a:t>tail</a:t>
            </a:r>
            <a:r>
              <a:rPr lang="zh-CN" altLang="zh-CN" dirty="0"/>
              <a:t>命令</a:t>
            </a:r>
            <a:endParaRPr lang="zh-CN" altLang="zh-CN" dirty="0"/>
          </a:p>
          <a:p>
            <a:pPr marL="0" indent="0">
              <a:buNone/>
            </a:pPr>
            <a:r>
              <a:rPr lang="en-US" altLang="zh-CN" dirty="0"/>
              <a:t> cat</a:t>
            </a:r>
            <a:r>
              <a:rPr lang="zh-CN" altLang="zh-CN" dirty="0"/>
              <a:t>命令与</a:t>
            </a:r>
            <a:r>
              <a:rPr lang="en-US" altLang="zh-CN" dirty="0"/>
              <a:t>Linux</a:t>
            </a:r>
            <a:r>
              <a:rPr lang="zh-CN" altLang="zh-CN" dirty="0"/>
              <a:t>系统的</a:t>
            </a:r>
            <a:r>
              <a:rPr lang="en-US" altLang="zh-CN" dirty="0"/>
              <a:t>cat</a:t>
            </a:r>
            <a:r>
              <a:rPr lang="zh-CN" altLang="zh-CN" dirty="0"/>
              <a:t>类似，能够输出指定文件的全部内容；而</a:t>
            </a:r>
            <a:r>
              <a:rPr lang="en-US" altLang="zh-CN" dirty="0"/>
              <a:t>tail</a:t>
            </a:r>
            <a:r>
              <a:rPr lang="zh-CN" altLang="zh-CN" dirty="0"/>
              <a:t>命令只能显示文件的最后</a:t>
            </a:r>
            <a:r>
              <a:rPr lang="en-US" altLang="zh-CN" dirty="0"/>
              <a:t>1KB</a:t>
            </a:r>
            <a:r>
              <a:rPr lang="zh-CN" altLang="zh-CN" dirty="0"/>
              <a:t>的内容。可见，当输出对象小于</a:t>
            </a:r>
            <a:r>
              <a:rPr lang="en-US" altLang="zh-CN" dirty="0"/>
              <a:t>1KB</a:t>
            </a:r>
            <a:r>
              <a:rPr lang="zh-CN" altLang="zh-CN" dirty="0"/>
              <a:t>时，</a:t>
            </a:r>
            <a:r>
              <a:rPr lang="en-US" altLang="zh-CN" dirty="0"/>
              <a:t>cat</a:t>
            </a:r>
            <a:r>
              <a:rPr lang="zh-CN" altLang="zh-CN" dirty="0"/>
              <a:t>和</a:t>
            </a:r>
            <a:r>
              <a:rPr lang="en-US" altLang="zh-CN" dirty="0"/>
              <a:t>tail</a:t>
            </a:r>
            <a:r>
              <a:rPr lang="zh-CN" altLang="zh-CN" dirty="0"/>
              <a:t>命令效果相同。</a:t>
            </a:r>
            <a:endParaRPr lang="zh-CN" altLang="zh-CN" dirty="0"/>
          </a:p>
          <a:p>
            <a:pPr lvl="1"/>
            <a:r>
              <a:rPr lang="zh-CN" altLang="zh-CN" dirty="0"/>
              <a:t>例如：</a:t>
            </a:r>
            <a:endParaRPr lang="zh-CN" altLang="zh-CN" dirty="0"/>
          </a:p>
          <a:p>
            <a:pPr lvl="1"/>
            <a:r>
              <a:rPr lang="en-US" altLang="zh-CN" dirty="0"/>
              <a:t>$ </a:t>
            </a:r>
            <a:r>
              <a:rPr lang="en-US" altLang="zh-CN" dirty="0" err="1"/>
              <a:t>hadoop</a:t>
            </a:r>
            <a:r>
              <a:rPr lang="en-US" altLang="zh-CN" dirty="0"/>
              <a:t> fs -cat /x/file 1.txt</a:t>
            </a:r>
            <a:endParaRPr lang="zh-CN" altLang="zh-CN" dirty="0"/>
          </a:p>
          <a:p>
            <a:pPr lvl="1"/>
            <a:r>
              <a:rPr lang="en-US" altLang="zh-CN" dirty="0"/>
              <a:t>$ </a:t>
            </a:r>
            <a:r>
              <a:rPr lang="en-US" altLang="zh-CN" dirty="0" err="1"/>
              <a:t>hadoop</a:t>
            </a:r>
            <a:r>
              <a:rPr lang="en-US" altLang="zh-CN" dirty="0"/>
              <a:t> fs -cat file:/home/hadoop/file2</a:t>
            </a:r>
            <a:endParaRPr lang="zh-CN"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fontScale="92500" lnSpcReduction="20000"/>
          </a:bodyPr>
          <a:lstStyle/>
          <a:p>
            <a:r>
              <a:rPr lang="en-US" altLang="zh-CN" dirty="0"/>
              <a:t>(2) du</a:t>
            </a:r>
            <a:r>
              <a:rPr lang="zh-CN" altLang="zh-CN" dirty="0"/>
              <a:t>、</a:t>
            </a:r>
            <a:r>
              <a:rPr lang="en-US" altLang="zh-CN" dirty="0" err="1"/>
              <a:t>dus</a:t>
            </a:r>
            <a:r>
              <a:rPr lang="zh-CN" altLang="zh-CN" dirty="0"/>
              <a:t>命令</a:t>
            </a:r>
            <a:endParaRPr lang="zh-CN" altLang="zh-CN" dirty="0"/>
          </a:p>
          <a:p>
            <a:pPr marL="0" indent="0">
              <a:buNone/>
            </a:pPr>
            <a:r>
              <a:rPr lang="en-US" altLang="zh-CN" dirty="0"/>
              <a:t>du</a:t>
            </a:r>
            <a:r>
              <a:rPr lang="zh-CN" altLang="zh-CN" dirty="0"/>
              <a:t>命令用来显示文件或目录占用存储空间的大小，当目标对象是一个文件时，将输出该文件的长度。该命令的一般格式如下：</a:t>
            </a:r>
            <a:endParaRPr lang="zh-CN" altLang="zh-CN" dirty="0"/>
          </a:p>
          <a:p>
            <a:pPr marL="0" indent="0">
              <a:buNone/>
            </a:pPr>
            <a:r>
              <a:rPr lang="en-US" altLang="zh-CN" dirty="0"/>
              <a:t>  </a:t>
            </a:r>
            <a:r>
              <a:rPr lang="en-US" altLang="zh-CN" dirty="0" err="1">
                <a:solidFill>
                  <a:srgbClr val="FF0000"/>
                </a:solidFill>
              </a:rPr>
              <a:t>hadoop</a:t>
            </a:r>
            <a:r>
              <a:rPr lang="en-US" altLang="zh-CN" dirty="0">
                <a:solidFill>
                  <a:srgbClr val="FF0000"/>
                </a:solidFill>
              </a:rPr>
              <a:t> fs -du [-s] [-h] URI [URI ...]</a:t>
            </a:r>
            <a:endParaRPr lang="zh-CN" altLang="zh-CN" dirty="0">
              <a:solidFill>
                <a:srgbClr val="FF0000"/>
              </a:solidFill>
            </a:endParaRPr>
          </a:p>
          <a:p>
            <a:pPr marL="0" indent="0">
              <a:buNone/>
            </a:pPr>
            <a:r>
              <a:rPr lang="en-US" altLang="zh-CN" dirty="0"/>
              <a:t>  </a:t>
            </a:r>
            <a:r>
              <a:rPr lang="zh-CN" altLang="zh-CN" dirty="0"/>
              <a:t>其中，各选项说明如下：</a:t>
            </a:r>
            <a:endParaRPr lang="zh-CN" altLang="zh-CN" dirty="0"/>
          </a:p>
          <a:p>
            <a:pPr lvl="1"/>
            <a:r>
              <a:rPr lang="en-US" altLang="zh-CN" dirty="0"/>
              <a:t>-s </a:t>
            </a:r>
            <a:r>
              <a:rPr lang="zh-CN" altLang="zh-CN" dirty="0"/>
              <a:t>选项：汇总输出各目标文件的总长度，而不是单个文件的汇总。</a:t>
            </a:r>
            <a:endParaRPr lang="zh-CN" altLang="zh-CN" dirty="0"/>
          </a:p>
          <a:p>
            <a:pPr lvl="1"/>
            <a:r>
              <a:rPr lang="en-US" altLang="zh-CN" dirty="0"/>
              <a:t>-h</a:t>
            </a:r>
            <a:r>
              <a:rPr lang="zh-CN" altLang="zh-CN" dirty="0"/>
              <a:t>选项：以便于人阅读的信息单位显示文件大小，例如</a:t>
            </a:r>
            <a:r>
              <a:rPr lang="en-US" altLang="zh-CN" dirty="0"/>
              <a:t>MB</a:t>
            </a:r>
            <a:r>
              <a:rPr lang="zh-CN" altLang="zh-CN" dirty="0"/>
              <a:t>。</a:t>
            </a:r>
            <a:endParaRPr lang="zh-CN" altLang="zh-CN" dirty="0"/>
          </a:p>
          <a:p>
            <a:pPr lvl="1"/>
            <a:r>
              <a:rPr lang="en-US" altLang="zh-CN" dirty="0" err="1"/>
              <a:t>dus</a:t>
            </a:r>
            <a:r>
              <a:rPr lang="zh-CN" altLang="zh-CN" dirty="0"/>
              <a:t>命令用来输出各目标文件的总长度，与</a:t>
            </a:r>
            <a:r>
              <a:rPr lang="en-US" altLang="zh-CN" dirty="0"/>
              <a:t>du -s</a:t>
            </a:r>
            <a:r>
              <a:rPr lang="zh-CN" altLang="zh-CN" dirty="0"/>
              <a:t>功能相同。</a:t>
            </a:r>
            <a:endParaRPr lang="zh-CN" altLang="zh-CN" dirty="0"/>
          </a:p>
          <a:p>
            <a:pPr lvl="1"/>
            <a:r>
              <a:rPr lang="zh-CN" altLang="zh-CN" dirty="0"/>
              <a:t>例如：</a:t>
            </a:r>
            <a:r>
              <a:rPr lang="en-US" altLang="zh-CN" dirty="0"/>
              <a:t>$ </a:t>
            </a:r>
            <a:r>
              <a:rPr lang="en-US" altLang="zh-CN" dirty="0" err="1"/>
              <a:t>hadoop</a:t>
            </a:r>
            <a:r>
              <a:rPr lang="en-US" altLang="zh-CN" dirty="0"/>
              <a:t> fs -cat /x/y/test1/abc.txt</a:t>
            </a:r>
            <a:endParaRPr lang="zh-CN" altLang="zh-CN" dirty="0"/>
          </a:p>
          <a:p>
            <a:endParaRPr lang="zh-CN"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lnSpcReduction="10000"/>
          </a:bodyPr>
          <a:lstStyle/>
          <a:p>
            <a:r>
              <a:rPr lang="en-US" altLang="zh-CN" dirty="0"/>
              <a:t>(3) stat</a:t>
            </a:r>
            <a:r>
              <a:rPr lang="zh-CN" altLang="zh-CN" dirty="0"/>
              <a:t>命令</a:t>
            </a:r>
            <a:endParaRPr lang="zh-CN" altLang="zh-CN" dirty="0"/>
          </a:p>
          <a:p>
            <a:pPr marL="0" indent="0">
              <a:buNone/>
            </a:pPr>
            <a:r>
              <a:rPr lang="en-US" altLang="zh-CN" dirty="0"/>
              <a:t>  stat</a:t>
            </a:r>
            <a:r>
              <a:rPr lang="zh-CN" altLang="zh-CN" dirty="0"/>
              <a:t>命令支持以指定输出格式显示文件或目录的统计信息。该命令的一般格式如下：</a:t>
            </a:r>
            <a:endParaRPr lang="zh-CN" altLang="zh-CN" dirty="0"/>
          </a:p>
          <a:p>
            <a:pPr marL="0" indent="0">
              <a:buNone/>
            </a:pPr>
            <a:r>
              <a:rPr lang="en-US" altLang="zh-CN" dirty="0"/>
              <a:t>  </a:t>
            </a:r>
            <a:r>
              <a:rPr lang="en-US" altLang="zh-CN" dirty="0" err="1">
                <a:solidFill>
                  <a:srgbClr val="FF0000"/>
                </a:solidFill>
              </a:rPr>
              <a:t>hadoop</a:t>
            </a:r>
            <a:r>
              <a:rPr lang="en-US" altLang="zh-CN" dirty="0">
                <a:solidFill>
                  <a:srgbClr val="FF0000"/>
                </a:solidFill>
              </a:rPr>
              <a:t> fs -stat [format] &lt;path&gt; ...</a:t>
            </a:r>
            <a:endParaRPr lang="zh-CN" altLang="zh-CN" dirty="0">
              <a:solidFill>
                <a:srgbClr val="FF0000"/>
              </a:solidFill>
            </a:endParaRPr>
          </a:p>
          <a:p>
            <a:pPr lvl="1"/>
            <a:r>
              <a:rPr lang="zh-CN" altLang="zh-CN" dirty="0"/>
              <a:t>其中，</a:t>
            </a:r>
            <a:r>
              <a:rPr lang="en-US" altLang="zh-CN" dirty="0"/>
              <a:t>[format]</a:t>
            </a:r>
            <a:r>
              <a:rPr lang="zh-CN" altLang="zh-CN" dirty="0"/>
              <a:t>是一个输出格式字符串，可以包含普通字符，也可以包含</a:t>
            </a:r>
            <a:r>
              <a:rPr lang="en-US" altLang="zh-CN" dirty="0"/>
              <a:t>%</a:t>
            </a:r>
            <a:r>
              <a:rPr lang="zh-CN" altLang="zh-CN" dirty="0"/>
              <a:t>打头的格式字符，例如</a:t>
            </a:r>
            <a:r>
              <a:rPr lang="en-US" altLang="zh-CN" dirty="0"/>
              <a:t>%b</a:t>
            </a:r>
            <a:r>
              <a:rPr lang="zh-CN" altLang="zh-CN" dirty="0"/>
              <a:t>。如果是普通字符，则直接显示输出。</a:t>
            </a:r>
            <a:endParaRPr lang="en-US" altLang="zh-CN" dirty="0"/>
          </a:p>
          <a:p>
            <a:r>
              <a:rPr lang="zh-CN" altLang="zh-CN" dirty="0"/>
              <a:t>例如：</a:t>
            </a:r>
            <a:r>
              <a:rPr lang="en-US" altLang="zh-CN" dirty="0"/>
              <a:t>$ </a:t>
            </a:r>
            <a:r>
              <a:rPr lang="en-US" altLang="zh-CN" dirty="0" err="1"/>
              <a:t>hadoop</a:t>
            </a:r>
            <a:r>
              <a:rPr lang="en-US" altLang="zh-CN" dirty="0"/>
              <a:t> fs -stat "%n '%F' %b %o %r %u:%g %y" /x/file1.txt</a:t>
            </a:r>
            <a:endParaRPr lang="zh-CN" altLang="zh-CN" dirty="0"/>
          </a:p>
          <a:p>
            <a:endParaRPr lang="zh-CN"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fontScale="92500" lnSpcReduction="20000"/>
          </a:bodyPr>
          <a:lstStyle/>
          <a:p>
            <a:r>
              <a:rPr lang="en-US" altLang="zh-CN" dirty="0"/>
              <a:t>(4) count</a:t>
            </a:r>
            <a:r>
              <a:rPr lang="zh-CN" altLang="zh-CN" dirty="0"/>
              <a:t>命令</a:t>
            </a:r>
            <a:endParaRPr lang="zh-CN" altLang="zh-CN" dirty="0"/>
          </a:p>
          <a:p>
            <a:pPr marL="0" indent="0">
              <a:buNone/>
            </a:pPr>
            <a:r>
              <a:rPr lang="en-US" altLang="zh-CN" dirty="0"/>
              <a:t>  count</a:t>
            </a:r>
            <a:r>
              <a:rPr lang="zh-CN" altLang="zh-CN" dirty="0"/>
              <a:t>命令用来统计指定路径的文件数，输出的主要信息包括：目录数（</a:t>
            </a:r>
            <a:r>
              <a:rPr lang="en-US" altLang="zh-CN" dirty="0"/>
              <a:t>DIR_COUNT</a:t>
            </a:r>
            <a:r>
              <a:rPr lang="zh-CN" altLang="zh-CN" dirty="0"/>
              <a:t>）、文件个数（</a:t>
            </a:r>
            <a:r>
              <a:rPr lang="en-US" altLang="zh-CN" dirty="0"/>
              <a:t>FILE_COUNT</a:t>
            </a:r>
            <a:r>
              <a:rPr lang="zh-CN" altLang="zh-CN" dirty="0"/>
              <a:t>）、内容长度（</a:t>
            </a:r>
            <a:r>
              <a:rPr lang="en-US" altLang="zh-CN" dirty="0"/>
              <a:t>CONTENT_SIZE</a:t>
            </a:r>
            <a:r>
              <a:rPr lang="zh-CN" altLang="zh-CN" dirty="0"/>
              <a:t>）以及对象名（</a:t>
            </a:r>
            <a:r>
              <a:rPr lang="en-US" altLang="zh-CN" dirty="0"/>
              <a:t>FILE_NAME</a:t>
            </a:r>
            <a:r>
              <a:rPr lang="zh-CN" altLang="zh-CN" dirty="0"/>
              <a:t>）。该命令支持</a:t>
            </a:r>
            <a:r>
              <a:rPr lang="en-US" altLang="zh-CN" dirty="0"/>
              <a:t>Linux</a:t>
            </a:r>
            <a:r>
              <a:rPr lang="zh-CN" altLang="zh-CN" dirty="0"/>
              <a:t>通配符，例如用星号</a:t>
            </a:r>
            <a:r>
              <a:rPr lang="en-US" altLang="zh-CN" dirty="0"/>
              <a:t>*</a:t>
            </a:r>
            <a:r>
              <a:rPr lang="zh-CN" altLang="zh-CN" dirty="0"/>
              <a:t>来匹配任意不确定的多个字符。该命令的一般格式如下：</a:t>
            </a:r>
            <a:endParaRPr lang="zh-CN" altLang="zh-CN" dirty="0"/>
          </a:p>
          <a:p>
            <a:pPr marL="0" indent="0">
              <a:buNone/>
            </a:pPr>
            <a:r>
              <a:rPr lang="en-US" altLang="zh-CN" dirty="0">
                <a:solidFill>
                  <a:srgbClr val="FF0000"/>
                </a:solidFill>
              </a:rPr>
              <a:t>   </a:t>
            </a:r>
            <a:r>
              <a:rPr lang="en-US" altLang="zh-CN" dirty="0" err="1">
                <a:solidFill>
                  <a:srgbClr val="FF0000"/>
                </a:solidFill>
              </a:rPr>
              <a:t>hadoop</a:t>
            </a:r>
            <a:r>
              <a:rPr lang="en-US" altLang="zh-CN" dirty="0">
                <a:solidFill>
                  <a:srgbClr val="FF0000"/>
                </a:solidFill>
              </a:rPr>
              <a:t> fs -count [-h] &lt;paths&gt;</a:t>
            </a:r>
            <a:endParaRPr lang="zh-CN" altLang="zh-CN" dirty="0">
              <a:solidFill>
                <a:srgbClr val="FF0000"/>
              </a:solidFill>
            </a:endParaRPr>
          </a:p>
          <a:p>
            <a:pPr lvl="1"/>
            <a:r>
              <a:rPr lang="zh-CN" altLang="zh-CN" dirty="0"/>
              <a:t>其中，</a:t>
            </a:r>
            <a:r>
              <a:rPr lang="en-US" altLang="zh-CN" dirty="0"/>
              <a:t>-h</a:t>
            </a:r>
            <a:r>
              <a:rPr lang="zh-CN" altLang="zh-CN" dirty="0"/>
              <a:t>选项表示以便于阅读的信息单位显示文件大小。</a:t>
            </a:r>
            <a:endParaRPr lang="zh-CN" altLang="zh-CN" dirty="0"/>
          </a:p>
          <a:p>
            <a:pPr lvl="1"/>
            <a:r>
              <a:rPr lang="zh-CN" altLang="zh-CN" dirty="0"/>
              <a:t>例如</a:t>
            </a:r>
            <a:r>
              <a:rPr lang="zh-CN" altLang="en-US" dirty="0"/>
              <a:t>：</a:t>
            </a:r>
            <a:r>
              <a:rPr lang="en-US" altLang="zh-CN" dirty="0"/>
              <a:t>$ </a:t>
            </a:r>
            <a:r>
              <a:rPr lang="en-US" altLang="zh-CN" dirty="0" err="1"/>
              <a:t>hadoop</a:t>
            </a:r>
            <a:r>
              <a:rPr lang="en-US" altLang="zh-CN" dirty="0"/>
              <a:t> fs -count file:/home/hadoop/hadoop-2*</a:t>
            </a:r>
            <a:endParaRPr lang="zh-CN"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fontScale="85000" lnSpcReduction="10000"/>
          </a:bodyPr>
          <a:lstStyle/>
          <a:p>
            <a:r>
              <a:rPr lang="en-US" altLang="zh-CN" dirty="0"/>
              <a:t>6. find</a:t>
            </a:r>
            <a:r>
              <a:rPr lang="zh-CN" altLang="zh-CN" dirty="0"/>
              <a:t>、</a:t>
            </a:r>
            <a:r>
              <a:rPr lang="en-US" altLang="zh-CN" dirty="0"/>
              <a:t>checksum</a:t>
            </a:r>
            <a:r>
              <a:rPr lang="zh-CN" altLang="zh-CN" dirty="0"/>
              <a:t>和</a:t>
            </a:r>
            <a:r>
              <a:rPr lang="en-US" altLang="zh-CN" dirty="0" err="1"/>
              <a:t>df</a:t>
            </a:r>
            <a:r>
              <a:rPr lang="en-US" altLang="zh-CN" dirty="0"/>
              <a:t> </a:t>
            </a:r>
            <a:r>
              <a:rPr lang="zh-CN" altLang="zh-CN" dirty="0"/>
              <a:t>命令</a:t>
            </a:r>
            <a:endParaRPr lang="zh-CN" altLang="zh-CN" dirty="0"/>
          </a:p>
          <a:p>
            <a:pPr marL="0" indent="0">
              <a:buNone/>
            </a:pPr>
            <a:r>
              <a:rPr lang="en-US" altLang="zh-CN" dirty="0"/>
              <a:t> (1) find</a:t>
            </a:r>
            <a:r>
              <a:rPr lang="zh-CN" altLang="zh-CN" dirty="0"/>
              <a:t>命令</a:t>
            </a:r>
            <a:endParaRPr lang="zh-CN" altLang="zh-CN" dirty="0"/>
          </a:p>
          <a:p>
            <a:pPr marL="0" indent="0">
              <a:buNone/>
            </a:pPr>
            <a:r>
              <a:rPr lang="en-US" altLang="zh-CN" dirty="0"/>
              <a:t>   </a:t>
            </a:r>
            <a:r>
              <a:rPr lang="zh-CN" altLang="zh-CN" dirty="0"/>
              <a:t>该命令用来查找与指定表达式匹配的所有文件，以找出想要查找的文件，其一般格式如下：</a:t>
            </a:r>
            <a:endParaRPr lang="zh-CN" altLang="zh-CN" dirty="0"/>
          </a:p>
          <a:p>
            <a:pPr marL="0" indent="0">
              <a:buNone/>
            </a:pPr>
            <a:r>
              <a:rPr lang="en-US" altLang="zh-CN" dirty="0"/>
              <a:t>   </a:t>
            </a:r>
            <a:r>
              <a:rPr lang="en-US" altLang="zh-CN" dirty="0" err="1">
                <a:solidFill>
                  <a:srgbClr val="FF0000"/>
                </a:solidFill>
              </a:rPr>
              <a:t>hadoop</a:t>
            </a:r>
            <a:r>
              <a:rPr lang="en-US" altLang="zh-CN" dirty="0">
                <a:solidFill>
                  <a:srgbClr val="FF0000"/>
                </a:solidFill>
              </a:rPr>
              <a:t> fs -find &lt;path&gt; ... &lt;expression&gt; ...</a:t>
            </a:r>
            <a:endParaRPr lang="zh-CN" altLang="zh-CN" dirty="0">
              <a:solidFill>
                <a:srgbClr val="FF0000"/>
              </a:solidFill>
            </a:endParaRPr>
          </a:p>
          <a:p>
            <a:pPr lvl="1"/>
            <a:r>
              <a:rPr lang="zh-CN" altLang="zh-CN" dirty="0"/>
              <a:t>其中，</a:t>
            </a:r>
            <a:r>
              <a:rPr lang="en-US" altLang="zh-CN" dirty="0"/>
              <a:t>path</a:t>
            </a:r>
            <a:r>
              <a:rPr lang="zh-CN" altLang="zh-CN" dirty="0"/>
              <a:t>为查找目标，省略查找目标时，默认从当前目录中开始查找；</a:t>
            </a:r>
            <a:r>
              <a:rPr lang="en-US" altLang="zh-CN" dirty="0"/>
              <a:t>expression</a:t>
            </a:r>
            <a:r>
              <a:rPr lang="zh-CN" altLang="zh-CN" dirty="0"/>
              <a:t>为查找表达式，支持</a:t>
            </a:r>
            <a:r>
              <a:rPr lang="en-US" altLang="zh-CN" dirty="0"/>
              <a:t>Linux</a:t>
            </a:r>
            <a:r>
              <a:rPr lang="zh-CN" altLang="zh-CN" dirty="0"/>
              <a:t>系统的通配符，可用</a:t>
            </a:r>
            <a:r>
              <a:rPr lang="en-US" altLang="zh-CN" dirty="0"/>
              <a:t>-name</a:t>
            </a:r>
            <a:r>
              <a:rPr lang="zh-CN" altLang="zh-CN" dirty="0"/>
              <a:t>或</a:t>
            </a:r>
            <a:r>
              <a:rPr lang="en-US" altLang="zh-CN" dirty="0"/>
              <a:t>-</a:t>
            </a:r>
            <a:r>
              <a:rPr lang="en-US" altLang="zh-CN" dirty="0" err="1"/>
              <a:t>iname</a:t>
            </a:r>
            <a:r>
              <a:rPr lang="zh-CN" altLang="zh-CN" dirty="0"/>
              <a:t>选项来定义，表示根据文件名进行匹配查找。其中，</a:t>
            </a:r>
            <a:r>
              <a:rPr lang="en-US" altLang="zh-CN" dirty="0" err="1"/>
              <a:t>iname</a:t>
            </a:r>
            <a:r>
              <a:rPr lang="zh-CN" altLang="zh-CN" dirty="0"/>
              <a:t>选项表示不区分大小写（</a:t>
            </a:r>
            <a:r>
              <a:rPr lang="en-US" altLang="zh-CN" dirty="0"/>
              <a:t>case insensitive</a:t>
            </a:r>
            <a:r>
              <a:rPr lang="zh-CN" altLang="zh-CN" dirty="0"/>
              <a:t>）。省略查找表达式时，该命令的功能等效于</a:t>
            </a:r>
            <a:r>
              <a:rPr lang="en-US" altLang="zh-CN" dirty="0" err="1"/>
              <a:t>lsr</a:t>
            </a:r>
            <a:r>
              <a:rPr lang="zh-CN" altLang="zh-CN" dirty="0"/>
              <a:t>命令，显示指定目录及其子目录的所有文件列表。</a:t>
            </a:r>
            <a:endParaRPr lang="zh-CN" altLang="zh-CN" dirty="0"/>
          </a:p>
          <a:p>
            <a:pPr lvl="1"/>
            <a:r>
              <a:rPr lang="zh-CN" altLang="zh-CN" dirty="0"/>
              <a:t>例如：</a:t>
            </a:r>
            <a:r>
              <a:rPr lang="en-US" altLang="zh-CN" dirty="0"/>
              <a:t>$ </a:t>
            </a:r>
            <a:r>
              <a:rPr lang="en-US" altLang="zh-CN" dirty="0" err="1"/>
              <a:t>hadoop</a:t>
            </a:r>
            <a:r>
              <a:rPr lang="en-US" altLang="zh-CN" dirty="0"/>
              <a:t> fs -find  / -name  '*.txt'</a:t>
            </a:r>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 Hadoop</a:t>
            </a:r>
            <a:r>
              <a:rPr lang="zh-CN" altLang="en-US">
                <a:ea typeface="宋体" panose="02010600030101010101" pitchFamily="2" charset="-122"/>
              </a:rPr>
              <a:t>简介</a:t>
            </a:r>
            <a:endParaRPr lang="zh-CN" altLang="en-US">
              <a:ea typeface="宋体" panose="02010600030101010101" pitchFamily="2" charset="-122"/>
            </a:endParaRPr>
          </a:p>
        </p:txBody>
      </p:sp>
      <p:sp>
        <p:nvSpPr>
          <p:cNvPr id="3" name="内容占位符 2"/>
          <p:cNvSpPr>
            <a:spLocks noGrp="1"/>
          </p:cNvSpPr>
          <p:nvPr>
            <p:ph idx="1"/>
          </p:nvPr>
        </p:nvSpPr>
        <p:spPr/>
        <p:txBody>
          <a:bodyPr/>
          <a:lstStyle/>
          <a:p>
            <a:r>
              <a:rPr lang="en-US" altLang="zh-CN"/>
              <a:t>Hadoop</a:t>
            </a:r>
            <a:r>
              <a:rPr lang="zh-CN" altLang="en-US">
                <a:ea typeface="宋体" panose="02010600030101010101" pitchFamily="2" charset="-122"/>
              </a:rPr>
              <a:t>设计思想</a:t>
            </a:r>
            <a:endParaRPr lang="zh-CN" altLang="en-US">
              <a:ea typeface="宋体" panose="02010600030101010101" pitchFamily="2" charset="-122"/>
            </a:endParaRPr>
          </a:p>
          <a:p>
            <a:pPr lvl="1"/>
            <a:r>
              <a:rPr lang="zh-CN" altLang="en-US" dirty="0">
                <a:sym typeface="+mn-ea"/>
              </a:rPr>
              <a:t>使用普通机器</a:t>
            </a:r>
            <a:endParaRPr lang="zh-CN" altLang="en-US" dirty="0">
              <a:sym typeface="+mn-ea"/>
            </a:endParaRPr>
          </a:p>
          <a:p>
            <a:pPr lvl="2"/>
            <a:r>
              <a:rPr lang="zh-CN" altLang="en-US" dirty="0">
                <a:sym typeface="+mn-ea"/>
              </a:rPr>
              <a:t>高性能，低成本</a:t>
            </a:r>
            <a:endParaRPr lang="zh-CN" altLang="en-US" dirty="0">
              <a:sym typeface="+mn-ea"/>
            </a:endParaRPr>
          </a:p>
          <a:p>
            <a:pPr lvl="1"/>
            <a:r>
              <a:rPr lang="zh-CN" altLang="en-US" dirty="0">
                <a:sym typeface="+mn-ea"/>
              </a:rPr>
              <a:t>数据冗余（</a:t>
            </a:r>
            <a:r>
              <a:rPr lang="en-US" altLang="zh-CN" dirty="0">
                <a:sym typeface="+mn-ea"/>
              </a:rPr>
              <a:t>HDFS</a:t>
            </a:r>
            <a:r>
              <a:rPr lang="zh-CN" altLang="en-US" dirty="0">
                <a:sym typeface="+mn-ea"/>
              </a:rPr>
              <a:t>）</a:t>
            </a:r>
            <a:endParaRPr lang="zh-CN" altLang="en-US" dirty="0">
              <a:sym typeface="+mn-ea"/>
            </a:endParaRPr>
          </a:p>
          <a:p>
            <a:pPr lvl="1"/>
            <a:r>
              <a:rPr lang="en-US" altLang="zh-CN" dirty="0">
                <a:sym typeface="+mn-ea"/>
              </a:rPr>
              <a:t> </a:t>
            </a:r>
            <a:r>
              <a:rPr lang="zh-CN" altLang="en-US" dirty="0">
                <a:sym typeface="+mn-ea"/>
              </a:rPr>
              <a:t>并行化处理（</a:t>
            </a:r>
            <a:r>
              <a:rPr lang="en-US" altLang="zh-CN" dirty="0">
                <a:sym typeface="+mn-ea"/>
              </a:rPr>
              <a:t>MR</a:t>
            </a:r>
            <a:r>
              <a:rPr lang="zh-CN" altLang="en-US" dirty="0">
                <a:sym typeface="+mn-ea"/>
              </a:rPr>
              <a:t>）</a:t>
            </a:r>
            <a:endParaRPr lang="zh-CN" altLang="en-US" dirty="0">
              <a:sym typeface="+mn-ea"/>
            </a:endParaRPr>
          </a:p>
          <a:p>
            <a:pPr lvl="1"/>
            <a:r>
              <a:rPr lang="zh-CN" altLang="en-US" dirty="0">
                <a:latin typeface="+mn-ea"/>
                <a:ea typeface="+mn-ea"/>
                <a:sym typeface="+mn-ea"/>
              </a:rPr>
              <a:t>移动计算</a:t>
            </a:r>
            <a:endParaRPr lang="zh-CN" altLang="en-US" dirty="0">
              <a:latin typeface="+mn-ea"/>
              <a:ea typeface="+mn-ea"/>
              <a:sym typeface="+mn-ea"/>
            </a:endParaRPr>
          </a:p>
          <a:p>
            <a:pPr lvl="2"/>
            <a:r>
              <a:rPr lang="zh-CN" altLang="en-US" dirty="0">
                <a:sym typeface="+mn-ea"/>
              </a:rPr>
              <a:t>海量数据的情况下移动计算比移动数据更高效</a:t>
            </a:r>
            <a:endParaRPr lang="zh-CN" altLang="en-US">
              <a:ea typeface="宋体" panose="02010600030101010101" pitchFamily="2" charset="-122"/>
            </a:endParaRPr>
          </a:p>
          <a:p>
            <a:endParaRPr lang="zh-CN" altLang="en-US">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a:bodyPr>
          <a:lstStyle/>
          <a:p>
            <a:r>
              <a:rPr lang="en-US" altLang="zh-CN" dirty="0"/>
              <a:t>(2) checksum</a:t>
            </a:r>
            <a:r>
              <a:rPr lang="zh-CN" altLang="zh-CN" dirty="0"/>
              <a:t>命令</a:t>
            </a:r>
            <a:endParaRPr lang="zh-CN" altLang="zh-CN" dirty="0"/>
          </a:p>
          <a:p>
            <a:pPr marL="0" indent="0">
              <a:buNone/>
            </a:pPr>
            <a:r>
              <a:rPr lang="en-US" altLang="zh-CN" dirty="0"/>
              <a:t>   checksum</a:t>
            </a:r>
            <a:r>
              <a:rPr lang="zh-CN" altLang="zh-CN" dirty="0"/>
              <a:t>命令用来返回指定文件的校验码信息。</a:t>
            </a:r>
            <a:endParaRPr lang="zh-CN" altLang="zh-CN" dirty="0"/>
          </a:p>
          <a:p>
            <a:pPr lvl="1"/>
            <a:r>
              <a:rPr lang="zh-CN" altLang="zh-CN" dirty="0"/>
              <a:t>例如：</a:t>
            </a:r>
            <a:r>
              <a:rPr lang="en-US" altLang="zh-CN" dirty="0"/>
              <a:t>$ </a:t>
            </a:r>
            <a:r>
              <a:rPr lang="en-US" altLang="zh-CN" dirty="0" err="1"/>
              <a:t>hadoop</a:t>
            </a:r>
            <a:r>
              <a:rPr lang="en-US" altLang="zh-CN" dirty="0"/>
              <a:t> fs -checksum /x/file1.txt</a:t>
            </a:r>
            <a:endParaRPr lang="zh-CN"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文件操作命令</a:t>
            </a:r>
            <a:endParaRPr lang="zh-CN" altLang="en-US" dirty="0"/>
          </a:p>
        </p:txBody>
      </p:sp>
      <p:sp>
        <p:nvSpPr>
          <p:cNvPr id="8" name="内容占位符 2"/>
          <p:cNvSpPr>
            <a:spLocks noGrp="1"/>
          </p:cNvSpPr>
          <p:nvPr>
            <p:ph idx="1"/>
          </p:nvPr>
        </p:nvSpPr>
        <p:spPr/>
        <p:txBody>
          <a:bodyPr>
            <a:normAutofit/>
          </a:bodyPr>
          <a:lstStyle/>
          <a:p>
            <a:r>
              <a:rPr lang="en-US" altLang="zh-CN" dirty="0"/>
              <a:t>(3) </a:t>
            </a:r>
            <a:r>
              <a:rPr lang="en-US" altLang="zh-CN" dirty="0" err="1"/>
              <a:t>df</a:t>
            </a:r>
            <a:r>
              <a:rPr lang="zh-CN" altLang="zh-CN" dirty="0"/>
              <a:t>命令</a:t>
            </a:r>
            <a:endParaRPr lang="zh-CN" altLang="zh-CN" dirty="0"/>
          </a:p>
          <a:p>
            <a:pPr marL="0" indent="0">
              <a:buNone/>
            </a:pPr>
            <a:r>
              <a:rPr lang="en-US" altLang="zh-CN" dirty="0" err="1"/>
              <a:t>df</a:t>
            </a:r>
            <a:r>
              <a:rPr lang="zh-CN" altLang="zh-CN" dirty="0"/>
              <a:t>命令用来显示指定文件的大小及</a:t>
            </a:r>
            <a:r>
              <a:rPr lang="en-US" altLang="zh-CN" dirty="0"/>
              <a:t>HDFS</a:t>
            </a:r>
            <a:r>
              <a:rPr lang="zh-CN" altLang="zh-CN" dirty="0"/>
              <a:t>系统剩余存储空间。该命令的一般格式如下：</a:t>
            </a:r>
            <a:endParaRPr lang="zh-CN" altLang="zh-CN" dirty="0"/>
          </a:p>
          <a:p>
            <a:pPr marL="0" indent="0">
              <a:buNone/>
            </a:pPr>
            <a:r>
              <a:rPr lang="en-US" altLang="zh-CN" dirty="0"/>
              <a:t>   </a:t>
            </a:r>
            <a:r>
              <a:rPr lang="en-US" altLang="zh-CN" dirty="0" err="1">
                <a:solidFill>
                  <a:srgbClr val="FF0000"/>
                </a:solidFill>
              </a:rPr>
              <a:t>hadoop</a:t>
            </a:r>
            <a:r>
              <a:rPr lang="en-US" altLang="zh-CN" dirty="0">
                <a:solidFill>
                  <a:srgbClr val="FF0000"/>
                </a:solidFill>
              </a:rPr>
              <a:t> fs -df [-h] URI [URI ...]</a:t>
            </a:r>
            <a:endParaRPr lang="zh-CN" altLang="zh-CN" dirty="0">
              <a:solidFill>
                <a:srgbClr val="FF0000"/>
              </a:solidFill>
            </a:endParaRPr>
          </a:p>
          <a:p>
            <a:pPr lvl="1"/>
            <a:r>
              <a:rPr lang="zh-CN" altLang="zh-CN" dirty="0"/>
              <a:t>其中，</a:t>
            </a:r>
            <a:r>
              <a:rPr lang="en-US" altLang="zh-CN" dirty="0"/>
              <a:t>-h</a:t>
            </a:r>
            <a:r>
              <a:rPr lang="zh-CN" altLang="zh-CN" dirty="0"/>
              <a:t>选项使用便于阅读的方式格式化文件的大小，例如用</a:t>
            </a:r>
            <a:r>
              <a:rPr lang="en-US" altLang="zh-CN" dirty="0"/>
              <a:t>64.0m</a:t>
            </a:r>
            <a:r>
              <a:rPr lang="zh-CN" altLang="zh-CN" dirty="0"/>
              <a:t>来代替</a:t>
            </a:r>
            <a:r>
              <a:rPr lang="en-US" altLang="zh-CN" dirty="0"/>
              <a:t>67108864</a:t>
            </a:r>
            <a:r>
              <a:rPr lang="zh-CN" altLang="zh-CN" dirty="0"/>
              <a:t>。</a:t>
            </a:r>
            <a:endParaRPr lang="zh-CN" altLang="zh-CN" dirty="0"/>
          </a:p>
          <a:p>
            <a:pPr lvl="1"/>
            <a:r>
              <a:rPr lang="zh-CN" altLang="zh-CN" dirty="0"/>
              <a:t>例如：</a:t>
            </a:r>
            <a:r>
              <a:rPr lang="en-US" altLang="zh-CN" dirty="0"/>
              <a:t>$ </a:t>
            </a:r>
            <a:r>
              <a:rPr lang="en-US" altLang="zh-CN" dirty="0" err="1"/>
              <a:t>hadoop</a:t>
            </a:r>
            <a:r>
              <a:rPr lang="en-US" altLang="zh-CN" dirty="0"/>
              <a:t> fs -df /x/file1.txt</a:t>
            </a:r>
            <a:endParaRPr lang="zh-CN"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a:t>
            </a:r>
            <a:r>
              <a:rPr lang="zh-CN" altLang="zh-CN" dirty="0"/>
              <a:t>跨文件系统的交互操作命令</a:t>
            </a:r>
            <a:endParaRPr lang="zh-CN" altLang="en-US" dirty="0"/>
          </a:p>
        </p:txBody>
      </p:sp>
      <p:sp>
        <p:nvSpPr>
          <p:cNvPr id="8" name="内容占位符 2"/>
          <p:cNvSpPr>
            <a:spLocks noGrp="1"/>
          </p:cNvSpPr>
          <p:nvPr>
            <p:ph idx="1"/>
          </p:nvPr>
        </p:nvSpPr>
        <p:spPr/>
        <p:txBody>
          <a:bodyPr>
            <a:normAutofit/>
          </a:bodyPr>
          <a:lstStyle/>
          <a:p>
            <a:r>
              <a:rPr lang="en-US" altLang="zh-CN" dirty="0"/>
              <a:t>1. put</a:t>
            </a:r>
            <a:r>
              <a:rPr lang="zh-CN" altLang="zh-CN" dirty="0"/>
              <a:t>和 </a:t>
            </a:r>
            <a:r>
              <a:rPr lang="en-US" altLang="zh-CN" dirty="0" err="1"/>
              <a:t>copyFromLocal</a:t>
            </a:r>
            <a:r>
              <a:rPr lang="zh-CN" altLang="zh-CN" dirty="0"/>
              <a:t>命令</a:t>
            </a:r>
            <a:endParaRPr lang="zh-CN" altLang="zh-CN" dirty="0"/>
          </a:p>
          <a:p>
            <a:pPr marL="0" indent="0">
              <a:buNone/>
            </a:pPr>
            <a:r>
              <a:rPr lang="en-US" altLang="zh-CN" dirty="0"/>
              <a:t>    </a:t>
            </a:r>
            <a:r>
              <a:rPr lang="zh-CN" altLang="zh-CN" dirty="0"/>
              <a:t>这</a:t>
            </a:r>
            <a:r>
              <a:rPr lang="en-US" altLang="zh-CN" dirty="0"/>
              <a:t>2</a:t>
            </a:r>
            <a:r>
              <a:rPr lang="zh-CN" altLang="zh-CN" dirty="0"/>
              <a:t>条命令都表示上传文件，即把</a:t>
            </a:r>
            <a:r>
              <a:rPr lang="en-US" altLang="zh-CN" dirty="0"/>
              <a:t>Linux</a:t>
            </a:r>
            <a:r>
              <a:rPr lang="zh-CN" altLang="zh-CN" dirty="0"/>
              <a:t>本地文件系统中的一个或多个文件复制到</a:t>
            </a:r>
            <a:r>
              <a:rPr lang="en-US" altLang="zh-CN" dirty="0"/>
              <a:t>HDFS</a:t>
            </a:r>
            <a:r>
              <a:rPr lang="zh-CN" altLang="zh-CN" dirty="0"/>
              <a:t>文件系统中。</a:t>
            </a:r>
            <a:r>
              <a:rPr lang="en-US" altLang="zh-CN" dirty="0"/>
              <a:t>put</a:t>
            </a:r>
            <a:r>
              <a:rPr lang="zh-CN" altLang="zh-CN" dirty="0"/>
              <a:t>命令的一般格式如下：</a:t>
            </a:r>
            <a:endParaRPr lang="zh-CN" altLang="zh-CN" dirty="0"/>
          </a:p>
          <a:p>
            <a:r>
              <a:rPr lang="en-US" altLang="zh-CN" dirty="0" err="1">
                <a:solidFill>
                  <a:srgbClr val="FF0000"/>
                </a:solidFill>
              </a:rPr>
              <a:t>hadoop</a:t>
            </a:r>
            <a:r>
              <a:rPr lang="en-US" altLang="zh-CN" dirty="0">
                <a:solidFill>
                  <a:srgbClr val="FF0000"/>
                </a:solidFill>
              </a:rPr>
              <a:t> fs -put &lt;</a:t>
            </a:r>
            <a:r>
              <a:rPr lang="en-US" altLang="zh-CN" dirty="0" err="1">
                <a:solidFill>
                  <a:srgbClr val="FF0000"/>
                </a:solidFill>
              </a:rPr>
              <a:t>localsrc</a:t>
            </a:r>
            <a:r>
              <a:rPr lang="en-US" altLang="zh-CN" dirty="0">
                <a:solidFill>
                  <a:srgbClr val="FF0000"/>
                </a:solidFill>
              </a:rPr>
              <a:t>&gt; ... &lt;</a:t>
            </a:r>
            <a:r>
              <a:rPr lang="en-US" altLang="zh-CN" dirty="0" err="1">
                <a:solidFill>
                  <a:srgbClr val="FF0000"/>
                </a:solidFill>
              </a:rPr>
              <a:t>dst</a:t>
            </a:r>
            <a:r>
              <a:rPr lang="en-US" altLang="zh-CN" dirty="0">
                <a:solidFill>
                  <a:srgbClr val="FF0000"/>
                </a:solidFill>
              </a:rPr>
              <a:t>&gt;</a:t>
            </a:r>
            <a:endParaRPr lang="zh-CN" altLang="zh-CN" dirty="0">
              <a:solidFill>
                <a:srgbClr val="FF0000"/>
              </a:solidFill>
            </a:endParaRPr>
          </a:p>
          <a:p>
            <a:pPr lvl="1"/>
            <a:r>
              <a:rPr lang="zh-CN" altLang="zh-CN" dirty="0"/>
              <a:t>例如：</a:t>
            </a:r>
            <a:r>
              <a:rPr lang="en-US" altLang="zh-CN" dirty="0"/>
              <a:t>$ </a:t>
            </a:r>
            <a:r>
              <a:rPr lang="en-US" altLang="zh-CN" dirty="0" err="1"/>
              <a:t>hadoop</a:t>
            </a:r>
            <a:r>
              <a:rPr lang="en-US" altLang="zh-CN" dirty="0"/>
              <a:t> fs -put hadoop-2.7.2.tar.gz  /test/</a:t>
            </a:r>
            <a:endParaRPr lang="zh-CN"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 </a:t>
            </a:r>
            <a:r>
              <a:rPr lang="zh-CN" altLang="zh-CN" dirty="0"/>
              <a:t>跨文件系统的交互操作命令</a:t>
            </a:r>
            <a:endParaRPr lang="zh-CN" altLang="en-US" dirty="0"/>
          </a:p>
        </p:txBody>
      </p:sp>
      <p:sp>
        <p:nvSpPr>
          <p:cNvPr id="8" name="内容占位符 2"/>
          <p:cNvSpPr>
            <a:spLocks noGrp="1"/>
          </p:cNvSpPr>
          <p:nvPr>
            <p:ph idx="1"/>
          </p:nvPr>
        </p:nvSpPr>
        <p:spPr/>
        <p:txBody>
          <a:bodyPr>
            <a:normAutofit/>
          </a:bodyPr>
          <a:lstStyle/>
          <a:p>
            <a:r>
              <a:rPr lang="en-US" altLang="zh-CN" dirty="0"/>
              <a:t>2. get</a:t>
            </a:r>
            <a:r>
              <a:rPr lang="zh-CN" altLang="zh-CN" dirty="0"/>
              <a:t>和</a:t>
            </a:r>
            <a:r>
              <a:rPr lang="en-US" altLang="zh-CN" dirty="0" err="1"/>
              <a:t>copyToLocal</a:t>
            </a:r>
            <a:r>
              <a:rPr lang="zh-CN" altLang="zh-CN" dirty="0"/>
              <a:t>命令</a:t>
            </a:r>
            <a:endParaRPr lang="zh-CN" altLang="zh-CN" dirty="0"/>
          </a:p>
          <a:p>
            <a:pPr marL="0" indent="0">
              <a:buNone/>
            </a:pPr>
            <a:r>
              <a:rPr lang="zh-CN" altLang="zh-CN" dirty="0"/>
              <a:t>这</a:t>
            </a:r>
            <a:r>
              <a:rPr lang="en-US" altLang="zh-CN" dirty="0"/>
              <a:t>2</a:t>
            </a:r>
            <a:r>
              <a:rPr lang="zh-CN" altLang="zh-CN" dirty="0"/>
              <a:t>条命令都表示下载文件，即从</a:t>
            </a:r>
            <a:r>
              <a:rPr lang="en-US" altLang="zh-CN" dirty="0"/>
              <a:t>HDFS</a:t>
            </a:r>
            <a:r>
              <a:rPr lang="zh-CN" altLang="zh-CN" dirty="0"/>
              <a:t>文件系统中复制文件到</a:t>
            </a:r>
            <a:r>
              <a:rPr lang="en-US" altLang="zh-CN" dirty="0"/>
              <a:t>Linux</a:t>
            </a:r>
            <a:r>
              <a:rPr lang="zh-CN" altLang="zh-CN" dirty="0"/>
              <a:t>本地文件系统。</a:t>
            </a:r>
            <a:r>
              <a:rPr lang="en-US" altLang="zh-CN" dirty="0"/>
              <a:t>get</a:t>
            </a:r>
            <a:r>
              <a:rPr lang="zh-CN" altLang="zh-CN" dirty="0"/>
              <a:t>命令的一般格式如下：</a:t>
            </a:r>
            <a:endParaRPr lang="zh-CN" altLang="zh-CN" dirty="0"/>
          </a:p>
          <a:p>
            <a:pPr marL="0" indent="0">
              <a:buNone/>
            </a:pPr>
            <a:r>
              <a:rPr lang="en-US" altLang="zh-CN" dirty="0"/>
              <a:t>  </a:t>
            </a:r>
            <a:r>
              <a:rPr lang="en-US" altLang="zh-CN" sz="2000" dirty="0" err="1">
                <a:solidFill>
                  <a:srgbClr val="FF0000"/>
                </a:solidFill>
              </a:rPr>
              <a:t>hadoop</a:t>
            </a:r>
            <a:r>
              <a:rPr lang="en-US" altLang="zh-CN" sz="2000" dirty="0">
                <a:solidFill>
                  <a:srgbClr val="FF0000"/>
                </a:solidFill>
              </a:rPr>
              <a:t> fs -get [-</a:t>
            </a:r>
            <a:r>
              <a:rPr lang="en-US" altLang="zh-CN" sz="2000" dirty="0" err="1">
                <a:solidFill>
                  <a:srgbClr val="FF0000"/>
                </a:solidFill>
              </a:rPr>
              <a:t>ignorecrc</a:t>
            </a:r>
            <a:r>
              <a:rPr lang="en-US" altLang="zh-CN" sz="2000" dirty="0">
                <a:solidFill>
                  <a:srgbClr val="FF0000"/>
                </a:solidFill>
              </a:rPr>
              <a:t>] [-</a:t>
            </a:r>
            <a:r>
              <a:rPr lang="en-US" altLang="zh-CN" sz="2000" dirty="0" err="1">
                <a:solidFill>
                  <a:srgbClr val="FF0000"/>
                </a:solidFill>
              </a:rPr>
              <a:t>crc</a:t>
            </a:r>
            <a:r>
              <a:rPr lang="en-US" altLang="zh-CN" sz="2000" dirty="0">
                <a:solidFill>
                  <a:srgbClr val="FF0000"/>
                </a:solidFill>
              </a:rPr>
              <a:t>] &lt;</a:t>
            </a:r>
            <a:r>
              <a:rPr lang="en-US" altLang="zh-CN" sz="2000" dirty="0" err="1">
                <a:solidFill>
                  <a:srgbClr val="FF0000"/>
                </a:solidFill>
              </a:rPr>
              <a:t>src</a:t>
            </a:r>
            <a:r>
              <a:rPr lang="en-US" altLang="zh-CN" sz="2000" dirty="0">
                <a:solidFill>
                  <a:srgbClr val="FF0000"/>
                </a:solidFill>
              </a:rPr>
              <a:t>&gt; &lt;</a:t>
            </a:r>
            <a:r>
              <a:rPr lang="en-US" altLang="zh-CN" sz="2000" dirty="0" err="1">
                <a:solidFill>
                  <a:srgbClr val="FF0000"/>
                </a:solidFill>
              </a:rPr>
              <a:t>localdst</a:t>
            </a:r>
            <a:r>
              <a:rPr lang="en-US" altLang="zh-CN" sz="2000" dirty="0">
                <a:solidFill>
                  <a:srgbClr val="FF0000"/>
                </a:solidFill>
              </a:rPr>
              <a:t>&gt;</a:t>
            </a:r>
            <a:endParaRPr lang="zh-CN" altLang="zh-CN" sz="2000" dirty="0">
              <a:solidFill>
                <a:srgbClr val="FF0000"/>
              </a:solidFill>
            </a:endParaRPr>
          </a:p>
          <a:p>
            <a:pPr lvl="1"/>
            <a:r>
              <a:rPr lang="zh-CN" altLang="zh-CN" dirty="0"/>
              <a:t>其中，</a:t>
            </a:r>
            <a:r>
              <a:rPr lang="en-US" altLang="zh-CN" dirty="0"/>
              <a:t>-</a:t>
            </a:r>
            <a:r>
              <a:rPr lang="en-US" altLang="zh-CN" dirty="0" err="1"/>
              <a:t>ignorecrc</a:t>
            </a:r>
            <a:r>
              <a:rPr lang="zh-CN" altLang="zh-CN" dirty="0"/>
              <a:t>选项表示忽略</a:t>
            </a:r>
            <a:r>
              <a:rPr lang="en-US" altLang="zh-CN" dirty="0"/>
              <a:t>CRC</a:t>
            </a:r>
            <a:r>
              <a:rPr lang="zh-CN" altLang="zh-CN" dirty="0"/>
              <a:t>检验错误。</a:t>
            </a:r>
            <a:endParaRPr lang="zh-CN" altLang="zh-CN" dirty="0"/>
          </a:p>
          <a:p>
            <a:pPr lvl="1"/>
            <a:r>
              <a:rPr lang="zh-CN" altLang="zh-CN" dirty="0"/>
              <a:t>例如：</a:t>
            </a:r>
            <a:r>
              <a:rPr lang="en-US" altLang="zh-CN" dirty="0"/>
              <a:t>$ </a:t>
            </a:r>
            <a:r>
              <a:rPr lang="en-US" altLang="zh-CN" dirty="0" err="1"/>
              <a:t>hadoop</a:t>
            </a:r>
            <a:r>
              <a:rPr lang="en-US" altLang="zh-CN" dirty="0"/>
              <a:t> fs -get /x/file1.txt  myfile.txt</a:t>
            </a:r>
            <a:endParaRPr lang="zh-CN"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 </a:t>
            </a:r>
            <a:r>
              <a:rPr lang="zh-CN" altLang="zh-CN" dirty="0"/>
              <a:t>跨文件系统的交互操作命令</a:t>
            </a:r>
            <a:endParaRPr lang="zh-CN" altLang="en-US" dirty="0"/>
          </a:p>
        </p:txBody>
      </p:sp>
      <p:sp>
        <p:nvSpPr>
          <p:cNvPr id="8" name="内容占位符 2"/>
          <p:cNvSpPr>
            <a:spLocks noGrp="1"/>
          </p:cNvSpPr>
          <p:nvPr>
            <p:ph idx="1"/>
          </p:nvPr>
        </p:nvSpPr>
        <p:spPr/>
        <p:txBody>
          <a:bodyPr>
            <a:normAutofit/>
          </a:bodyPr>
          <a:lstStyle/>
          <a:p>
            <a:r>
              <a:rPr lang="en-US" altLang="zh-CN" dirty="0"/>
              <a:t>3. </a:t>
            </a:r>
            <a:r>
              <a:rPr lang="en-US" altLang="zh-CN" dirty="0" err="1"/>
              <a:t>moveFromLocal</a:t>
            </a:r>
            <a:r>
              <a:rPr lang="zh-CN" altLang="zh-CN" dirty="0"/>
              <a:t>和</a:t>
            </a:r>
            <a:r>
              <a:rPr lang="en-US" altLang="zh-CN" dirty="0" err="1"/>
              <a:t>moveToLocal</a:t>
            </a:r>
            <a:r>
              <a:rPr lang="zh-CN" altLang="zh-CN" dirty="0"/>
              <a:t>命令</a:t>
            </a:r>
            <a:endParaRPr lang="zh-CN" altLang="zh-CN" dirty="0"/>
          </a:p>
          <a:p>
            <a:pPr marL="0" indent="0">
              <a:buNone/>
            </a:pPr>
            <a:r>
              <a:rPr lang="en-US" altLang="zh-CN" dirty="0"/>
              <a:t>    </a:t>
            </a:r>
            <a:r>
              <a:rPr lang="zh-CN" altLang="zh-CN" dirty="0"/>
              <a:t>这</a:t>
            </a:r>
            <a:r>
              <a:rPr lang="en-US" altLang="zh-CN" dirty="0"/>
              <a:t>2</a:t>
            </a:r>
            <a:r>
              <a:rPr lang="zh-CN" altLang="zh-CN" dirty="0"/>
              <a:t>条命令提供</a:t>
            </a:r>
            <a:r>
              <a:rPr lang="en-US" altLang="zh-CN" dirty="0"/>
              <a:t>Linux</a:t>
            </a:r>
            <a:r>
              <a:rPr lang="zh-CN" altLang="zh-CN" dirty="0"/>
              <a:t>文件系统和</a:t>
            </a:r>
            <a:r>
              <a:rPr lang="en-US" altLang="zh-CN" dirty="0"/>
              <a:t>HDFS</a:t>
            </a:r>
            <a:r>
              <a:rPr lang="zh-CN" altLang="zh-CN" dirty="0"/>
              <a:t>文件系统之间的“乾坤大挪移”操作，</a:t>
            </a:r>
            <a:r>
              <a:rPr lang="en-US" altLang="zh-CN" dirty="0" err="1"/>
              <a:t>moveFromLocal</a:t>
            </a:r>
            <a:r>
              <a:rPr lang="zh-CN" altLang="zh-CN" dirty="0"/>
              <a:t>命令支持从本地将文件移动到</a:t>
            </a:r>
            <a:r>
              <a:rPr lang="en-US" altLang="zh-CN" dirty="0"/>
              <a:t>HDFS</a:t>
            </a:r>
            <a:r>
              <a:rPr lang="zh-CN" altLang="zh-CN" dirty="0"/>
              <a:t>中，</a:t>
            </a:r>
            <a:r>
              <a:rPr lang="en-US" altLang="zh-CN" dirty="0"/>
              <a:t> </a:t>
            </a:r>
            <a:r>
              <a:rPr lang="en-US" altLang="zh-CN" dirty="0" err="1"/>
              <a:t>moveToLocal</a:t>
            </a:r>
            <a:r>
              <a:rPr lang="zh-CN" altLang="zh-CN" dirty="0"/>
              <a:t>命令则相反。一般格式如下：</a:t>
            </a:r>
            <a:endParaRPr lang="zh-CN" altLang="zh-CN" dirty="0"/>
          </a:p>
          <a:p>
            <a:pPr marL="0" indent="0">
              <a:buNone/>
            </a:pPr>
            <a:r>
              <a:rPr lang="en-US" altLang="zh-CN" sz="2000" dirty="0"/>
              <a:t> </a:t>
            </a:r>
            <a:r>
              <a:rPr lang="en-US" altLang="zh-CN" sz="2000" dirty="0" err="1">
                <a:solidFill>
                  <a:srgbClr val="FF0000"/>
                </a:solidFill>
              </a:rPr>
              <a:t>hadoop</a:t>
            </a:r>
            <a:r>
              <a:rPr lang="en-US" altLang="zh-CN" sz="2000" dirty="0">
                <a:solidFill>
                  <a:srgbClr val="FF0000"/>
                </a:solidFill>
              </a:rPr>
              <a:t> fs -</a:t>
            </a:r>
            <a:r>
              <a:rPr lang="en-US" altLang="zh-CN" sz="2000" dirty="0" err="1">
                <a:solidFill>
                  <a:srgbClr val="FF0000"/>
                </a:solidFill>
              </a:rPr>
              <a:t>moveFromLocal</a:t>
            </a:r>
            <a:r>
              <a:rPr lang="en-US" altLang="zh-CN" sz="2000" dirty="0">
                <a:solidFill>
                  <a:srgbClr val="FF0000"/>
                </a:solidFill>
              </a:rPr>
              <a:t> &lt;</a:t>
            </a:r>
            <a:r>
              <a:rPr lang="en-US" altLang="zh-CN" sz="2000" dirty="0" err="1">
                <a:solidFill>
                  <a:srgbClr val="FF0000"/>
                </a:solidFill>
              </a:rPr>
              <a:t>localsrc</a:t>
            </a:r>
            <a:r>
              <a:rPr lang="en-US" altLang="zh-CN" sz="2000" dirty="0">
                <a:solidFill>
                  <a:srgbClr val="FF0000"/>
                </a:solidFill>
              </a:rPr>
              <a:t>&gt; &lt;</a:t>
            </a:r>
            <a:r>
              <a:rPr lang="en-US" altLang="zh-CN" sz="2000" dirty="0" err="1">
                <a:solidFill>
                  <a:srgbClr val="FF0000"/>
                </a:solidFill>
              </a:rPr>
              <a:t>dst</a:t>
            </a:r>
            <a:r>
              <a:rPr lang="en-US" altLang="zh-CN" sz="2000" dirty="0">
                <a:solidFill>
                  <a:srgbClr val="FF0000"/>
                </a:solidFill>
              </a:rPr>
              <a:t>&gt;</a:t>
            </a:r>
            <a:endParaRPr lang="zh-CN" altLang="zh-CN" sz="2000" dirty="0">
              <a:solidFill>
                <a:srgbClr val="FF0000"/>
              </a:solidFill>
            </a:endParaRPr>
          </a:p>
          <a:p>
            <a:pPr marL="0" indent="0">
              <a:buNone/>
            </a:pPr>
            <a:r>
              <a:rPr lang="en-US" altLang="zh-CN" sz="2000" dirty="0">
                <a:solidFill>
                  <a:srgbClr val="FF0000"/>
                </a:solidFill>
              </a:rPr>
              <a:t> </a:t>
            </a:r>
            <a:r>
              <a:rPr lang="en-US" altLang="zh-CN" sz="2000" dirty="0" err="1">
                <a:solidFill>
                  <a:srgbClr val="FF0000"/>
                </a:solidFill>
              </a:rPr>
              <a:t>hadoop</a:t>
            </a:r>
            <a:r>
              <a:rPr lang="en-US" altLang="zh-CN" sz="2000" dirty="0">
                <a:solidFill>
                  <a:srgbClr val="FF0000"/>
                </a:solidFill>
              </a:rPr>
              <a:t> fs -</a:t>
            </a:r>
            <a:r>
              <a:rPr lang="en-US" altLang="zh-CN" sz="2000" dirty="0" err="1">
                <a:solidFill>
                  <a:srgbClr val="FF0000"/>
                </a:solidFill>
              </a:rPr>
              <a:t>moveToLocal</a:t>
            </a:r>
            <a:r>
              <a:rPr lang="en-US" altLang="zh-CN" sz="2000" dirty="0">
                <a:solidFill>
                  <a:srgbClr val="FF0000"/>
                </a:solidFill>
              </a:rPr>
              <a:t> [-</a:t>
            </a:r>
            <a:r>
              <a:rPr lang="en-US" altLang="zh-CN" sz="2000" dirty="0" err="1">
                <a:solidFill>
                  <a:srgbClr val="FF0000"/>
                </a:solidFill>
              </a:rPr>
              <a:t>crc</a:t>
            </a:r>
            <a:r>
              <a:rPr lang="en-US" altLang="zh-CN" sz="2000" dirty="0">
                <a:solidFill>
                  <a:srgbClr val="FF0000"/>
                </a:solidFill>
              </a:rPr>
              <a:t>] &lt;</a:t>
            </a:r>
            <a:r>
              <a:rPr lang="en-US" altLang="zh-CN" sz="2000" dirty="0" err="1">
                <a:solidFill>
                  <a:srgbClr val="FF0000"/>
                </a:solidFill>
              </a:rPr>
              <a:t>src</a:t>
            </a:r>
            <a:r>
              <a:rPr lang="en-US" altLang="zh-CN" sz="2000" dirty="0">
                <a:solidFill>
                  <a:srgbClr val="FF0000"/>
                </a:solidFill>
              </a:rPr>
              <a:t>&gt; &lt;</a:t>
            </a:r>
            <a:r>
              <a:rPr lang="en-US" altLang="zh-CN" sz="2000" dirty="0" err="1">
                <a:solidFill>
                  <a:srgbClr val="FF0000"/>
                </a:solidFill>
              </a:rPr>
              <a:t>dst</a:t>
            </a:r>
            <a:r>
              <a:rPr lang="en-US" altLang="zh-CN" sz="2000" dirty="0">
                <a:solidFill>
                  <a:srgbClr val="FF0000"/>
                </a:solidFill>
              </a:rPr>
              <a:t>&gt;</a:t>
            </a:r>
            <a:endParaRPr lang="zh-CN" altLang="zh-CN" sz="2000" dirty="0">
              <a:solidFill>
                <a:srgbClr val="FF0000"/>
              </a:solidFill>
            </a:endParaRPr>
          </a:p>
          <a:p>
            <a:pPr lvl="1"/>
            <a:r>
              <a:rPr lang="zh-CN" altLang="zh-CN" dirty="0"/>
              <a:t>不同于</a:t>
            </a:r>
            <a:r>
              <a:rPr lang="en-US" altLang="zh-CN" dirty="0"/>
              <a:t>put</a:t>
            </a:r>
            <a:r>
              <a:rPr lang="zh-CN" altLang="zh-CN" dirty="0"/>
              <a:t>和</a:t>
            </a:r>
            <a:r>
              <a:rPr lang="en-US" altLang="zh-CN" dirty="0"/>
              <a:t>get</a:t>
            </a:r>
            <a:r>
              <a:rPr lang="zh-CN" altLang="zh-CN" dirty="0"/>
              <a:t>命令，此</a:t>
            </a:r>
            <a:r>
              <a:rPr lang="en-US" altLang="zh-CN" dirty="0"/>
              <a:t>2</a:t>
            </a:r>
            <a:r>
              <a:rPr lang="zh-CN" altLang="zh-CN" dirty="0"/>
              <a:t>条命令操作结束之后原文件将不复存在。</a:t>
            </a:r>
            <a:endParaRPr lang="zh-CN"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2.3.5 </a:t>
            </a:r>
            <a:r>
              <a:rPr lang="zh-CN" altLang="zh-CN" dirty="0"/>
              <a:t>权限管理操作</a:t>
            </a:r>
            <a:endParaRPr lang="zh-CN" altLang="en-US" dirty="0"/>
          </a:p>
        </p:txBody>
      </p:sp>
      <p:sp>
        <p:nvSpPr>
          <p:cNvPr id="8" name="内容占位符 2"/>
          <p:cNvSpPr>
            <a:spLocks noGrp="1"/>
          </p:cNvSpPr>
          <p:nvPr>
            <p:ph idx="1"/>
          </p:nvPr>
        </p:nvSpPr>
        <p:spPr/>
        <p:txBody>
          <a:bodyPr>
            <a:normAutofit/>
          </a:bodyPr>
          <a:lstStyle/>
          <a:p>
            <a:r>
              <a:rPr lang="en-US" altLang="zh-CN" dirty="0"/>
              <a:t>1. </a:t>
            </a:r>
            <a:r>
              <a:rPr lang="en-US" altLang="zh-CN" dirty="0" err="1"/>
              <a:t>chgrp</a:t>
            </a:r>
            <a:r>
              <a:rPr lang="zh-CN" altLang="zh-CN" dirty="0"/>
              <a:t>命令</a:t>
            </a:r>
            <a:endParaRPr lang="zh-CN" altLang="zh-CN" dirty="0"/>
          </a:p>
          <a:p>
            <a:pPr marL="0" indent="0">
              <a:buNone/>
            </a:pPr>
            <a:r>
              <a:rPr lang="zh-CN" altLang="zh-CN" dirty="0"/>
              <a:t>该命令用于修改文件所属的组。需要注意的是，只有文件的拥有者或超级用户才能有权执行该命令操作。一般格式如下：</a:t>
            </a:r>
            <a:endParaRPr lang="zh-CN" altLang="zh-CN" dirty="0"/>
          </a:p>
          <a:p>
            <a:pPr marL="0" indent="0">
              <a:buNone/>
            </a:pPr>
            <a:r>
              <a:rPr lang="en-US" altLang="zh-CN" dirty="0"/>
              <a:t>  </a:t>
            </a:r>
            <a:r>
              <a:rPr lang="en-US" altLang="zh-CN" sz="2400" dirty="0" err="1">
                <a:solidFill>
                  <a:srgbClr val="FF0000"/>
                </a:solidFill>
              </a:rPr>
              <a:t>hadoop</a:t>
            </a:r>
            <a:r>
              <a:rPr lang="en-US" altLang="zh-CN" sz="2400" dirty="0">
                <a:solidFill>
                  <a:srgbClr val="FF0000"/>
                </a:solidFill>
              </a:rPr>
              <a:t> fs -</a:t>
            </a:r>
            <a:r>
              <a:rPr lang="en-US" altLang="zh-CN" sz="2400" dirty="0" err="1">
                <a:solidFill>
                  <a:srgbClr val="FF0000"/>
                </a:solidFill>
              </a:rPr>
              <a:t>chgrp</a:t>
            </a:r>
            <a:r>
              <a:rPr lang="en-US" altLang="zh-CN" sz="2400" dirty="0">
                <a:solidFill>
                  <a:srgbClr val="FF0000"/>
                </a:solidFill>
              </a:rPr>
              <a:t> [-R] GROUP URI [URI ...]</a:t>
            </a:r>
            <a:endParaRPr lang="zh-CN" altLang="zh-CN" sz="2400" dirty="0">
              <a:solidFill>
                <a:srgbClr val="FF0000"/>
              </a:solidFill>
            </a:endParaRPr>
          </a:p>
          <a:p>
            <a:pPr lvl="1"/>
            <a:r>
              <a:rPr lang="zh-CN" altLang="zh-CN" dirty="0"/>
              <a:t>其中，</a:t>
            </a:r>
            <a:r>
              <a:rPr lang="en-US" altLang="zh-CN" dirty="0"/>
              <a:t>-R</a:t>
            </a:r>
            <a:r>
              <a:rPr lang="zh-CN" altLang="zh-CN" dirty="0"/>
              <a:t>选项表示涵盖指定</a:t>
            </a:r>
            <a:r>
              <a:rPr lang="en-US" altLang="zh-CN" dirty="0"/>
              <a:t>URI</a:t>
            </a:r>
            <a:r>
              <a:rPr lang="zh-CN" altLang="zh-CN" dirty="0"/>
              <a:t>的内部所有目录和文件。</a:t>
            </a:r>
            <a:endParaRPr lang="zh-CN" altLang="zh-CN" dirty="0"/>
          </a:p>
          <a:p>
            <a:pPr lvl="1"/>
            <a:r>
              <a:rPr lang="zh-CN" altLang="zh-CN" dirty="0"/>
              <a:t>例如，执行以下操作，修改</a:t>
            </a:r>
            <a:r>
              <a:rPr lang="en-US" altLang="zh-CN" dirty="0"/>
              <a:t>/test2</a:t>
            </a:r>
            <a:r>
              <a:rPr lang="zh-CN" altLang="zh-CN" dirty="0"/>
              <a:t>目录及内部目录和文件的所属</a:t>
            </a:r>
            <a:r>
              <a:rPr lang="zh-CN" altLang="zh-CN" strike="sngStrike" dirty="0"/>
              <a:t>的</a:t>
            </a:r>
            <a:r>
              <a:rPr lang="zh-CN" altLang="zh-CN" dirty="0"/>
              <a:t>用户组为</a:t>
            </a:r>
            <a:r>
              <a:rPr lang="en-US" altLang="zh-CN" dirty="0"/>
              <a:t>root</a:t>
            </a:r>
            <a:r>
              <a:rPr lang="zh-CN" altLang="zh-CN" dirty="0"/>
              <a:t>组：</a:t>
            </a:r>
            <a:endParaRPr lang="zh-CN" altLang="zh-CN" dirty="0"/>
          </a:p>
          <a:p>
            <a:pPr marL="457200" lvl="1" indent="0">
              <a:buNone/>
            </a:pPr>
            <a:r>
              <a:rPr lang="en-US" altLang="zh-CN" dirty="0"/>
              <a:t>  $ </a:t>
            </a:r>
            <a:r>
              <a:rPr lang="en-US" altLang="zh-CN" dirty="0" err="1"/>
              <a:t>hadoop</a:t>
            </a:r>
            <a:r>
              <a:rPr lang="en-US" altLang="zh-CN" dirty="0"/>
              <a:t> fs -</a:t>
            </a:r>
            <a:r>
              <a:rPr lang="en-US" altLang="zh-CN" dirty="0" err="1"/>
              <a:t>chgrp</a:t>
            </a:r>
            <a:r>
              <a:rPr lang="en-US" altLang="zh-CN" dirty="0"/>
              <a:t> -R root /test2</a:t>
            </a:r>
            <a:endParaRPr lang="zh-CN"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2.3.5 </a:t>
            </a:r>
            <a:r>
              <a:rPr lang="zh-CN" altLang="zh-CN" dirty="0"/>
              <a:t>权限管理操作</a:t>
            </a:r>
            <a:endParaRPr lang="zh-CN" altLang="en-US" dirty="0"/>
          </a:p>
        </p:txBody>
      </p:sp>
      <p:sp>
        <p:nvSpPr>
          <p:cNvPr id="8" name="内容占位符 2"/>
          <p:cNvSpPr>
            <a:spLocks noGrp="1"/>
          </p:cNvSpPr>
          <p:nvPr>
            <p:ph idx="1"/>
          </p:nvPr>
        </p:nvSpPr>
        <p:spPr/>
        <p:txBody>
          <a:bodyPr>
            <a:normAutofit lnSpcReduction="10000"/>
          </a:bodyPr>
          <a:lstStyle/>
          <a:p>
            <a:r>
              <a:rPr lang="en-US" altLang="zh-CN" dirty="0"/>
              <a:t>2. </a:t>
            </a:r>
            <a:r>
              <a:rPr lang="en-US" altLang="zh-CN" dirty="0" err="1"/>
              <a:t>chown</a:t>
            </a:r>
            <a:r>
              <a:rPr lang="zh-CN" altLang="zh-CN" dirty="0"/>
              <a:t>命令</a:t>
            </a:r>
            <a:endParaRPr lang="zh-CN" altLang="zh-CN" dirty="0"/>
          </a:p>
          <a:p>
            <a:pPr marL="0" indent="0">
              <a:buNone/>
            </a:pPr>
            <a:r>
              <a:rPr lang="zh-CN" altLang="zh-CN" dirty="0"/>
              <a:t>该命令用于修改文件的拥有者。需要注意的是，只有超级用户才能有权执行该命令操作。一般格式如下：</a:t>
            </a:r>
            <a:endParaRPr lang="zh-CN" altLang="zh-CN" dirty="0"/>
          </a:p>
          <a:p>
            <a:pPr marL="457200" lvl="1" indent="0">
              <a:buNone/>
            </a:pPr>
            <a:r>
              <a:rPr lang="en-US" altLang="zh-CN" dirty="0" err="1">
                <a:solidFill>
                  <a:srgbClr val="FF0000"/>
                </a:solidFill>
              </a:rPr>
              <a:t>hadoop</a:t>
            </a:r>
            <a:r>
              <a:rPr lang="en-US" altLang="zh-CN" dirty="0">
                <a:solidFill>
                  <a:srgbClr val="FF0000"/>
                </a:solidFill>
              </a:rPr>
              <a:t> fs -</a:t>
            </a:r>
            <a:r>
              <a:rPr lang="en-US" altLang="zh-CN" dirty="0" err="1">
                <a:solidFill>
                  <a:srgbClr val="FF0000"/>
                </a:solidFill>
              </a:rPr>
              <a:t>chown</a:t>
            </a:r>
            <a:r>
              <a:rPr lang="en-US" altLang="zh-CN" dirty="0">
                <a:solidFill>
                  <a:srgbClr val="FF0000"/>
                </a:solidFill>
              </a:rPr>
              <a:t> [-R] [OWNER][:[GROUP]] URI [URI ]</a:t>
            </a:r>
            <a:endParaRPr lang="zh-CN" altLang="zh-CN" dirty="0">
              <a:solidFill>
                <a:srgbClr val="FF0000"/>
              </a:solidFill>
            </a:endParaRPr>
          </a:p>
          <a:p>
            <a:pPr lvl="1"/>
            <a:r>
              <a:rPr lang="zh-CN" altLang="zh-CN" dirty="0"/>
              <a:t>其中，</a:t>
            </a:r>
            <a:r>
              <a:rPr lang="en-US" altLang="zh-CN" dirty="0"/>
              <a:t>-R</a:t>
            </a:r>
            <a:r>
              <a:rPr lang="zh-CN" altLang="zh-CN" dirty="0"/>
              <a:t>选项的功能与</a:t>
            </a:r>
            <a:r>
              <a:rPr lang="en-US" altLang="zh-CN" dirty="0" err="1"/>
              <a:t>chgrp</a:t>
            </a:r>
            <a:r>
              <a:rPr lang="zh-CN" altLang="zh-CN" dirty="0"/>
              <a:t>命令的</a:t>
            </a:r>
            <a:r>
              <a:rPr lang="en-US" altLang="zh-CN" dirty="0"/>
              <a:t>-R</a:t>
            </a:r>
            <a:r>
              <a:rPr lang="zh-CN" altLang="zh-CN" dirty="0"/>
              <a:t>选项相同。</a:t>
            </a:r>
            <a:endParaRPr lang="zh-CN" altLang="zh-CN" dirty="0"/>
          </a:p>
          <a:p>
            <a:pPr lvl="1"/>
            <a:r>
              <a:rPr lang="zh-CN" altLang="zh-CN" dirty="0"/>
              <a:t>例如，执行以下命令，修改</a:t>
            </a:r>
            <a:r>
              <a:rPr lang="en-US" altLang="zh-CN" dirty="0"/>
              <a:t>/test2/myfile.txt</a:t>
            </a:r>
            <a:r>
              <a:rPr lang="zh-CN" altLang="zh-CN" dirty="0"/>
              <a:t>的拥有者为</a:t>
            </a:r>
            <a:r>
              <a:rPr lang="en-US" altLang="zh-CN" dirty="0"/>
              <a:t>root</a:t>
            </a:r>
            <a:r>
              <a:rPr lang="zh-CN" altLang="zh-CN" dirty="0"/>
              <a:t>用户。</a:t>
            </a:r>
            <a:endParaRPr lang="zh-CN" altLang="zh-CN" dirty="0"/>
          </a:p>
          <a:p>
            <a:pPr marL="457200" lvl="1" indent="0">
              <a:buNone/>
            </a:pPr>
            <a:r>
              <a:rPr lang="en-US" altLang="zh-CN" dirty="0"/>
              <a:t>    $ </a:t>
            </a:r>
            <a:r>
              <a:rPr lang="en-US" altLang="zh-CN" dirty="0" err="1"/>
              <a:t>hadoop</a:t>
            </a:r>
            <a:r>
              <a:rPr lang="en-US" altLang="zh-CN" dirty="0"/>
              <a:t> fs -</a:t>
            </a:r>
            <a:r>
              <a:rPr lang="en-US" altLang="zh-CN" dirty="0" err="1"/>
              <a:t>chown</a:t>
            </a:r>
            <a:r>
              <a:rPr lang="en-US" altLang="zh-CN" dirty="0"/>
              <a:t> root /test2/myfile.txt</a:t>
            </a:r>
            <a:endParaRPr lang="zh-CN"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2.3.5 </a:t>
            </a:r>
            <a:r>
              <a:rPr lang="zh-CN" altLang="en-US" dirty="0"/>
              <a:t>权限管理操作</a:t>
            </a:r>
            <a:endParaRPr lang="zh-CN" altLang="en-US" dirty="0"/>
          </a:p>
        </p:txBody>
      </p:sp>
      <p:sp>
        <p:nvSpPr>
          <p:cNvPr id="8" name="内容占位符 2"/>
          <p:cNvSpPr>
            <a:spLocks noGrp="1"/>
          </p:cNvSpPr>
          <p:nvPr>
            <p:ph idx="1"/>
          </p:nvPr>
        </p:nvSpPr>
        <p:spPr/>
        <p:txBody>
          <a:bodyPr>
            <a:normAutofit/>
          </a:bodyPr>
          <a:lstStyle/>
          <a:p>
            <a:r>
              <a:rPr lang="en-US" altLang="zh-CN" dirty="0"/>
              <a:t>3. </a:t>
            </a:r>
            <a:r>
              <a:rPr lang="en-US" altLang="zh-CN" dirty="0" err="1"/>
              <a:t>chmod</a:t>
            </a:r>
            <a:r>
              <a:rPr lang="zh-CN" altLang="zh-CN" dirty="0"/>
              <a:t>命令</a:t>
            </a:r>
            <a:endParaRPr lang="zh-CN" altLang="zh-CN" dirty="0"/>
          </a:p>
          <a:p>
            <a:pPr marL="0" indent="0">
              <a:buNone/>
            </a:pPr>
            <a:r>
              <a:rPr lang="zh-CN" altLang="zh-CN" dirty="0"/>
              <a:t>该命令用来修改文件的操作权限。需要注意的是，只有文件的拥有者和超级用户才能有权执行该命令操作。一般格式如下：</a:t>
            </a:r>
            <a:endParaRPr lang="zh-CN" altLang="zh-CN" dirty="0"/>
          </a:p>
          <a:p>
            <a:pPr marL="0" indent="0">
              <a:buNone/>
            </a:pPr>
            <a:r>
              <a:rPr lang="en-US" altLang="zh-CN" dirty="0"/>
              <a:t>   </a:t>
            </a:r>
            <a:r>
              <a:rPr lang="en-US" altLang="zh-CN" sz="2000" dirty="0" err="1">
                <a:solidFill>
                  <a:srgbClr val="FF0000"/>
                </a:solidFill>
              </a:rPr>
              <a:t>hadoop</a:t>
            </a:r>
            <a:r>
              <a:rPr lang="en-US" altLang="zh-CN" sz="2000" dirty="0">
                <a:solidFill>
                  <a:srgbClr val="FF0000"/>
                </a:solidFill>
              </a:rPr>
              <a:t> fs -</a:t>
            </a:r>
            <a:r>
              <a:rPr lang="en-US" altLang="zh-CN" sz="2000" dirty="0" err="1">
                <a:solidFill>
                  <a:srgbClr val="FF0000"/>
                </a:solidFill>
              </a:rPr>
              <a:t>chmod</a:t>
            </a:r>
            <a:r>
              <a:rPr lang="en-US" altLang="zh-CN" sz="2000" dirty="0">
                <a:solidFill>
                  <a:srgbClr val="FF0000"/>
                </a:solidFill>
              </a:rPr>
              <a:t> [-R] &lt;MODE[,MODE]... | OCTALMODE&gt; URI [URI ...]</a:t>
            </a:r>
            <a:endParaRPr lang="zh-CN" altLang="zh-CN" sz="2000" dirty="0">
              <a:solidFill>
                <a:srgbClr val="FF0000"/>
              </a:solidFill>
            </a:endParaRPr>
          </a:p>
          <a:p>
            <a:pPr lvl="1"/>
            <a:r>
              <a:rPr lang="zh-CN" altLang="zh-CN" dirty="0"/>
              <a:t>其中，</a:t>
            </a:r>
            <a:r>
              <a:rPr lang="en-US" altLang="zh-CN" dirty="0"/>
              <a:t>-R</a:t>
            </a:r>
            <a:r>
              <a:rPr lang="zh-CN" altLang="zh-CN" dirty="0"/>
              <a:t>选项表示把目标</a:t>
            </a:r>
            <a:r>
              <a:rPr lang="en-US" altLang="zh-CN" dirty="0"/>
              <a:t>URI</a:t>
            </a:r>
            <a:r>
              <a:rPr lang="zh-CN" altLang="zh-CN" dirty="0"/>
              <a:t>内的所有文件和子目录的权限一起修改。</a:t>
            </a:r>
            <a:endParaRPr lang="zh-CN"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75656" y="1916832"/>
          <a:ext cx="5411470" cy="1828800"/>
        </p:xfrm>
        <a:graphic>
          <a:graphicData uri="http://schemas.openxmlformats.org/drawingml/2006/table">
            <a:tbl>
              <a:tblPr firstRow="1" firstCol="1" bandRow="1">
                <a:tableStyleId>{5C22544A-7EE6-4342-B048-85BDC9FD1C3A}</a:tableStyleId>
              </a:tblPr>
              <a:tblGrid>
                <a:gridCol w="2520280"/>
                <a:gridCol w="1512168"/>
                <a:gridCol w="1379022"/>
              </a:tblGrid>
              <a:tr h="0">
                <a:tc>
                  <a:txBody>
                    <a:bodyPr/>
                    <a:lstStyle/>
                    <a:p>
                      <a:pPr algn="just">
                        <a:spcAft>
                          <a:spcPts val="0"/>
                        </a:spcAft>
                      </a:pPr>
                      <a:r>
                        <a:rPr lang="zh-CN" sz="2400" kern="100" dirty="0">
                          <a:effectLst/>
                        </a:rPr>
                        <a:t>权限</a:t>
                      </a:r>
                      <a:endParaRPr lang="zh-CN" sz="24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2400" kern="100" dirty="0">
                          <a:effectLst/>
                        </a:rPr>
                        <a:t>字符代码</a:t>
                      </a:r>
                      <a:endParaRPr lang="zh-CN" sz="24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2400" kern="100" dirty="0">
                          <a:effectLst/>
                        </a:rPr>
                        <a:t>数字代码</a:t>
                      </a:r>
                      <a:endParaRPr lang="zh-CN" sz="24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zh-CN" sz="2400" kern="100">
                          <a:effectLst/>
                        </a:rPr>
                        <a:t>读取权限</a:t>
                      </a:r>
                      <a:endParaRPr lang="zh-CN" sz="24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r</a:t>
                      </a:r>
                      <a:endParaRPr lang="zh-CN" sz="24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4</a:t>
                      </a:r>
                      <a:endParaRPr lang="zh-CN" sz="2400" kern="10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zh-CN" sz="2400" kern="100" dirty="0">
                          <a:effectLst/>
                        </a:rPr>
                        <a:t>写入权限</a:t>
                      </a:r>
                      <a:endParaRPr lang="zh-CN" sz="24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dirty="0">
                          <a:effectLst/>
                        </a:rPr>
                        <a:t>w</a:t>
                      </a:r>
                      <a:endParaRPr lang="zh-CN" sz="24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2</a:t>
                      </a:r>
                      <a:endParaRPr lang="zh-CN" sz="2400" kern="10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zh-CN" sz="2400" kern="100">
                          <a:effectLst/>
                        </a:rPr>
                        <a:t>执行或切换权限</a:t>
                      </a:r>
                      <a:endParaRPr lang="zh-CN" sz="24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x</a:t>
                      </a:r>
                      <a:endParaRPr lang="zh-CN" sz="24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1</a:t>
                      </a:r>
                      <a:endParaRPr lang="zh-CN" sz="2400" kern="10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zh-CN" sz="2400" kern="100">
                          <a:effectLst/>
                        </a:rPr>
                        <a:t>不具任何权限</a:t>
                      </a:r>
                      <a:endParaRPr lang="zh-CN" sz="24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a:t>
                      </a:r>
                      <a:endParaRPr lang="zh-CN" sz="24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dirty="0">
                          <a:effectLst/>
                        </a:rPr>
                        <a:t>0</a:t>
                      </a:r>
                      <a:endParaRPr lang="zh-CN" sz="24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bl>
          </a:graphicData>
        </a:graphic>
      </p:graphicFrame>
      <p:sp>
        <p:nvSpPr>
          <p:cNvPr id="3" name="TextBox 2"/>
          <p:cNvSpPr txBox="1"/>
          <p:nvPr/>
        </p:nvSpPr>
        <p:spPr>
          <a:xfrm>
            <a:off x="3059832" y="1412776"/>
            <a:ext cx="1569660" cy="369332"/>
          </a:xfrm>
          <a:prstGeom prst="rect">
            <a:avLst/>
          </a:prstGeom>
          <a:noFill/>
        </p:spPr>
        <p:txBody>
          <a:bodyPr wrap="none" rtlCol="0">
            <a:spAutoFit/>
          </a:bodyPr>
          <a:lstStyle/>
          <a:p>
            <a:r>
              <a:rPr lang="zh-CN" altLang="zh-CN" dirty="0"/>
              <a:t>权限代码列表</a:t>
            </a:r>
            <a:endParaRPr lang="zh-CN" altLang="en-US" dirty="0"/>
          </a:p>
        </p:txBody>
      </p:sp>
      <p:sp>
        <p:nvSpPr>
          <p:cNvPr id="4" name="标题 3"/>
          <p:cNvSpPr>
            <a:spLocks noGrp="1"/>
          </p:cNvSpPr>
          <p:nvPr>
            <p:ph type="title"/>
          </p:nvPr>
        </p:nvSpPr>
        <p:spPr/>
        <p:txBody>
          <a:bodyPr/>
          <a:lstStyle/>
          <a:p>
            <a:r>
              <a:rPr lang="en-US" altLang="zh-CN" dirty="0"/>
              <a:t>2.3.5 </a:t>
            </a:r>
            <a:r>
              <a:rPr lang="zh-CN" altLang="zh-CN" dirty="0"/>
              <a:t>权限管理操作</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2.3.5 </a:t>
            </a:r>
            <a:r>
              <a:rPr lang="zh-CN" altLang="zh-CN" dirty="0"/>
              <a:t>权限管理操作</a:t>
            </a:r>
            <a:endParaRPr lang="zh-CN" altLang="en-US" dirty="0"/>
          </a:p>
        </p:txBody>
      </p:sp>
      <p:sp>
        <p:nvSpPr>
          <p:cNvPr id="8" name="内容占位符 2"/>
          <p:cNvSpPr>
            <a:spLocks noGrp="1"/>
          </p:cNvSpPr>
          <p:nvPr>
            <p:ph idx="1"/>
          </p:nvPr>
        </p:nvSpPr>
        <p:spPr/>
        <p:txBody>
          <a:bodyPr>
            <a:normAutofit fontScale="92500" lnSpcReduction="10000"/>
          </a:bodyPr>
          <a:lstStyle/>
          <a:p>
            <a:r>
              <a:rPr lang="en-US" altLang="zh-CN" dirty="0"/>
              <a:t>4. </a:t>
            </a:r>
            <a:r>
              <a:rPr lang="en-US" altLang="zh-CN" dirty="0" err="1"/>
              <a:t>setrep</a:t>
            </a:r>
            <a:r>
              <a:rPr lang="zh-CN" altLang="zh-CN" dirty="0"/>
              <a:t>命令</a:t>
            </a:r>
            <a:endParaRPr lang="zh-CN" altLang="zh-CN" dirty="0"/>
          </a:p>
          <a:p>
            <a:pPr marL="0" indent="0">
              <a:buNone/>
            </a:pPr>
            <a:r>
              <a:rPr lang="zh-CN" altLang="zh-CN" dirty="0"/>
              <a:t>该命令用来修改一个文件的副本系数。如果目标对象是一个目录，则该命令将修改该目录及其子目录中的所有文件的副本系数。一般格式如下：</a:t>
            </a:r>
            <a:endParaRPr lang="zh-CN" altLang="zh-CN" dirty="0"/>
          </a:p>
          <a:p>
            <a:pPr marL="0" indent="0">
              <a:buNone/>
            </a:pPr>
            <a:r>
              <a:rPr lang="en-US" altLang="zh-CN" dirty="0"/>
              <a:t> </a:t>
            </a:r>
            <a:r>
              <a:rPr lang="en-US" altLang="zh-CN" dirty="0">
                <a:solidFill>
                  <a:srgbClr val="FF0000"/>
                </a:solidFill>
              </a:rPr>
              <a:t> </a:t>
            </a:r>
            <a:r>
              <a:rPr lang="en-US" altLang="zh-CN" dirty="0" err="1">
                <a:solidFill>
                  <a:srgbClr val="FF0000"/>
                </a:solidFill>
              </a:rPr>
              <a:t>hadoop</a:t>
            </a:r>
            <a:r>
              <a:rPr lang="en-US" altLang="zh-CN" dirty="0">
                <a:solidFill>
                  <a:srgbClr val="FF0000"/>
                </a:solidFill>
              </a:rPr>
              <a:t> fs -</a:t>
            </a:r>
            <a:r>
              <a:rPr lang="en-US" altLang="zh-CN" dirty="0" err="1">
                <a:solidFill>
                  <a:srgbClr val="FF0000"/>
                </a:solidFill>
              </a:rPr>
              <a:t>setrep</a:t>
            </a:r>
            <a:r>
              <a:rPr lang="en-US" altLang="zh-CN" dirty="0">
                <a:solidFill>
                  <a:srgbClr val="FF0000"/>
                </a:solidFill>
              </a:rPr>
              <a:t> [-R] [-w] &lt;</a:t>
            </a:r>
            <a:r>
              <a:rPr lang="en-US" altLang="zh-CN" dirty="0" err="1">
                <a:solidFill>
                  <a:srgbClr val="FF0000"/>
                </a:solidFill>
              </a:rPr>
              <a:t>numReplicas</a:t>
            </a:r>
            <a:r>
              <a:rPr lang="en-US" altLang="zh-CN" dirty="0">
                <a:solidFill>
                  <a:srgbClr val="FF0000"/>
                </a:solidFill>
              </a:rPr>
              <a:t>&gt; &lt;path&gt;</a:t>
            </a:r>
            <a:endParaRPr lang="zh-CN" altLang="zh-CN" dirty="0">
              <a:solidFill>
                <a:srgbClr val="FF0000"/>
              </a:solidFill>
            </a:endParaRPr>
          </a:p>
          <a:p>
            <a:pPr marL="0" indent="0">
              <a:buNone/>
            </a:pPr>
            <a:r>
              <a:rPr lang="en-US" altLang="zh-CN" dirty="0"/>
              <a:t> </a:t>
            </a:r>
            <a:r>
              <a:rPr lang="zh-CN" altLang="zh-CN" dirty="0"/>
              <a:t>其中，各选项说明如下：</a:t>
            </a:r>
            <a:endParaRPr lang="zh-CN" altLang="zh-CN" dirty="0"/>
          </a:p>
          <a:p>
            <a:pPr lvl="1"/>
            <a:r>
              <a:rPr lang="en-US" altLang="zh-CN" dirty="0"/>
              <a:t>-w</a:t>
            </a:r>
            <a:r>
              <a:rPr lang="zh-CN" altLang="zh-CN" dirty="0"/>
              <a:t>选项：表示请求该命令等待到副本完成之时。这可能需要很长的时间。</a:t>
            </a:r>
            <a:endParaRPr lang="zh-CN" altLang="zh-CN" dirty="0"/>
          </a:p>
          <a:p>
            <a:pPr lvl="1"/>
            <a:r>
              <a:rPr lang="en-US" altLang="zh-CN" dirty="0"/>
              <a:t>-R</a:t>
            </a:r>
            <a:r>
              <a:rPr lang="zh-CN" altLang="zh-CN" dirty="0"/>
              <a:t>选项：用于递归改变目录下所有文件的副本系数。</a:t>
            </a:r>
            <a:endParaRPr lang="zh-CN" altLang="zh-CN" dirty="0"/>
          </a:p>
          <a:p>
            <a:pPr lvl="1"/>
            <a:r>
              <a:rPr lang="zh-CN" altLang="zh-CN" dirty="0"/>
              <a:t>例如：</a:t>
            </a:r>
            <a:r>
              <a:rPr lang="en-US" altLang="zh-CN" dirty="0"/>
              <a:t>$ </a:t>
            </a:r>
            <a:r>
              <a:rPr lang="en-US" altLang="zh-CN" dirty="0" err="1"/>
              <a:t>hadoop</a:t>
            </a:r>
            <a:r>
              <a:rPr lang="en-US" altLang="zh-CN" dirty="0"/>
              <a:t> fs -</a:t>
            </a:r>
            <a:r>
              <a:rPr lang="en-US" altLang="zh-CN" dirty="0" err="1"/>
              <a:t>setrep</a:t>
            </a:r>
            <a:r>
              <a:rPr lang="en-US" altLang="zh-CN" dirty="0"/>
              <a:t> 3 /test2/myfile.txt</a:t>
            </a:r>
            <a:endParaRPr lang="zh-CN"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buNone/>
            </a:pPr>
            <a:r>
              <a:rPr lang="en-US" altLang="zh-CN" dirty="0"/>
              <a:t>2.1 Hadoop</a:t>
            </a:r>
            <a:r>
              <a:rPr lang="zh-CN" altLang="en-US" dirty="0"/>
              <a:t>简介</a:t>
            </a:r>
            <a:endParaRPr lang="en-US" altLang="zh-CN" dirty="0"/>
          </a:p>
          <a:p>
            <a:pPr marL="0" indent="0">
              <a:buNone/>
            </a:pPr>
            <a:r>
              <a:rPr lang="en-US" altLang="zh-CN" dirty="0">
                <a:solidFill>
                  <a:srgbClr val="FF0000"/>
                </a:solidFill>
              </a:rPr>
              <a:t>2.2 HDFS</a:t>
            </a:r>
            <a:r>
              <a:rPr lang="zh-CN" altLang="en-US" dirty="0">
                <a:solidFill>
                  <a:srgbClr val="FF0000"/>
                </a:solidFill>
              </a:rPr>
              <a:t>文件系统简介</a:t>
            </a:r>
            <a:endParaRPr lang="en-US" altLang="zh-CN" dirty="0">
              <a:solidFill>
                <a:srgbClr val="FF0000"/>
              </a:solidFill>
            </a:endParaRPr>
          </a:p>
          <a:p>
            <a:pPr marL="0" indent="0">
              <a:buNone/>
            </a:pPr>
            <a:r>
              <a:rPr lang="en-US" altLang="zh-CN" dirty="0"/>
              <a:t>2.3 HDFS Shell</a:t>
            </a:r>
            <a:r>
              <a:rPr lang="zh-CN" altLang="en-US" dirty="0"/>
              <a:t>命令</a:t>
            </a:r>
            <a:endParaRPr lang="en-US" altLang="zh-CN" dirty="0"/>
          </a:p>
          <a:p>
            <a:pPr marL="0" indent="0">
              <a:buNone/>
            </a:pPr>
            <a:r>
              <a:rPr lang="en-US" altLang="zh-CN" dirty="0"/>
              <a:t>2.4 HDFS Java API</a:t>
            </a:r>
            <a:endParaRPr lang="zh-CN" altLang="en-US" dirty="0"/>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2.3.5 </a:t>
            </a:r>
            <a:r>
              <a:rPr lang="zh-CN" altLang="zh-CN" dirty="0"/>
              <a:t>权限管理操作</a:t>
            </a:r>
            <a:endParaRPr lang="zh-CN" altLang="en-US" dirty="0"/>
          </a:p>
        </p:txBody>
      </p:sp>
      <p:sp>
        <p:nvSpPr>
          <p:cNvPr id="8" name="内容占位符 2"/>
          <p:cNvSpPr>
            <a:spLocks noGrp="1"/>
          </p:cNvSpPr>
          <p:nvPr>
            <p:ph idx="1"/>
          </p:nvPr>
        </p:nvSpPr>
        <p:spPr/>
        <p:txBody>
          <a:bodyPr>
            <a:normAutofit fontScale="85000" lnSpcReduction="20000"/>
          </a:bodyPr>
          <a:lstStyle/>
          <a:p>
            <a:r>
              <a:rPr lang="en-US" altLang="zh-CN" dirty="0"/>
              <a:t>5. truncate</a:t>
            </a:r>
            <a:r>
              <a:rPr lang="zh-CN" altLang="zh-CN" dirty="0"/>
              <a:t>命令</a:t>
            </a:r>
            <a:endParaRPr lang="zh-CN" altLang="zh-CN" dirty="0"/>
          </a:p>
          <a:p>
            <a:pPr marL="0" indent="0">
              <a:buNone/>
            </a:pPr>
            <a:r>
              <a:rPr lang="en-US" altLang="zh-CN" dirty="0"/>
              <a:t>   </a:t>
            </a:r>
            <a:r>
              <a:rPr lang="zh-CN" altLang="zh-CN" dirty="0"/>
              <a:t>该命令用于强制截断文件数据为指定长度的数据块，也就是要求</a:t>
            </a:r>
            <a:r>
              <a:rPr lang="en-US" altLang="zh-CN" dirty="0"/>
              <a:t>HDFS</a:t>
            </a:r>
            <a:r>
              <a:rPr lang="zh-CN" altLang="zh-CN" dirty="0"/>
              <a:t>系统不采用默认长度（如</a:t>
            </a:r>
            <a:r>
              <a:rPr lang="en-US" altLang="zh-CN" dirty="0"/>
              <a:t>128MB</a:t>
            </a:r>
            <a:r>
              <a:rPr lang="zh-CN" altLang="zh-CN" dirty="0"/>
              <a:t>）而按指定长度值把文件数据内容重新切分。一般格式如下：</a:t>
            </a:r>
            <a:endParaRPr lang="zh-CN" altLang="zh-CN" dirty="0"/>
          </a:p>
          <a:p>
            <a:r>
              <a:rPr lang="en-US" altLang="zh-CN" dirty="0" err="1">
                <a:solidFill>
                  <a:srgbClr val="FF0000"/>
                </a:solidFill>
              </a:rPr>
              <a:t>hadoop</a:t>
            </a:r>
            <a:r>
              <a:rPr lang="en-US" altLang="zh-CN" dirty="0">
                <a:solidFill>
                  <a:srgbClr val="FF0000"/>
                </a:solidFill>
              </a:rPr>
              <a:t> fs -truncate [-w] &lt;length&gt; &lt;paths&gt;</a:t>
            </a:r>
            <a:endParaRPr lang="zh-CN" altLang="zh-CN" dirty="0">
              <a:solidFill>
                <a:srgbClr val="FF0000"/>
              </a:solidFill>
            </a:endParaRPr>
          </a:p>
          <a:p>
            <a:pPr lvl="1"/>
            <a:r>
              <a:rPr lang="zh-CN" altLang="zh-CN" dirty="0"/>
              <a:t>其中，</a:t>
            </a:r>
            <a:r>
              <a:rPr lang="en-US" altLang="zh-CN" dirty="0"/>
              <a:t>-w</a:t>
            </a:r>
            <a:r>
              <a:rPr lang="zh-CN" altLang="zh-CN" dirty="0"/>
              <a:t>选项表示请求该命令等待到数据块截断完成之时。省略</a:t>
            </a:r>
            <a:r>
              <a:rPr lang="en-US" altLang="zh-CN" dirty="0"/>
              <a:t>-w</a:t>
            </a:r>
            <a:r>
              <a:rPr lang="zh-CN" altLang="zh-CN" dirty="0"/>
              <a:t>选项，由于</a:t>
            </a:r>
            <a:r>
              <a:rPr lang="en-US" altLang="zh-CN" dirty="0"/>
              <a:t>truncate</a:t>
            </a:r>
            <a:r>
              <a:rPr lang="zh-CN" altLang="zh-CN" dirty="0"/>
              <a:t>命令通常会在目标文件实际切分操作结束之前提前结束，显然目标文件将仍然处于未关闭状态，因此此时不能立即重新打开，进行追加数据操作。</a:t>
            </a:r>
            <a:endParaRPr lang="zh-CN" altLang="zh-CN" dirty="0"/>
          </a:p>
          <a:p>
            <a:pPr lvl="1"/>
            <a:r>
              <a:rPr lang="zh-CN" altLang="zh-CN" dirty="0"/>
              <a:t>例如，执行以下命令，把</a:t>
            </a:r>
            <a:r>
              <a:rPr lang="en-US" altLang="zh-CN" dirty="0"/>
              <a:t>myfile.txt</a:t>
            </a:r>
            <a:r>
              <a:rPr lang="zh-CN" altLang="zh-CN" dirty="0"/>
              <a:t>文件按</a:t>
            </a:r>
            <a:r>
              <a:rPr lang="en-US" altLang="zh-CN" dirty="0"/>
              <a:t>10</a:t>
            </a:r>
            <a:r>
              <a:rPr lang="zh-CN" altLang="zh-CN" dirty="0"/>
              <a:t>字节长度进行截断：</a:t>
            </a:r>
            <a:endParaRPr lang="zh-CN" altLang="zh-CN" dirty="0"/>
          </a:p>
          <a:p>
            <a:pPr marL="457200" lvl="1" indent="0">
              <a:buNone/>
            </a:pPr>
            <a:r>
              <a:rPr lang="en-US" altLang="zh-CN" dirty="0"/>
              <a:t>    $ </a:t>
            </a:r>
            <a:r>
              <a:rPr lang="en-US" altLang="zh-CN" dirty="0" err="1"/>
              <a:t>hadoop</a:t>
            </a:r>
            <a:r>
              <a:rPr lang="en-US" altLang="zh-CN" dirty="0"/>
              <a:t> fs -truncate 10 /test2/myfile.txt</a:t>
            </a:r>
            <a:endParaRPr lang="zh-CN"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buNone/>
            </a:pPr>
            <a:r>
              <a:rPr lang="en-US" altLang="zh-CN" dirty="0"/>
              <a:t>2.1 Hadoop</a:t>
            </a:r>
            <a:r>
              <a:rPr lang="zh-CN" altLang="en-US" dirty="0"/>
              <a:t>简介</a:t>
            </a:r>
            <a:endParaRPr lang="en-US" altLang="zh-CN" dirty="0"/>
          </a:p>
          <a:p>
            <a:pPr marL="0" indent="0">
              <a:buNone/>
            </a:pPr>
            <a:r>
              <a:rPr lang="en-US" altLang="zh-CN" dirty="0"/>
              <a:t>2.2 HDFS</a:t>
            </a:r>
            <a:r>
              <a:rPr lang="zh-CN" altLang="en-US" dirty="0"/>
              <a:t>文件系统</a:t>
            </a:r>
            <a:endParaRPr lang="en-US" altLang="zh-CN" dirty="0"/>
          </a:p>
          <a:p>
            <a:pPr marL="0" indent="0">
              <a:buNone/>
            </a:pPr>
            <a:r>
              <a:rPr lang="en-US" altLang="zh-CN" dirty="0"/>
              <a:t>2.3 HDFS Shell</a:t>
            </a:r>
            <a:r>
              <a:rPr lang="zh-CN" altLang="en-US" dirty="0"/>
              <a:t>命令</a:t>
            </a:r>
            <a:endParaRPr lang="en-US" altLang="zh-CN" dirty="0"/>
          </a:p>
          <a:p>
            <a:pPr marL="0" indent="0">
              <a:buNone/>
            </a:pPr>
            <a:r>
              <a:rPr lang="en-US" altLang="zh-CN" dirty="0">
                <a:solidFill>
                  <a:srgbClr val="FF0000"/>
                </a:solidFill>
              </a:rPr>
              <a:t>2.4 HDFS Java API</a:t>
            </a:r>
            <a:endParaRPr lang="zh-CN" altLang="en-US" dirty="0">
              <a:solidFill>
                <a:srgbClr val="FF0000"/>
              </a:solidFill>
            </a:endParaRPr>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HDFS Java API</a:t>
            </a:r>
            <a:endParaRPr lang="zh-CN" altLang="en-US" dirty="0"/>
          </a:p>
        </p:txBody>
      </p:sp>
      <p:sp>
        <p:nvSpPr>
          <p:cNvPr id="3" name="内容占位符 2"/>
          <p:cNvSpPr>
            <a:spLocks noGrp="1"/>
          </p:cNvSpPr>
          <p:nvPr>
            <p:ph idx="1"/>
          </p:nvPr>
        </p:nvSpPr>
        <p:spPr/>
        <p:txBody>
          <a:bodyPr/>
          <a:lstStyle/>
          <a:p>
            <a:r>
              <a:rPr lang="en-US" altLang="zh-CN" dirty="0"/>
              <a:t>2.4.1 HDFS Java API</a:t>
            </a:r>
            <a:r>
              <a:rPr lang="zh-CN" altLang="en-US" dirty="0"/>
              <a:t>概述</a:t>
            </a:r>
            <a:endParaRPr lang="zh-CN" altLang="en-US" dirty="0"/>
          </a:p>
          <a:p>
            <a:r>
              <a:rPr lang="en-US" altLang="zh-CN" dirty="0"/>
              <a:t>2.4.2 HDFS Java API</a:t>
            </a:r>
            <a:r>
              <a:rPr lang="zh-CN" altLang="en-US" dirty="0"/>
              <a:t>编程</a:t>
            </a:r>
            <a:endParaRPr lang="zh-CN" altLang="en-US" dirty="0"/>
          </a:p>
          <a:p>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HDFS Java API</a:t>
            </a:r>
            <a:r>
              <a:rPr lang="zh-CN" altLang="en-US" dirty="0"/>
              <a:t>概述</a:t>
            </a:r>
            <a:endParaRPr lang="zh-CN" altLang="en-US" dirty="0"/>
          </a:p>
        </p:txBody>
      </p:sp>
      <p:sp>
        <p:nvSpPr>
          <p:cNvPr id="3" name="内容占位符 2"/>
          <p:cNvSpPr>
            <a:spLocks noGrp="1"/>
          </p:cNvSpPr>
          <p:nvPr>
            <p:ph idx="1"/>
          </p:nvPr>
        </p:nvSpPr>
        <p:spPr/>
        <p:txBody>
          <a:bodyPr/>
          <a:lstStyle/>
          <a:p>
            <a:r>
              <a:rPr lang="en-US" altLang="zh-CN" dirty="0"/>
              <a:t>Hadoop</a:t>
            </a:r>
            <a:r>
              <a:rPr lang="zh-CN" altLang="zh-CN" dirty="0"/>
              <a:t>提供了多种访问接口</a:t>
            </a:r>
            <a:r>
              <a:rPr lang="en-US" altLang="zh-CN" dirty="0"/>
              <a:t>API</a:t>
            </a:r>
            <a:r>
              <a:rPr lang="zh-CN" altLang="zh-CN" dirty="0"/>
              <a:t>，以解决不同开发环境编程访问</a:t>
            </a:r>
            <a:r>
              <a:rPr lang="en-US" altLang="zh-CN" dirty="0"/>
              <a:t>HDFS</a:t>
            </a:r>
            <a:r>
              <a:rPr lang="zh-CN" altLang="zh-CN" dirty="0"/>
              <a:t>文件系统的问题，包括：</a:t>
            </a:r>
            <a:r>
              <a:rPr lang="en-US" altLang="zh-CN" dirty="0"/>
              <a:t>C API</a:t>
            </a:r>
            <a:r>
              <a:rPr lang="zh-CN" altLang="zh-CN" dirty="0"/>
              <a:t>、</a:t>
            </a:r>
            <a:r>
              <a:rPr lang="en-US" altLang="zh-CN" dirty="0"/>
              <a:t>HFTP</a:t>
            </a:r>
            <a:r>
              <a:rPr lang="zh-CN" altLang="zh-CN" dirty="0"/>
              <a:t>接口、</a:t>
            </a:r>
            <a:r>
              <a:rPr lang="en-US" altLang="zh-CN" dirty="0"/>
              <a:t>REST API</a:t>
            </a:r>
            <a:r>
              <a:rPr lang="zh-CN" altLang="zh-CN" dirty="0"/>
              <a:t>以及</a:t>
            </a:r>
            <a:r>
              <a:rPr lang="en-US" altLang="zh-CN" dirty="0"/>
              <a:t>Java API</a:t>
            </a:r>
            <a:r>
              <a:rPr lang="zh-CN" altLang="zh-CN" dirty="0"/>
              <a:t>等。</a:t>
            </a:r>
            <a:endParaRPr lang="en-US" altLang="zh-CN" dirty="0"/>
          </a:p>
          <a:p>
            <a:r>
              <a:rPr lang="en-US" altLang="zh-CN" dirty="0"/>
              <a:t>HDFS Java API</a:t>
            </a:r>
            <a:r>
              <a:rPr lang="zh-CN" altLang="zh-CN" dirty="0"/>
              <a:t>位于</a:t>
            </a:r>
            <a:r>
              <a:rPr lang="en-US" altLang="zh-CN" dirty="0" err="1"/>
              <a:t>org.apache.hadoop.fs</a:t>
            </a:r>
            <a:r>
              <a:rPr lang="zh-CN" altLang="zh-CN" dirty="0"/>
              <a:t>包中，这些</a:t>
            </a:r>
            <a:r>
              <a:rPr lang="en-US" altLang="zh-CN" dirty="0"/>
              <a:t>API</a:t>
            </a:r>
            <a:r>
              <a:rPr lang="zh-CN" altLang="zh-CN" dirty="0"/>
              <a:t>能够支持的操作包括：打开文件、读</a:t>
            </a:r>
            <a:r>
              <a:rPr lang="en-US" altLang="zh-CN" dirty="0"/>
              <a:t>/</a:t>
            </a:r>
            <a:r>
              <a:rPr lang="zh-CN" altLang="zh-CN" dirty="0"/>
              <a:t>写文件、删除文件等。</a:t>
            </a:r>
            <a:endParaRPr lang="zh-CN" altLang="zh-CN" dirty="0"/>
          </a:p>
          <a:p>
            <a:endParaRPr lang="zh-CN" altLang="zh-CN" dirty="0">
              <a:solidFill>
                <a:srgbClr val="FF0000"/>
              </a:solidFill>
            </a:endParaRPr>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HDFS Java API</a:t>
            </a:r>
            <a:r>
              <a:rPr lang="zh-CN" altLang="en-US" dirty="0"/>
              <a:t>概述</a:t>
            </a:r>
            <a:endParaRPr lang="zh-CN" altLang="en-US" dirty="0"/>
          </a:p>
        </p:txBody>
      </p:sp>
      <p:sp>
        <p:nvSpPr>
          <p:cNvPr id="6" name="内容占位符 5"/>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nvGraphicFramePr>
        <p:xfrm>
          <a:off x="470942" y="1916832"/>
          <a:ext cx="7885658" cy="2743200"/>
        </p:xfrm>
        <a:graphic>
          <a:graphicData uri="http://schemas.openxmlformats.org/drawingml/2006/table">
            <a:tbl>
              <a:tblPr firstRow="1" firstCol="1" bandRow="1">
                <a:tableStyleId>{5C22544A-7EE6-4342-B048-85BDC9FD1C3A}</a:tableStyleId>
              </a:tblPr>
              <a:tblGrid>
                <a:gridCol w="2732906"/>
                <a:gridCol w="5152752"/>
              </a:tblGrid>
              <a:tr h="0">
                <a:tc>
                  <a:txBody>
                    <a:bodyPr/>
                    <a:lstStyle/>
                    <a:p>
                      <a:pPr algn="just">
                        <a:spcAft>
                          <a:spcPts val="0"/>
                        </a:spcAft>
                      </a:pPr>
                      <a:r>
                        <a:rPr lang="zh-CN" sz="1800" kern="100" dirty="0">
                          <a:effectLst/>
                        </a:rPr>
                        <a:t>接口</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kern="100">
                          <a:effectLst/>
                        </a:rPr>
                        <a:t>描述</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1800" kern="100">
                          <a:effectLst/>
                        </a:rPr>
                        <a:t>CanSetDropBehind</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kern="100" dirty="0">
                          <a:effectLst/>
                        </a:rPr>
                        <a:t>用于配置是否取消数据流的缓存机制</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1800" kern="100">
                          <a:effectLst/>
                        </a:rPr>
                        <a:t>CanSetReadahead</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kern="100">
                          <a:effectLst/>
                        </a:rPr>
                        <a:t>用于设置是否预读数据流</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1800" kern="100" dirty="0" err="1">
                          <a:effectLst/>
                        </a:rPr>
                        <a:t>CanUnbuffer</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800" kern="100">
                          <a:effectLst/>
                        </a:rPr>
                        <a:t>FSDataInputStreams</a:t>
                      </a:r>
                      <a:r>
                        <a:rPr lang="zh-CN" sz="1800" kern="100">
                          <a:effectLst/>
                        </a:rPr>
                        <a:t>类实现该接口，以表明它们可以清楚请求的缓冲</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1800" kern="100">
                          <a:effectLst/>
                        </a:rPr>
                        <a:t>FsConstants</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800" kern="100" dirty="0" err="1">
                          <a:effectLst/>
                        </a:rPr>
                        <a:t>FileSystem</a:t>
                      </a:r>
                      <a:r>
                        <a:rPr lang="zh-CN" sz="1800" kern="100" dirty="0">
                          <a:effectLst/>
                        </a:rPr>
                        <a:t>相关的常数</a:t>
                      </a:r>
                      <a:r>
                        <a:rPr lang="en-US" sz="1800" kern="10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1800" kern="100">
                          <a:effectLst/>
                        </a:rPr>
                        <a:t>PositionedReadable</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kern="100">
                          <a:effectLst/>
                        </a:rPr>
                        <a:t>允许按位置读的流</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1800" kern="100">
                          <a:effectLst/>
                        </a:rPr>
                        <a:t>Seekable</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kern="100">
                          <a:effectLst/>
                        </a:rPr>
                        <a:t>允许查找的流</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1800" kern="100">
                          <a:effectLst/>
                        </a:rPr>
                        <a:t>Syncable</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800" kern="100">
                          <a:effectLst/>
                        </a:rPr>
                        <a:t>flush/sync</a:t>
                      </a:r>
                      <a:r>
                        <a:rPr lang="zh-CN" sz="1800" kern="100">
                          <a:effectLst/>
                        </a:rPr>
                        <a:t>操作的接口</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1800" kern="100">
                          <a:effectLst/>
                        </a:rPr>
                        <a:t>VolumeId</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kern="100" dirty="0">
                          <a:effectLst/>
                        </a:rPr>
                        <a:t>一个能指示磁盘位置的接口</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HDFS Java API</a:t>
            </a:r>
            <a:r>
              <a:rPr lang="zh-CN" altLang="en-US" dirty="0"/>
              <a:t>概述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7664" y="1371600"/>
            <a:ext cx="5405437"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HDFS Java API</a:t>
            </a:r>
            <a:r>
              <a:rPr lang="zh-CN" altLang="en-US" dirty="0"/>
              <a:t>概述</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HDFS Java API</a:t>
            </a:r>
            <a:r>
              <a:rPr lang="zh-CN" altLang="zh-CN" dirty="0"/>
              <a:t>的一般用法</a:t>
            </a:r>
            <a:endParaRPr lang="en-US" altLang="zh-CN" dirty="0"/>
          </a:p>
          <a:p>
            <a:pPr marL="0" indent="0">
              <a:buNone/>
            </a:pPr>
            <a:r>
              <a:rPr lang="en-US" altLang="zh-CN" dirty="0"/>
              <a:t>   HDFS Java API</a:t>
            </a:r>
            <a:r>
              <a:rPr lang="zh-CN" altLang="zh-CN" dirty="0"/>
              <a:t>为客户端提供了针对文件系统、目录和文件的各种操作功能。在客户端应用程序中，通常按以下步骤来使用</a:t>
            </a:r>
            <a:r>
              <a:rPr lang="en-US" altLang="zh-CN" dirty="0"/>
              <a:t>HDFS Java API</a:t>
            </a:r>
            <a:r>
              <a:rPr lang="zh-CN" altLang="zh-CN" dirty="0"/>
              <a:t>。</a:t>
            </a:r>
            <a:endParaRPr lang="zh-CN" altLang="zh-CN" dirty="0"/>
          </a:p>
          <a:p>
            <a:pPr lvl="1"/>
            <a:r>
              <a:rPr lang="en-US" altLang="zh-CN" dirty="0"/>
              <a:t>1.</a:t>
            </a:r>
            <a:r>
              <a:rPr lang="zh-CN" altLang="zh-CN" dirty="0"/>
              <a:t>实例化</a:t>
            </a:r>
            <a:r>
              <a:rPr lang="en-US" altLang="zh-CN" dirty="0"/>
              <a:t>Configuration</a:t>
            </a:r>
            <a:endParaRPr lang="en-US" altLang="zh-CN" dirty="0"/>
          </a:p>
          <a:p>
            <a:pPr lvl="1"/>
            <a:r>
              <a:rPr lang="en-US" altLang="zh-CN" dirty="0">
                <a:sym typeface="+mn-ea"/>
              </a:rPr>
              <a:t>2.</a:t>
            </a:r>
            <a:r>
              <a:rPr lang="zh-CN" altLang="zh-CN" dirty="0">
                <a:sym typeface="+mn-ea"/>
              </a:rPr>
              <a:t>实例化</a:t>
            </a:r>
            <a:r>
              <a:rPr lang="en-US" altLang="zh-CN" dirty="0" err="1">
                <a:sym typeface="+mn-ea"/>
              </a:rPr>
              <a:t>FileSystem</a:t>
            </a:r>
            <a:endParaRPr lang="en-US" altLang="zh-CN" dirty="0" err="1">
              <a:sym typeface="+mn-ea"/>
            </a:endParaRPr>
          </a:p>
          <a:p>
            <a:pPr lvl="1"/>
            <a:r>
              <a:rPr lang="en-US" altLang="zh-CN" dirty="0" err="1">
                <a:sym typeface="+mn-ea"/>
              </a:rPr>
              <a:t>3.</a:t>
            </a:r>
            <a:r>
              <a:rPr lang="zh-CN" altLang="zh-CN" dirty="0">
                <a:sym typeface="+mn-ea"/>
              </a:rPr>
              <a:t>执行文件或目录操作</a:t>
            </a:r>
            <a:endParaRPr lang="zh-CN" altLang="zh-CN" dirty="0"/>
          </a:p>
          <a:p>
            <a:pPr lvl="1"/>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HDFS Java API</a:t>
            </a:r>
            <a:r>
              <a:rPr lang="zh-CN" altLang="en-US" dirty="0"/>
              <a:t>概述</a:t>
            </a:r>
            <a:endParaRPr lang="zh-CN" altLang="en-US" dirty="0"/>
          </a:p>
        </p:txBody>
      </p:sp>
      <p:sp>
        <p:nvSpPr>
          <p:cNvPr id="3" name="内容占位符 2"/>
          <p:cNvSpPr>
            <a:spLocks noGrp="1"/>
          </p:cNvSpPr>
          <p:nvPr>
            <p:ph idx="1"/>
          </p:nvPr>
        </p:nvSpPr>
        <p:spPr/>
        <p:txBody>
          <a:bodyPr>
            <a:normAutofit lnSpcReduction="10000"/>
          </a:bodyPr>
          <a:lstStyle/>
          <a:p>
            <a:pPr lvl="1"/>
            <a:r>
              <a:rPr lang="en-US" altLang="zh-CN" dirty="0"/>
              <a:t>1. </a:t>
            </a:r>
            <a:r>
              <a:rPr lang="zh-CN" altLang="zh-CN" dirty="0"/>
              <a:t>实例化</a:t>
            </a:r>
            <a:r>
              <a:rPr lang="en-US" altLang="zh-CN" dirty="0"/>
              <a:t>Configuration</a:t>
            </a:r>
            <a:endParaRPr lang="zh-CN" altLang="zh-CN" dirty="0"/>
          </a:p>
          <a:p>
            <a:pPr marL="457200" lvl="1" indent="0">
              <a:buNone/>
            </a:pPr>
            <a:r>
              <a:rPr lang="en-US" altLang="zh-CN" dirty="0"/>
              <a:t>Configuration</a:t>
            </a:r>
            <a:r>
              <a:rPr lang="zh-CN" altLang="zh-CN" dirty="0"/>
              <a:t>类位于</a:t>
            </a:r>
            <a:r>
              <a:rPr lang="en-US" altLang="zh-CN" dirty="0" err="1"/>
              <a:t>org.apache.hadoop.conf</a:t>
            </a:r>
            <a:r>
              <a:rPr lang="zh-CN" altLang="zh-CN" dirty="0"/>
              <a:t>包中，它封装了客户端或服务器的配置。每个配置选项是一个键</a:t>
            </a:r>
            <a:r>
              <a:rPr lang="en-US" altLang="zh-CN" dirty="0"/>
              <a:t>/</a:t>
            </a:r>
            <a:r>
              <a:rPr lang="zh-CN" altLang="zh-CN" dirty="0"/>
              <a:t>值对，通常以</a:t>
            </a:r>
            <a:r>
              <a:rPr lang="en-US" altLang="zh-CN" dirty="0"/>
              <a:t>XML</a:t>
            </a:r>
            <a:r>
              <a:rPr lang="zh-CN" altLang="zh-CN" dirty="0"/>
              <a:t>格式保存。</a:t>
            </a:r>
            <a:endParaRPr lang="zh-CN" altLang="zh-CN" dirty="0"/>
          </a:p>
          <a:p>
            <a:pPr marL="457200" lvl="1" indent="0">
              <a:buNone/>
            </a:pPr>
            <a:r>
              <a:rPr lang="zh-CN" altLang="zh-CN" dirty="0"/>
              <a:t>实例化</a:t>
            </a:r>
            <a:r>
              <a:rPr lang="en-US" altLang="zh-CN" dirty="0"/>
              <a:t>Configuration</a:t>
            </a:r>
            <a:r>
              <a:rPr lang="zh-CN" altLang="zh-CN" dirty="0"/>
              <a:t>类的代码如下：</a:t>
            </a:r>
            <a:endParaRPr lang="zh-CN" altLang="zh-CN" dirty="0"/>
          </a:p>
          <a:p>
            <a:pPr marL="457200" lvl="1" indent="0">
              <a:buNone/>
            </a:pPr>
            <a:r>
              <a:rPr lang="en-US" altLang="zh-CN" dirty="0"/>
              <a:t>Configuration conf = new Configuration(); </a:t>
            </a:r>
            <a:endParaRPr lang="zh-CN" altLang="zh-CN" dirty="0"/>
          </a:p>
          <a:p>
            <a:pPr marL="457200" lvl="1" indent="0">
              <a:buNone/>
            </a:pPr>
            <a:endParaRPr lang="zh-CN" altLang="zh-CN" dirty="0"/>
          </a:p>
          <a:p>
            <a:pPr marL="457200" lvl="1" indent="0">
              <a:buNone/>
            </a:pPr>
            <a:r>
              <a:rPr lang="zh-CN" altLang="zh-CN" dirty="0"/>
              <a:t>可以使用</a:t>
            </a:r>
            <a:r>
              <a:rPr lang="en-US" altLang="zh-CN" dirty="0">
                <a:sym typeface="+mn-ea"/>
              </a:rPr>
              <a:t>Configuration</a:t>
            </a:r>
            <a:r>
              <a:rPr lang="zh-CN" altLang="zh-CN" dirty="0">
                <a:sym typeface="+mn-ea"/>
              </a:rPr>
              <a:t>类的</a:t>
            </a:r>
            <a:r>
              <a:rPr lang="en-US" altLang="zh-CN" dirty="0">
                <a:sym typeface="+mn-ea"/>
              </a:rPr>
              <a:t>set()</a:t>
            </a:r>
            <a:r>
              <a:rPr lang="zh-CN" altLang="en-US" dirty="0">
                <a:ea typeface="宋体" panose="02010600030101010101" pitchFamily="2" charset="-122"/>
                <a:sym typeface="+mn-ea"/>
              </a:rPr>
              <a:t>方法进行配置</a:t>
            </a:r>
            <a:endParaRPr lang="zh-CN" altLang="en-US" dirty="0">
              <a:ea typeface="宋体" panose="02010600030101010101" pitchFamily="2" charset="-122"/>
              <a:sym typeface="+mn-ea"/>
            </a:endParaRPr>
          </a:p>
          <a:p>
            <a:pPr marL="457200" lvl="1" indent="0">
              <a:buNone/>
            </a:pPr>
            <a:r>
              <a:rPr lang="en-US" altLang="zh-CN" sz="2000" dirty="0">
                <a:ea typeface="宋体" panose="02010600030101010101" pitchFamily="2" charset="-122"/>
                <a:sym typeface="+mn-ea"/>
              </a:rPr>
              <a:t>conf.set(“fs.default.name”,”hdfs://192.168.170.133:9000”);</a:t>
            </a:r>
            <a:endParaRPr lang="en-US" altLang="zh-CN" sz="2000" dirty="0">
              <a:ea typeface="宋体" panose="02010600030101010101" pitchFamily="2" charset="-122"/>
              <a:sym typeface="+mn-ea"/>
            </a:endParaRPr>
          </a:p>
          <a:p>
            <a:pPr marL="457200" lvl="1" indent="0">
              <a:buNone/>
            </a:pPr>
            <a:r>
              <a:rPr lang="en-US" altLang="zh-CN" sz="2000" dirty="0">
                <a:ea typeface="宋体" panose="02010600030101010101" pitchFamily="2" charset="-122"/>
                <a:sym typeface="+mn-ea"/>
              </a:rPr>
              <a:t>......</a:t>
            </a:r>
            <a:endParaRPr lang="en-US" altLang="zh-CN" sz="2000" dirty="0">
              <a:ea typeface="宋体" panose="02010600030101010101" pitchFamily="2" charset="-122"/>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HDFS Java API</a:t>
            </a:r>
            <a:r>
              <a:rPr lang="zh-CN" altLang="en-US" dirty="0"/>
              <a:t>概述</a:t>
            </a:r>
            <a:endParaRPr lang="zh-CN" altLang="en-US" dirty="0"/>
          </a:p>
        </p:txBody>
      </p:sp>
      <p:sp>
        <p:nvSpPr>
          <p:cNvPr id="3" name="内容占位符 2"/>
          <p:cNvSpPr>
            <a:spLocks noGrp="1"/>
          </p:cNvSpPr>
          <p:nvPr>
            <p:ph idx="1"/>
          </p:nvPr>
        </p:nvSpPr>
        <p:spPr/>
        <p:txBody>
          <a:bodyPr>
            <a:normAutofit/>
          </a:bodyPr>
          <a:lstStyle/>
          <a:p>
            <a:pPr lvl="1"/>
            <a:r>
              <a:rPr lang="en-US" altLang="zh-CN" dirty="0"/>
              <a:t>2. </a:t>
            </a:r>
            <a:r>
              <a:rPr lang="zh-CN" altLang="zh-CN" dirty="0"/>
              <a:t>实例化</a:t>
            </a:r>
            <a:r>
              <a:rPr lang="en-US" altLang="zh-CN" dirty="0" err="1"/>
              <a:t>FileSystem</a:t>
            </a:r>
            <a:endParaRPr lang="zh-CN" altLang="zh-CN" dirty="0"/>
          </a:p>
          <a:p>
            <a:pPr marL="457200" lvl="1" indent="0">
              <a:buNone/>
            </a:pPr>
            <a:r>
              <a:rPr lang="en-US" altLang="zh-CN" dirty="0" err="1"/>
              <a:t>FileSystem</a:t>
            </a:r>
            <a:r>
              <a:rPr lang="zh-CN" altLang="zh-CN" dirty="0"/>
              <a:t>类是客户端访问文件系统的入口，是</a:t>
            </a:r>
            <a:r>
              <a:rPr lang="en-US" altLang="zh-CN" dirty="0"/>
              <a:t>Hadoop</a:t>
            </a:r>
            <a:r>
              <a:rPr lang="zh-CN" altLang="zh-CN" dirty="0"/>
              <a:t>为客户端提供的一个抽象的文件系统，可以是</a:t>
            </a:r>
            <a:r>
              <a:rPr lang="en-US" altLang="zh-CN" dirty="0"/>
              <a:t>Hadoop</a:t>
            </a:r>
            <a:r>
              <a:rPr lang="zh-CN" altLang="zh-CN" dirty="0"/>
              <a:t>的</a:t>
            </a:r>
            <a:r>
              <a:rPr lang="en-US" altLang="zh-CN" dirty="0"/>
              <a:t>HDFS</a:t>
            </a:r>
            <a:r>
              <a:rPr lang="zh-CN" altLang="zh-CN" dirty="0"/>
              <a:t>，也可以</a:t>
            </a:r>
            <a:r>
              <a:rPr lang="en-US" altLang="zh-CN" dirty="0"/>
              <a:t>Amazon</a:t>
            </a:r>
            <a:r>
              <a:rPr lang="zh-CN" altLang="zh-CN" dirty="0"/>
              <a:t>的</a:t>
            </a:r>
            <a:r>
              <a:rPr lang="en-US" altLang="zh-CN" dirty="0"/>
              <a:t>S3</a:t>
            </a:r>
            <a:r>
              <a:rPr lang="zh-CN" altLang="zh-CN" dirty="0"/>
              <a:t>。</a:t>
            </a:r>
            <a:r>
              <a:rPr lang="en-US" altLang="zh-CN" dirty="0" err="1"/>
              <a:t>DistributedFileSystem</a:t>
            </a:r>
            <a:r>
              <a:rPr lang="zh-CN" altLang="zh-CN" dirty="0"/>
              <a:t>类是</a:t>
            </a:r>
            <a:r>
              <a:rPr lang="en-US" altLang="zh-CN" dirty="0" err="1"/>
              <a:t>FileSystem</a:t>
            </a:r>
            <a:r>
              <a:rPr lang="zh-CN" altLang="zh-CN" dirty="0"/>
              <a:t>的一个具体实现，是</a:t>
            </a:r>
            <a:r>
              <a:rPr lang="en-US" altLang="zh-CN" dirty="0"/>
              <a:t>HDFS</a:t>
            </a:r>
            <a:r>
              <a:rPr lang="zh-CN" altLang="zh-CN" dirty="0"/>
              <a:t>真正的客户端</a:t>
            </a:r>
            <a:r>
              <a:rPr lang="en-US" altLang="zh-CN" dirty="0"/>
              <a:t>API</a:t>
            </a:r>
            <a:r>
              <a:rPr lang="zh-CN" altLang="zh-CN" dirty="0"/>
              <a:t>。</a:t>
            </a:r>
            <a:endParaRPr lang="zh-CN" altLang="zh-CN" dirty="0"/>
          </a:p>
          <a:p>
            <a:pPr marL="457200" lvl="1" indent="0">
              <a:buNone/>
            </a:pPr>
            <a:r>
              <a:rPr lang="zh-CN" altLang="zh-CN" dirty="0"/>
              <a:t>实例化</a:t>
            </a:r>
            <a:r>
              <a:rPr lang="en-US" altLang="zh-CN" dirty="0" err="1"/>
              <a:t>FileSystem</a:t>
            </a:r>
            <a:r>
              <a:rPr lang="zh-CN" altLang="zh-CN" dirty="0"/>
              <a:t>并返回默认的文件系统的代码如下：</a:t>
            </a:r>
            <a:endParaRPr lang="zh-CN" altLang="zh-CN" dirty="0"/>
          </a:p>
          <a:p>
            <a:pPr marL="457200" lvl="1" indent="0">
              <a:buNone/>
            </a:pPr>
            <a:r>
              <a:rPr lang="en-US" altLang="zh-CN" dirty="0" err="1"/>
              <a:t>FileSytem</a:t>
            </a:r>
            <a:r>
              <a:rPr lang="en-US" altLang="zh-CN" dirty="0"/>
              <a:t> fs = </a:t>
            </a:r>
            <a:r>
              <a:rPr lang="en-US" altLang="zh-CN" dirty="0" err="1"/>
              <a:t>FileSystem.get</a:t>
            </a:r>
            <a:r>
              <a:rPr lang="en-US" altLang="zh-CN" dirty="0"/>
              <a:t>(conf);</a:t>
            </a:r>
            <a:endParaRPr lang="zh-CN" altLang="zh-CN" dirty="0"/>
          </a:p>
          <a:p>
            <a:pPr lvl="1"/>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HDFS Java API</a:t>
            </a:r>
            <a:r>
              <a:rPr lang="zh-CN" altLang="en-US" dirty="0"/>
              <a:t>概述</a:t>
            </a:r>
            <a:endParaRPr lang="zh-CN" altLang="en-US" dirty="0"/>
          </a:p>
        </p:txBody>
      </p:sp>
      <p:sp>
        <p:nvSpPr>
          <p:cNvPr id="3" name="内容占位符 2"/>
          <p:cNvSpPr>
            <a:spLocks noGrp="1"/>
          </p:cNvSpPr>
          <p:nvPr>
            <p:ph idx="1"/>
          </p:nvPr>
        </p:nvSpPr>
        <p:spPr/>
        <p:txBody>
          <a:bodyPr>
            <a:normAutofit/>
          </a:bodyPr>
          <a:lstStyle/>
          <a:p>
            <a:pPr lvl="1"/>
            <a:r>
              <a:rPr lang="en-US" altLang="zh-CN" dirty="0"/>
              <a:t>3. </a:t>
            </a:r>
            <a:r>
              <a:rPr lang="zh-CN" altLang="zh-CN" dirty="0"/>
              <a:t>执行文件或目录操作</a:t>
            </a:r>
            <a:endParaRPr lang="zh-CN" altLang="zh-CN" dirty="0"/>
          </a:p>
          <a:p>
            <a:pPr marL="457200" lvl="1" indent="0">
              <a:buNone/>
            </a:pPr>
            <a:r>
              <a:rPr lang="en-US" altLang="zh-CN" dirty="0"/>
              <a:t> </a:t>
            </a:r>
            <a:r>
              <a:rPr lang="zh-CN" altLang="zh-CN" dirty="0"/>
              <a:t>得到</a:t>
            </a:r>
            <a:r>
              <a:rPr lang="en-US" altLang="zh-CN" dirty="0" err="1"/>
              <a:t>FileSystem</a:t>
            </a:r>
            <a:r>
              <a:rPr lang="zh-CN" altLang="zh-CN" dirty="0"/>
              <a:t>实例之后，就可以使用该实例提供的方法成员来执行相应的操作，例如打开文件、创建文件、重名文件、删除文件或检测文件是否存在等</a:t>
            </a:r>
            <a:r>
              <a:rPr lang="zh-CN" altLang="en-US" dirty="0"/>
              <a:t>。</a:t>
            </a:r>
            <a:endParaRPr lang="en-US" altLang="zh-CN" dirty="0"/>
          </a:p>
          <a:p>
            <a:pPr lvl="1"/>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 HDFS</a:t>
            </a:r>
            <a:r>
              <a:rPr lang="zh-CN" altLang="en-US">
                <a:ea typeface="宋体" panose="02010600030101010101" pitchFamily="2" charset="-122"/>
              </a:rPr>
              <a:t>文件系统</a:t>
            </a:r>
            <a:endParaRPr lang="zh-CN" altLang="en-US">
              <a:ea typeface="宋体" panose="02010600030101010101" pitchFamily="2" charset="-122"/>
            </a:endParaRPr>
          </a:p>
        </p:txBody>
      </p:sp>
      <p:sp>
        <p:nvSpPr>
          <p:cNvPr id="3" name="内容占位符 2"/>
          <p:cNvSpPr>
            <a:spLocks noGrp="1"/>
          </p:cNvSpPr>
          <p:nvPr>
            <p:ph idx="1"/>
          </p:nvPr>
        </p:nvSpPr>
        <p:spPr/>
        <p:txBody>
          <a:bodyPr/>
          <a:lstStyle/>
          <a:p>
            <a:r>
              <a:rPr lang="en-US" altLang="zh-CN" dirty="0"/>
              <a:t>2.2.1 HDFS</a:t>
            </a:r>
            <a:r>
              <a:rPr lang="zh-CN" altLang="en-US" dirty="0">
                <a:ea typeface="宋体" panose="02010600030101010101" pitchFamily="2" charset="-122"/>
              </a:rPr>
              <a:t>概述</a:t>
            </a:r>
            <a:endParaRPr lang="zh-CN" altLang="en-US" dirty="0">
              <a:ea typeface="宋体" panose="02010600030101010101" pitchFamily="2" charset="-122"/>
            </a:endParaRPr>
          </a:p>
          <a:p>
            <a:r>
              <a:rPr lang="en-US" altLang="zh-CN" dirty="0">
                <a:ea typeface="宋体" panose="02010600030101010101" pitchFamily="2" charset="-122"/>
              </a:rPr>
              <a:t>2.2.2 HDFS</a:t>
            </a:r>
            <a:r>
              <a:rPr lang="zh-CN" altLang="en-US" dirty="0">
                <a:ea typeface="宋体" panose="02010600030101010101" pitchFamily="2" charset="-122"/>
              </a:rPr>
              <a:t>基本概念</a:t>
            </a:r>
            <a:endParaRPr lang="en-US" altLang="zh-CN" dirty="0">
              <a:ea typeface="宋体" panose="02010600030101010101" pitchFamily="2" charset="-122"/>
            </a:endParaRPr>
          </a:p>
          <a:p>
            <a:r>
              <a:rPr lang="en-US" altLang="zh-CN" dirty="0">
                <a:ea typeface="宋体" panose="02010600030101010101" pitchFamily="2" charset="-122"/>
              </a:rPr>
              <a:t>2.2.3 HDFS</a:t>
            </a:r>
            <a:r>
              <a:rPr lang="zh-CN" altLang="en-US" dirty="0">
                <a:ea typeface="宋体" panose="02010600030101010101" pitchFamily="2" charset="-122"/>
              </a:rPr>
              <a:t>总体架构</a:t>
            </a:r>
            <a:endParaRPr lang="en-US" altLang="zh-CN" dirty="0">
              <a:ea typeface="宋体" panose="02010600030101010101" pitchFamily="2" charset="-122"/>
            </a:endParaRPr>
          </a:p>
          <a:p>
            <a:r>
              <a:rPr lang="en-US" altLang="zh-CN" dirty="0">
                <a:ea typeface="宋体" panose="02010600030101010101" pitchFamily="2" charset="-122"/>
              </a:rPr>
              <a:t>2.2.4 HDFS</a:t>
            </a:r>
            <a:r>
              <a:rPr lang="zh-CN" altLang="en-US" dirty="0">
                <a:ea typeface="宋体" panose="02010600030101010101" pitchFamily="2" charset="-122"/>
              </a:rPr>
              <a:t>文件读写</a:t>
            </a:r>
            <a:endParaRPr lang="en-US" altLang="zh-CN" dirty="0">
              <a:ea typeface="宋体" panose="02010600030101010101" pitchFamily="2" charset="-122"/>
            </a:endParaRPr>
          </a:p>
          <a:p>
            <a:r>
              <a:rPr lang="en-US" altLang="zh-CN" dirty="0">
                <a:ea typeface="宋体" panose="02010600030101010101" pitchFamily="2" charset="-122"/>
              </a:rPr>
              <a:t>2.2.5 HDFS</a:t>
            </a:r>
            <a:r>
              <a:rPr lang="zh-CN" altLang="zh-CN" dirty="0">
                <a:ea typeface="宋体" panose="02010600030101010101" pitchFamily="2" charset="-122"/>
              </a:rPr>
              <a:t>的数据组织机制</a:t>
            </a:r>
            <a:endParaRPr lang="zh-CN" altLang="en-US"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2.4.2 HDFS Java API</a:t>
            </a:r>
            <a:r>
              <a:rPr lang="zh-CN" altLang="zh-CN" b="1" dirty="0">
                <a:effectLst/>
              </a:rPr>
              <a:t>编程</a:t>
            </a:r>
            <a:endParaRPr lang="en-US" altLang="zh-CN" dirty="0"/>
          </a:p>
        </p:txBody>
      </p:sp>
      <p:sp>
        <p:nvSpPr>
          <p:cNvPr id="3" name="内容占位符 2"/>
          <p:cNvSpPr>
            <a:spLocks noGrp="1"/>
          </p:cNvSpPr>
          <p:nvPr>
            <p:ph idx="1"/>
          </p:nvPr>
        </p:nvSpPr>
        <p:spPr/>
        <p:txBody>
          <a:bodyPr/>
          <a:lstStyle/>
          <a:p>
            <a:r>
              <a:rPr lang="en-US" altLang="zh-CN" dirty="0"/>
              <a:t>HDFS Java API</a:t>
            </a:r>
            <a:r>
              <a:rPr lang="zh-CN" altLang="zh-CN" dirty="0"/>
              <a:t>开放了有关</a:t>
            </a:r>
            <a:r>
              <a:rPr lang="en-US" altLang="zh-CN" dirty="0"/>
              <a:t>HDFS</a:t>
            </a:r>
            <a:r>
              <a:rPr lang="zh-CN" altLang="zh-CN" dirty="0"/>
              <a:t>文件系统的所有操作功能。</a:t>
            </a:r>
            <a:endParaRPr lang="en-US" altLang="zh-CN" dirty="0"/>
          </a:p>
          <a:p>
            <a:r>
              <a:rPr lang="zh-CN" altLang="en-US" dirty="0"/>
              <a:t>更多可以参考：</a:t>
            </a:r>
            <a:r>
              <a:rPr lang="en-US" altLang="zh-CN" dirty="0"/>
              <a:t> </a:t>
            </a:r>
            <a:r>
              <a:rPr lang="en-US" altLang="zh-CN" sz="1800" dirty="0">
                <a:hlinkClick r:id="rId1"/>
              </a:rPr>
              <a:t>http://hadoop.apache.org/docs/</a:t>
            </a:r>
            <a:endParaRPr lang="en-US" altLang="zh-CN" sz="1800" dirty="0"/>
          </a:p>
          <a:p>
            <a:endParaRPr lang="zh-CN"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HDFS Java API</a:t>
            </a:r>
            <a:r>
              <a:rPr lang="zh-CN" altLang="zh-CN" dirty="0"/>
              <a:t>编程</a:t>
            </a:r>
            <a:endParaRPr lang="zh-CN" altLang="en-US" dirty="0"/>
          </a:p>
        </p:txBody>
      </p:sp>
      <p:sp>
        <p:nvSpPr>
          <p:cNvPr id="3" name="内容占位符 2"/>
          <p:cNvSpPr>
            <a:spLocks noGrp="1"/>
          </p:cNvSpPr>
          <p:nvPr>
            <p:ph idx="1"/>
          </p:nvPr>
        </p:nvSpPr>
        <p:spPr>
          <a:xfrm>
            <a:off x="457200" y="1196752"/>
            <a:ext cx="7899400" cy="4953000"/>
          </a:xfrm>
        </p:spPr>
        <p:txBody>
          <a:bodyPr>
            <a:normAutofit/>
          </a:bodyPr>
          <a:lstStyle/>
          <a:p>
            <a:r>
              <a:rPr lang="zh-CN" altLang="en-US" dirty="0"/>
              <a:t>创建目录</a:t>
            </a:r>
            <a:endParaRPr lang="en-US" altLang="zh-CN" dirty="0"/>
          </a:p>
          <a:p>
            <a:endParaRPr lang="zh-CN" altLang="en-US" dirty="0"/>
          </a:p>
        </p:txBody>
      </p:sp>
      <p:sp>
        <p:nvSpPr>
          <p:cNvPr id="4" name="文本框 1"/>
          <p:cNvSpPr txBox="1">
            <a:spLocks noChangeArrowheads="1"/>
          </p:cNvSpPr>
          <p:nvPr/>
        </p:nvSpPr>
        <p:spPr bwMode="auto">
          <a:xfrm>
            <a:off x="395536" y="1628800"/>
            <a:ext cx="8748464" cy="5170488"/>
          </a:xfrm>
          <a:prstGeom prst="rect">
            <a:avLst/>
          </a:prstGeom>
          <a:noFill/>
          <a:ln w="9525">
            <a:noFill/>
            <a:miter lim="800000"/>
          </a:ln>
        </p:spPr>
        <p:txBody>
          <a:bodyPr wrap="square">
            <a:spAutoFit/>
          </a:bodyPr>
          <a:lstStyle/>
          <a:p>
            <a:pPr marR="0" defTabSz="914400">
              <a:lnSpc>
                <a:spcPts val="2160"/>
              </a:lnSpc>
              <a:buClrTx/>
              <a:buSzTx/>
              <a:buFont typeface="Wingdings" panose="05000000000000000000" pitchFamily="2" charset="2"/>
              <a:buChar char="Ø"/>
              <a:defRPr/>
            </a:pP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在</a:t>
            </a:r>
            <a:r>
              <a:rPr kumimoji="0" lang="en-US" altLang="zh-CN"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HDFS</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中创建名为“</a:t>
            </a:r>
            <a:r>
              <a:rPr kumimoji="0" lang="en-US" altLang="zh-CN" sz="1600" b="1" kern="1200" cap="none" spc="300" normalizeH="0" baseline="0" noProof="0" dirty="0" err="1">
                <a:solidFill>
                  <a:srgbClr val="000000"/>
                </a:solidFill>
                <a:latin typeface="宋体" panose="02010600030101010101" pitchFamily="2" charset="-122"/>
                <a:ea typeface="宋体" panose="02010600030101010101" pitchFamily="2" charset="-122"/>
                <a:cs typeface="+mn-cs"/>
              </a:rPr>
              <a:t>FileDirectory</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”的目录</a:t>
            </a:r>
            <a:endParaRPr kumimoji="0" lang="en-US" altLang="zh-CN" sz="1600" b="1" kern="1200" cap="none" spc="300" normalizeH="0" baseline="0" noProof="0" dirty="0">
              <a:solidFill>
                <a:srgbClr val="000000"/>
              </a:solidFill>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endPar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public static void main(String[]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args</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throws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IOException</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HdfsFile.mkdir</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FileDirectory</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endParaRPr kumimoji="0" lang="en-US" altLang="zh-CN" sz="16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public static void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mkdir</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(String path) throws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IOException</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Configuration conf = new Configuration();	</a:t>
            </a:r>
            <a:r>
              <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获取配置文件参数</a:t>
            </a:r>
            <a:endPar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FileSystem</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fs =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FileSystem.get</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(conf);	</a:t>
            </a:r>
            <a:r>
              <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实现</a:t>
            </a:r>
            <a:r>
              <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HDFS</a:t>
            </a:r>
            <a:endPar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Path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srcPath</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new Path(path);		</a:t>
            </a:r>
            <a:r>
              <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将字符类型转为</a:t>
            </a:r>
            <a:r>
              <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Path</a:t>
            </a:r>
            <a:r>
              <a:rPr kumimoji="0" lang="zh-CN" altLang="en-US"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类型</a:t>
            </a:r>
            <a:endPar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boolean</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isok</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fs.mkdirs</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srcPath</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创建成功返回</a:t>
            </a:r>
            <a:r>
              <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true</a:t>
            </a:r>
            <a:r>
              <a:rPr kumimoji="0" lang="zh-CN" altLang="en-US"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，否则</a:t>
            </a:r>
            <a:r>
              <a:rPr kumimoji="0" lang="en-US" altLang="zh-CN" sz="1600" b="0" i="0" u="none" strike="noStrike" kern="120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flase</a:t>
            </a:r>
            <a:endPar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if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isok</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System.out.println</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目录创建成功</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else {</a:t>
            </a:r>
            <a:endPar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System.out.println</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创建失败</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6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fs.close</a:t>
            </a: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关闭</a:t>
            </a:r>
            <a:r>
              <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HDFS</a:t>
            </a:r>
            <a:r>
              <a:rPr kumimoji="0" lang="zh-CN" altLang="en-US"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实现</a:t>
            </a:r>
            <a:endParaRPr kumimoji="0" lang="en-US" altLang="zh-CN" sz="1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16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6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HDFS Java API</a:t>
            </a:r>
            <a:r>
              <a:rPr lang="zh-CN" altLang="zh-CN" dirty="0"/>
              <a:t>编程</a:t>
            </a:r>
            <a:endParaRPr lang="zh-CN" altLang="en-US" dirty="0"/>
          </a:p>
        </p:txBody>
      </p:sp>
      <p:sp>
        <p:nvSpPr>
          <p:cNvPr id="3" name="内容占位符 2"/>
          <p:cNvSpPr>
            <a:spLocks noGrp="1"/>
          </p:cNvSpPr>
          <p:nvPr>
            <p:ph idx="1"/>
          </p:nvPr>
        </p:nvSpPr>
        <p:spPr>
          <a:xfrm>
            <a:off x="457200" y="1196752"/>
            <a:ext cx="7899400" cy="4953000"/>
          </a:xfrm>
        </p:spPr>
        <p:txBody>
          <a:bodyPr>
            <a:normAutofit/>
          </a:bodyPr>
          <a:lstStyle/>
          <a:p>
            <a:r>
              <a:rPr lang="zh-CN" altLang="en-US" dirty="0"/>
              <a:t>创建文件</a:t>
            </a:r>
            <a:endParaRPr lang="en-US" altLang="zh-CN" dirty="0"/>
          </a:p>
          <a:p>
            <a:endParaRPr lang="zh-CN" altLang="en-US" dirty="0"/>
          </a:p>
        </p:txBody>
      </p:sp>
      <p:sp>
        <p:nvSpPr>
          <p:cNvPr id="5" name="文本框 1"/>
          <p:cNvSpPr txBox="1"/>
          <p:nvPr/>
        </p:nvSpPr>
        <p:spPr>
          <a:xfrm>
            <a:off x="463996" y="1574502"/>
            <a:ext cx="8572500" cy="5283498"/>
          </a:xfrm>
          <a:prstGeom prst="rect">
            <a:avLst/>
          </a:prstGeom>
          <a:noFill/>
          <a:ln w="9525">
            <a:noFill/>
          </a:ln>
        </p:spPr>
        <p:txBody>
          <a:bodyPr>
            <a:spAutoFit/>
          </a:bodyPr>
          <a:lstStyle/>
          <a:p>
            <a:pPr>
              <a:lnSpc>
                <a:spcPts val="2600"/>
              </a:lnSpc>
              <a:buFont typeface="Wingdings" panose="05000000000000000000" pitchFamily="2" charset="2"/>
              <a:buChar char="Ø"/>
            </a:pPr>
            <a:r>
              <a:rPr lang="zh-CN" altLang="en-US" sz="1400" b="1" dirty="0">
                <a:solidFill>
                  <a:srgbClr val="000000"/>
                </a:solidFill>
                <a:latin typeface="宋体" panose="02010600030101010101" pitchFamily="2" charset="-122"/>
                <a:ea typeface="宋体" panose="02010600030101010101" pitchFamily="2" charset="-122"/>
              </a:rPr>
              <a:t>在</a:t>
            </a:r>
            <a:r>
              <a:rPr lang="en-US" altLang="zh-CN" sz="1400" b="1" dirty="0">
                <a:solidFill>
                  <a:srgbClr val="000000"/>
                </a:solidFill>
                <a:latin typeface="宋体" panose="02010600030101010101" pitchFamily="2" charset="-122"/>
                <a:ea typeface="宋体" panose="02010600030101010101" pitchFamily="2" charset="-122"/>
              </a:rPr>
              <a:t>HDFS</a:t>
            </a:r>
            <a:r>
              <a:rPr lang="zh-CN" altLang="en-US" sz="1400" b="1" dirty="0">
                <a:solidFill>
                  <a:srgbClr val="000000"/>
                </a:solidFill>
                <a:latin typeface="宋体" panose="02010600030101010101" pitchFamily="2" charset="-122"/>
                <a:ea typeface="宋体" panose="02010600030101010101" pitchFamily="2" charset="-122"/>
              </a:rPr>
              <a:t>中创建名称为“</a:t>
            </a:r>
            <a:r>
              <a:rPr lang="en-US" altLang="zh-CN" sz="1400" b="1" dirty="0">
                <a:solidFill>
                  <a:srgbClr val="000000"/>
                </a:solidFill>
                <a:latin typeface="宋体" panose="02010600030101010101" pitchFamily="2" charset="-122"/>
                <a:ea typeface="宋体" panose="02010600030101010101" pitchFamily="2" charset="-122"/>
              </a:rPr>
              <a:t>FileName</a:t>
            </a:r>
            <a:r>
              <a:rPr lang="zh-CN" altLang="en-US" sz="1400" b="1" dirty="0">
                <a:solidFill>
                  <a:srgbClr val="000000"/>
                </a:solidFill>
                <a:latin typeface="宋体" panose="02010600030101010101" pitchFamily="2" charset="-122"/>
                <a:ea typeface="宋体" panose="02010600030101010101" pitchFamily="2" charset="-122"/>
              </a:rPr>
              <a:t>”的文件，内容为“</a:t>
            </a:r>
            <a:r>
              <a:rPr lang="en-US" altLang="zh-CN" sz="1400" b="1" dirty="0">
                <a:solidFill>
                  <a:srgbClr val="000000"/>
                </a:solidFill>
                <a:latin typeface="宋体" panose="02010600030101010101" pitchFamily="2" charset="-122"/>
                <a:ea typeface="宋体" panose="02010600030101010101" pitchFamily="2" charset="-122"/>
              </a:rPr>
              <a:t>Hello Word </a:t>
            </a:r>
            <a:r>
              <a:rPr lang="zh-CN" altLang="en-US" sz="1400" b="1" dirty="0">
                <a:solidFill>
                  <a:srgbClr val="000000"/>
                </a:solidFill>
                <a:latin typeface="宋体" panose="02010600030101010101" pitchFamily="2" charset="-122"/>
                <a:ea typeface="宋体" panose="02010600030101010101" pitchFamily="2" charset="-122"/>
              </a:rPr>
              <a:t>世界你好”，路径为“</a:t>
            </a:r>
            <a:r>
              <a:rPr lang="en-US" altLang="zh-CN" sz="1400" b="1" dirty="0">
                <a:solidFill>
                  <a:srgbClr val="000000"/>
                </a:solidFill>
                <a:latin typeface="宋体" panose="02010600030101010101" pitchFamily="2" charset="-122"/>
                <a:ea typeface="宋体" panose="02010600030101010101" pitchFamily="2" charset="-122"/>
              </a:rPr>
              <a:t>/tmp</a:t>
            </a:r>
            <a:r>
              <a:rPr lang="zh-CN" altLang="en-US" sz="1400" b="1" dirty="0">
                <a:solidFill>
                  <a:srgbClr val="000000"/>
                </a:solidFill>
                <a:latin typeface="宋体" panose="02010600030101010101" pitchFamily="2" charset="-122"/>
                <a:ea typeface="宋体" panose="02010600030101010101" pitchFamily="2" charset="-122"/>
              </a:rPr>
              <a:t>”，但是，路径不能事先存在。</a:t>
            </a:r>
            <a:endParaRPr lang="en-US" altLang="zh-CN" sz="1400" b="1" dirty="0">
              <a:solidFill>
                <a:srgbClr val="000000"/>
              </a:solidFill>
              <a:latin typeface="宋体" panose="02010600030101010101" pitchFamily="2" charset="-122"/>
              <a:ea typeface="宋体" panose="02010600030101010101" pitchFamily="2" charset="-122"/>
            </a:endParaRPr>
          </a:p>
          <a:p>
            <a:pPr lvl="1" eaLnBrk="1" hangingPunct="1">
              <a:lnSpc>
                <a:spcPts val="2600"/>
              </a:lnSpc>
            </a:pPr>
            <a:r>
              <a:rPr lang="en-US" altLang="zh-CN" sz="1200" dirty="0">
                <a:latin typeface="宋体" panose="02010600030101010101" pitchFamily="2" charset="-122"/>
                <a:ea typeface="宋体" panose="02010600030101010101" pitchFamily="2" charset="-122"/>
              </a:rPr>
              <a:t>public static void main(String[] args) throws </a:t>
            </a:r>
            <a:r>
              <a:rPr lang="en-US" altLang="zh-CN" sz="1200" dirty="0" err="1">
                <a:latin typeface="宋体" panose="02010600030101010101" pitchFamily="2" charset="-122"/>
                <a:ea typeface="宋体" panose="02010600030101010101" pitchFamily="2" charset="-122"/>
              </a:rPr>
              <a:t>IOException</a:t>
            </a:r>
            <a:r>
              <a:rPr lang="en-US" altLang="zh-CN" sz="1200" dirty="0">
                <a:latin typeface="宋体" panose="02010600030101010101" pitchFamily="2" charset="-122"/>
                <a:ea typeface="宋体" panose="02010600030101010101" pitchFamily="2" charset="-122"/>
              </a:rPr>
              <a:t> {</a:t>
            </a:r>
            <a:endParaRPr lang="en-US" altLang="zh-CN" sz="1200" dirty="0">
              <a:latin typeface="宋体" panose="02010600030101010101" pitchFamily="2" charset="-122"/>
              <a:ea typeface="宋体" panose="02010600030101010101" pitchFamily="2" charset="-122"/>
            </a:endParaRPr>
          </a:p>
          <a:p>
            <a:pPr lvl="1" eaLnBrk="1" hangingPunct="1">
              <a:lnSpc>
                <a:spcPts val="2600"/>
              </a:lnSpc>
            </a:pPr>
            <a:r>
              <a:rPr lang="en-US" altLang="zh-CN" sz="1200" dirty="0">
                <a:latin typeface="宋体" panose="02010600030101010101" pitchFamily="2" charset="-122"/>
                <a:ea typeface="宋体" panose="02010600030101010101" pitchFamily="2" charset="-122"/>
              </a:rPr>
              <a:t>String s = "Hello Word </a:t>
            </a:r>
            <a:r>
              <a:rPr lang="zh-CN" altLang="en-US" sz="1200" dirty="0">
                <a:latin typeface="宋体" panose="02010600030101010101" pitchFamily="2" charset="-122"/>
                <a:ea typeface="宋体" panose="02010600030101010101" pitchFamily="2" charset="-122"/>
              </a:rPr>
              <a:t>世界你好</a:t>
            </a:r>
            <a:r>
              <a:rPr lang="en-US" altLang="zh-CN"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pPr lvl="2" eaLnBrk="1" hangingPunct="1">
              <a:lnSpc>
                <a:spcPts val="2600"/>
              </a:lnSpc>
            </a:pPr>
            <a:r>
              <a:rPr lang="en-US" altLang="zh-CN" sz="1200" dirty="0">
                <a:latin typeface="宋体" panose="02010600030101010101" pitchFamily="2" charset="-122"/>
                <a:ea typeface="宋体" panose="02010600030101010101" pitchFamily="2" charset="-122"/>
              </a:rPr>
              <a:t>HdfsFile.createFile("/tmp/FileName",s.getBytes());</a:t>
            </a:r>
            <a:endParaRPr lang="en-US" altLang="zh-CN" sz="1200" dirty="0">
              <a:latin typeface="宋体" panose="02010600030101010101" pitchFamily="2" charset="-122"/>
              <a:ea typeface="宋体" panose="02010600030101010101" pitchFamily="2" charset="-122"/>
            </a:endParaRPr>
          </a:p>
          <a:p>
            <a:pPr lvl="1" eaLnBrk="1" hangingPunct="1"/>
            <a:r>
              <a:rPr lang="en-US" altLang="zh-CN"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pPr lvl="1" eaLnBrk="1" hangingPunct="1">
              <a:lnSpc>
                <a:spcPts val="1200"/>
              </a:lnSpc>
            </a:pPr>
            <a:endParaRPr lang="en-US" altLang="zh-CN" sz="1200" dirty="0">
              <a:solidFill>
                <a:srgbClr val="000000"/>
              </a:solidFill>
              <a:latin typeface="宋体" panose="02010600030101010101" pitchFamily="2" charset="-122"/>
              <a:ea typeface="宋体" panose="02010600030101010101" pitchFamily="2" charset="-122"/>
            </a:endParaRPr>
          </a:p>
          <a:p>
            <a:pPr lvl="1" eaLnBrk="1" hangingPunct="1">
              <a:lnSpc>
                <a:spcPts val="2600"/>
              </a:lnSpc>
            </a:pPr>
            <a:r>
              <a:rPr lang="en-US" altLang="zh-CN" sz="1200" dirty="0">
                <a:latin typeface="宋体" panose="02010600030101010101" pitchFamily="2" charset="-122"/>
                <a:ea typeface="宋体" panose="02010600030101010101" pitchFamily="2" charset="-122"/>
              </a:rPr>
              <a:t>public static void createFile(String dst, byte[] contents) throws IOException {</a:t>
            </a:r>
            <a:endParaRPr lang="en-US" altLang="zh-CN" sz="1200" dirty="0">
              <a:latin typeface="宋体" panose="02010600030101010101" pitchFamily="2" charset="-122"/>
              <a:ea typeface="宋体" panose="02010600030101010101" pitchFamily="2" charset="-122"/>
            </a:endParaRPr>
          </a:p>
          <a:p>
            <a:pPr lvl="2" eaLnBrk="1" hangingPunct="1">
              <a:lnSpc>
                <a:spcPts val="2600"/>
              </a:lnSpc>
            </a:pPr>
            <a:r>
              <a:rPr lang="en-US" altLang="zh-CN" sz="1200" dirty="0">
                <a:latin typeface="宋体" panose="02010600030101010101" pitchFamily="2" charset="-122"/>
                <a:ea typeface="宋体" panose="02010600030101010101" pitchFamily="2" charset="-122"/>
              </a:rPr>
              <a:t>Configuration conf = new Configuration();</a:t>
            </a:r>
            <a:endParaRPr lang="en-US" altLang="zh-CN" sz="1200" dirty="0">
              <a:latin typeface="宋体" panose="02010600030101010101" pitchFamily="2" charset="-122"/>
              <a:ea typeface="宋体" panose="02010600030101010101" pitchFamily="2" charset="-122"/>
            </a:endParaRPr>
          </a:p>
          <a:p>
            <a:pPr lvl="2" eaLnBrk="1" hangingPunct="1">
              <a:lnSpc>
                <a:spcPts val="2600"/>
              </a:lnSpc>
            </a:pPr>
            <a:r>
              <a:rPr lang="en-US" altLang="zh-CN" sz="1200" dirty="0">
                <a:latin typeface="宋体" panose="02010600030101010101" pitchFamily="2" charset="-122"/>
                <a:ea typeface="宋体" panose="02010600030101010101" pitchFamily="2" charset="-122"/>
              </a:rPr>
              <a:t>FileSystem fs = FileSystem.get(conf);</a:t>
            </a:r>
            <a:endParaRPr lang="en-US" altLang="zh-CN" sz="1200" dirty="0">
              <a:latin typeface="宋体" panose="02010600030101010101" pitchFamily="2" charset="-122"/>
              <a:ea typeface="宋体" panose="02010600030101010101" pitchFamily="2" charset="-122"/>
            </a:endParaRPr>
          </a:p>
          <a:p>
            <a:pPr lvl="1" eaLnBrk="1" hangingPunct="1">
              <a:lnSpc>
                <a:spcPts val="2600"/>
              </a:lnSpc>
            </a:pPr>
            <a:r>
              <a:rPr lang="en-US" altLang="zh-CN" sz="1200" dirty="0">
                <a:latin typeface="宋体" panose="02010600030101010101" pitchFamily="2" charset="-122"/>
                <a:ea typeface="宋体" panose="02010600030101010101" pitchFamily="2" charset="-122"/>
              </a:rPr>
              <a:t>	Path dstPath = new Path(dst); </a:t>
            </a:r>
            <a:endParaRPr lang="zh-CN" altLang="en-US" sz="1200" dirty="0">
              <a:latin typeface="宋体" panose="02010600030101010101" pitchFamily="2" charset="-122"/>
              <a:ea typeface="宋体" panose="02010600030101010101" pitchFamily="2" charset="-122"/>
            </a:endParaRPr>
          </a:p>
          <a:p>
            <a:pPr lvl="1" eaLnBrk="1" hangingPunct="1">
              <a:lnSpc>
                <a:spcPts val="2600"/>
              </a:lnSpc>
            </a:pPr>
            <a:r>
              <a:rPr lang="en-US" altLang="zh-CN" sz="1200" dirty="0">
                <a:latin typeface="宋体" panose="02010600030101010101" pitchFamily="2" charset="-122"/>
                <a:ea typeface="宋体" panose="02010600030101010101" pitchFamily="2" charset="-122"/>
              </a:rPr>
              <a:t>	FSDataOutputStream outputStream = fs.create(dstPath);   	</a:t>
            </a:r>
            <a:r>
              <a:rPr lang="en-US" altLang="zh-CN" sz="1200" dirty="0">
                <a:solidFill>
                  <a:srgbClr val="FF0000"/>
                </a:solidFill>
                <a:latin typeface="宋体" panose="02010600030101010101" pitchFamily="2" charset="-122"/>
                <a:ea typeface="宋体" panose="02010600030101010101" pitchFamily="2" charset="-122"/>
              </a:rPr>
              <a:t>//</a:t>
            </a:r>
            <a:r>
              <a:rPr lang="zh-CN" altLang="en-US" sz="1200" dirty="0">
                <a:solidFill>
                  <a:srgbClr val="FF0000"/>
                </a:solidFill>
                <a:latin typeface="宋体" panose="02010600030101010101" pitchFamily="2" charset="-122"/>
                <a:ea typeface="宋体" panose="02010600030101010101" pitchFamily="2" charset="-122"/>
              </a:rPr>
              <a:t>打开输出流（创建文件）</a:t>
            </a:r>
            <a:endParaRPr lang="en-US" altLang="zh-CN" sz="1200" dirty="0">
              <a:solidFill>
                <a:srgbClr val="FF0000"/>
              </a:solidFill>
              <a:latin typeface="宋体" panose="02010600030101010101" pitchFamily="2" charset="-122"/>
              <a:ea typeface="宋体" panose="02010600030101010101" pitchFamily="2" charset="-122"/>
            </a:endParaRPr>
          </a:p>
          <a:p>
            <a:pPr lvl="1" eaLnBrk="1" hangingPunct="1">
              <a:lnSpc>
                <a:spcPts val="2600"/>
              </a:lnSpc>
            </a:pPr>
            <a:r>
              <a:rPr lang="en-US" altLang="zh-CN" sz="1200" dirty="0">
                <a:latin typeface="宋体" panose="02010600030101010101" pitchFamily="2" charset="-122"/>
                <a:ea typeface="宋体" panose="02010600030101010101" pitchFamily="2" charset="-122"/>
              </a:rPr>
              <a:t>	outputStream.write(contents);				</a:t>
            </a:r>
            <a:r>
              <a:rPr lang="en-US" altLang="zh-CN" sz="1200" dirty="0">
                <a:solidFill>
                  <a:srgbClr val="FF0000"/>
                </a:solidFill>
                <a:latin typeface="宋体" panose="02010600030101010101" pitchFamily="2" charset="-122"/>
                <a:ea typeface="宋体" panose="02010600030101010101" pitchFamily="2" charset="-122"/>
              </a:rPr>
              <a:t>//</a:t>
            </a:r>
            <a:r>
              <a:rPr lang="zh-CN" altLang="en-US" sz="1200" dirty="0">
                <a:solidFill>
                  <a:srgbClr val="FF0000"/>
                </a:solidFill>
                <a:latin typeface="宋体" panose="02010600030101010101" pitchFamily="2" charset="-122"/>
                <a:ea typeface="宋体" panose="02010600030101010101" pitchFamily="2" charset="-122"/>
              </a:rPr>
              <a:t>写入内容</a:t>
            </a:r>
            <a:endParaRPr lang="en-US" altLang="zh-CN" sz="1200" dirty="0">
              <a:solidFill>
                <a:srgbClr val="FF0000"/>
              </a:solidFill>
              <a:latin typeface="宋体" panose="02010600030101010101" pitchFamily="2" charset="-122"/>
              <a:ea typeface="宋体" panose="02010600030101010101" pitchFamily="2" charset="-122"/>
            </a:endParaRPr>
          </a:p>
          <a:p>
            <a:pPr lvl="1" eaLnBrk="1" hangingPunct="1">
              <a:lnSpc>
                <a:spcPts val="2600"/>
              </a:lnSpc>
            </a:pPr>
            <a:r>
              <a:rPr lang="en-US" altLang="zh-CN" sz="1200" dirty="0">
                <a:latin typeface="宋体" panose="02010600030101010101" pitchFamily="2" charset="-122"/>
                <a:ea typeface="宋体" panose="02010600030101010101" pitchFamily="2" charset="-122"/>
              </a:rPr>
              <a:t>	outputStream.close();				</a:t>
            </a:r>
            <a:r>
              <a:rPr lang="en-US" altLang="zh-CN" sz="1200" dirty="0">
                <a:solidFill>
                  <a:srgbClr val="FF0000"/>
                </a:solidFill>
                <a:latin typeface="宋体" panose="02010600030101010101" pitchFamily="2" charset="-122"/>
                <a:ea typeface="宋体" panose="02010600030101010101" pitchFamily="2" charset="-122"/>
              </a:rPr>
              <a:t>//</a:t>
            </a:r>
            <a:r>
              <a:rPr lang="zh-CN" altLang="en-US" sz="1200" dirty="0">
                <a:solidFill>
                  <a:srgbClr val="FF0000"/>
                </a:solidFill>
                <a:latin typeface="宋体" panose="02010600030101010101" pitchFamily="2" charset="-122"/>
                <a:ea typeface="宋体" panose="02010600030101010101" pitchFamily="2" charset="-122"/>
              </a:rPr>
              <a:t>关闭输出流</a:t>
            </a:r>
            <a:endParaRPr lang="en-US" altLang="zh-CN" sz="1200" dirty="0">
              <a:solidFill>
                <a:srgbClr val="FF0000"/>
              </a:solidFill>
              <a:latin typeface="宋体" panose="02010600030101010101" pitchFamily="2" charset="-122"/>
              <a:ea typeface="宋体" panose="02010600030101010101" pitchFamily="2" charset="-122"/>
            </a:endParaRPr>
          </a:p>
          <a:p>
            <a:pPr lvl="1" eaLnBrk="1" hangingPunct="1">
              <a:lnSpc>
                <a:spcPts val="2600"/>
              </a:lnSpc>
            </a:pPr>
            <a:r>
              <a:rPr lang="en-US" altLang="zh-CN" sz="1200" dirty="0">
                <a:latin typeface="宋体" panose="02010600030101010101" pitchFamily="2" charset="-122"/>
                <a:ea typeface="宋体" panose="02010600030101010101" pitchFamily="2" charset="-122"/>
              </a:rPr>
              <a:t>	fs.close();</a:t>
            </a:r>
            <a:endParaRPr lang="en-US" altLang="zh-CN" sz="1200" dirty="0">
              <a:latin typeface="宋体" panose="02010600030101010101" pitchFamily="2" charset="-122"/>
              <a:ea typeface="宋体" panose="02010600030101010101" pitchFamily="2" charset="-122"/>
            </a:endParaRPr>
          </a:p>
          <a:p>
            <a:pPr lvl="1" eaLnBrk="1" hangingPunct="1">
              <a:lnSpc>
                <a:spcPts val="2600"/>
              </a:lnSpc>
            </a:pPr>
            <a:r>
              <a:rPr lang="en-US" altLang="zh-CN" sz="1200" dirty="0">
                <a:latin typeface="宋体" panose="02010600030101010101" pitchFamily="2" charset="-122"/>
                <a:ea typeface="宋体" panose="02010600030101010101" pitchFamily="2" charset="-122"/>
              </a:rPr>
              <a:t>	System.out.println("</a:t>
            </a:r>
            <a:r>
              <a:rPr lang="zh-CN" altLang="en-US" sz="1200" dirty="0">
                <a:latin typeface="宋体" panose="02010600030101010101" pitchFamily="2" charset="-122"/>
                <a:ea typeface="宋体" panose="02010600030101010101" pitchFamily="2" charset="-122"/>
              </a:rPr>
              <a:t>文件创建成功！</a:t>
            </a:r>
            <a:r>
              <a:rPr lang="en-US" altLang="zh-CN"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pPr lvl="1" eaLnBrk="1" hangingPunct="1"/>
            <a:r>
              <a:rPr lang="en-US" altLang="zh-CN"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HDFS Java API</a:t>
            </a:r>
            <a:r>
              <a:rPr lang="zh-CN" altLang="zh-CN" dirty="0"/>
              <a:t>编程</a:t>
            </a:r>
            <a:endParaRPr lang="zh-CN" altLang="en-US" dirty="0"/>
          </a:p>
        </p:txBody>
      </p:sp>
      <p:sp>
        <p:nvSpPr>
          <p:cNvPr id="3" name="内容占位符 2"/>
          <p:cNvSpPr>
            <a:spLocks noGrp="1"/>
          </p:cNvSpPr>
          <p:nvPr>
            <p:ph idx="1"/>
          </p:nvPr>
        </p:nvSpPr>
        <p:spPr>
          <a:xfrm>
            <a:off x="457200" y="1196752"/>
            <a:ext cx="7899400" cy="4953000"/>
          </a:xfrm>
        </p:spPr>
        <p:txBody>
          <a:bodyPr>
            <a:normAutofit/>
          </a:bodyPr>
          <a:lstStyle/>
          <a:p>
            <a:r>
              <a:rPr lang="zh-CN" altLang="en-US" dirty="0"/>
              <a:t>上传文件</a:t>
            </a:r>
            <a:endParaRPr lang="en-US" altLang="zh-CN" dirty="0"/>
          </a:p>
          <a:p>
            <a:endParaRPr lang="zh-CN" altLang="en-US" dirty="0"/>
          </a:p>
        </p:txBody>
      </p:sp>
      <p:sp>
        <p:nvSpPr>
          <p:cNvPr id="6" name="文本框 1"/>
          <p:cNvSpPr txBox="1">
            <a:spLocks noChangeArrowheads="1"/>
          </p:cNvSpPr>
          <p:nvPr/>
        </p:nvSpPr>
        <p:spPr bwMode="auto">
          <a:xfrm>
            <a:off x="536004" y="1556792"/>
            <a:ext cx="8572500" cy="5404878"/>
          </a:xfrm>
          <a:prstGeom prst="rect">
            <a:avLst/>
          </a:prstGeom>
          <a:noFill/>
          <a:ln w="9525">
            <a:noFill/>
            <a:miter lim="800000"/>
          </a:ln>
        </p:spPr>
        <p:txBody>
          <a:bodyPr>
            <a:spAutoFit/>
          </a:bodyPr>
          <a:lstStyle/>
          <a:p>
            <a:pPr marR="0" defTabSz="914400">
              <a:lnSpc>
                <a:spcPts val="2600"/>
              </a:lnSpc>
              <a:buClrTx/>
              <a:buSzTx/>
              <a:buFont typeface="Wingdings" panose="05000000000000000000" pitchFamily="2" charset="2"/>
              <a:buChar char="Ø"/>
              <a:defRPr/>
            </a:pP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从本地上传文件到</a:t>
            </a:r>
            <a:r>
              <a:rPr kumimoji="0" lang="en-US" altLang="zh-CN"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HDFS</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中</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6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public static void main(String[]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args</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throws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IOException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R="0" defTabSz="914400">
              <a:buClrTx/>
              <a:buSzTx/>
              <a:defRPr/>
            </a:pPr>
            <a:r>
              <a:rPr kumimoji="0" lang="en-US" altLang="zh-CN" sz="1400" kern="1200" cap="none" spc="0" normalizeH="0" baseline="0" noProof="0" dirty="0">
                <a:latin typeface="宋体" panose="02010600030101010101" pitchFamily="2" charset="-122"/>
                <a:ea typeface="宋体" panose="02010600030101010101" pitchFamily="2" charset="-122"/>
                <a:cs typeface="+mn-cs"/>
              </a:rPr>
              <a:t>	// “/home/</a:t>
            </a:r>
            <a:r>
              <a:rPr kumimoji="0" lang="en-US" altLang="zh-CN" sz="1400" kern="1200" cap="none" spc="0" normalizeH="0" baseline="0" noProof="0" dirty="0" err="1">
                <a:latin typeface="宋体" panose="02010600030101010101" pitchFamily="2" charset="-122"/>
                <a:ea typeface="宋体" panose="02010600030101010101" pitchFamily="2" charset="-122"/>
                <a:cs typeface="+mn-cs"/>
              </a:rPr>
              <a:t>hadoop</a:t>
            </a:r>
            <a:r>
              <a:rPr kumimoji="0" lang="en-US" altLang="zh-CN" sz="1400" kern="1200" cap="none" spc="0" normalizeH="0" baseline="0" noProof="0" dirty="0">
                <a:latin typeface="宋体" panose="02010600030101010101" pitchFamily="2" charset="-122"/>
                <a:ea typeface="宋体" panose="02010600030101010101" pitchFamily="2" charset="-122"/>
                <a:cs typeface="+mn-cs"/>
              </a:rPr>
              <a:t>/</a:t>
            </a:r>
            <a:r>
              <a:rPr kumimoji="0" lang="en-US" altLang="zh-CN" sz="1400" kern="1200" cap="none" spc="0" normalizeH="0" baseline="0" noProof="0" dirty="0" err="1">
                <a:latin typeface="宋体" panose="02010600030101010101" pitchFamily="2" charset="-122"/>
                <a:ea typeface="宋体" panose="02010600030101010101" pitchFamily="2" charset="-122"/>
                <a:cs typeface="+mn-cs"/>
              </a:rPr>
              <a:t>tmpfile</a:t>
            </a:r>
            <a:r>
              <a:rPr kumimoji="0" lang="en-US" altLang="zh-CN" sz="1400" kern="1200" cap="none" spc="0" normalizeH="0" baseline="0" noProof="0" dirty="0">
                <a:latin typeface="宋体" panose="02010600030101010101" pitchFamily="2" charset="-122"/>
                <a:ea typeface="宋体" panose="02010600030101010101" pitchFamily="2" charset="-122"/>
                <a:cs typeface="+mn-cs"/>
              </a:rPr>
              <a:t>/test.txt</a:t>
            </a:r>
            <a:r>
              <a:rPr kumimoji="0" lang="zh-CN" altLang="en-US" sz="1400" kern="1200" cap="none" spc="0" normalizeH="0" baseline="0" noProof="0" dirty="0">
                <a:latin typeface="宋体" panose="02010600030101010101" pitchFamily="2" charset="-122"/>
                <a:ea typeface="宋体" panose="02010600030101010101" pitchFamily="2" charset="-122"/>
                <a:cs typeface="+mn-cs"/>
              </a:rPr>
              <a:t>本地路径</a:t>
            </a:r>
            <a:endParaRPr kumimoji="0" lang="zh-CN" altLang="en-US" sz="1400" kern="1200" cap="none" spc="0" normalizeH="0" baseline="0" noProof="0" dirty="0">
              <a:latin typeface="宋体" panose="02010600030101010101" pitchFamily="2" charset="-122"/>
              <a:ea typeface="宋体" panose="02010600030101010101" pitchFamily="2" charset="-122"/>
              <a:cs typeface="+mn-cs"/>
            </a:endParaRPr>
          </a:p>
          <a:p>
            <a:pPr marR="0" defTabSz="914400">
              <a:buClrTx/>
              <a:buSzTx/>
              <a:defRPr/>
            </a:pPr>
            <a:r>
              <a:rPr kumimoji="0" lang="en-US" altLang="zh-CN" sz="1400" kern="1200" cap="none" spc="0" normalizeH="0" baseline="0" noProof="0" dirty="0">
                <a:latin typeface="宋体" panose="02010600030101010101" pitchFamily="2" charset="-122"/>
                <a:ea typeface="宋体" panose="02010600030101010101" pitchFamily="2" charset="-122"/>
                <a:cs typeface="+mn-cs"/>
              </a:rPr>
              <a:t>	//file</a:t>
            </a:r>
            <a:r>
              <a:rPr kumimoji="0" lang="zh-CN" altLang="en-US" sz="1400" kern="1200" cap="none" spc="0" normalizeH="0" baseline="0" noProof="0" dirty="0">
                <a:latin typeface="宋体" panose="02010600030101010101" pitchFamily="2" charset="-122"/>
                <a:ea typeface="宋体" panose="02010600030101010101" pitchFamily="2" charset="-122"/>
                <a:cs typeface="+mn-cs"/>
              </a:rPr>
              <a:t>：是目录文件自动生成；</a:t>
            </a:r>
            <a:r>
              <a:rPr kumimoji="0" lang="en-US" altLang="zh-CN" sz="1400" kern="1200" cap="none" spc="0" normalizeH="0" baseline="0" noProof="0" dirty="0">
                <a:latin typeface="宋体" panose="02010600030101010101" pitchFamily="2" charset="-122"/>
                <a:ea typeface="宋体" panose="02010600030101010101" pitchFamily="2" charset="-122"/>
                <a:cs typeface="+mn-cs"/>
              </a:rPr>
              <a:t>filename</a:t>
            </a:r>
            <a:r>
              <a:rPr kumimoji="0" lang="zh-CN" altLang="en-US" sz="1400" kern="1200" cap="none" spc="0" normalizeH="0" baseline="0" noProof="0" dirty="0">
                <a:latin typeface="宋体" panose="02010600030101010101" pitchFamily="2" charset="-122"/>
                <a:ea typeface="宋体" panose="02010600030101010101" pitchFamily="2" charset="-122"/>
                <a:cs typeface="+mn-cs"/>
              </a:rPr>
              <a:t>：是文件名，数据将放到这个文件名下</a:t>
            </a:r>
            <a:endParaRPr kumimoji="0" lang="zh-CN" altLang="en-US" sz="1400" kern="1200" cap="none" spc="0" normalizeH="0" baseline="0" noProof="0" dirty="0">
              <a:latin typeface="宋体" panose="02010600030101010101" pitchFamily="2" charset="-122"/>
              <a:ea typeface="宋体" panose="02010600030101010101" pitchFamily="2" charset="-122"/>
              <a:cs typeface="+mn-cs"/>
            </a:endParaRPr>
          </a:p>
          <a:p>
            <a:pPr marR="0" defTabSz="914400">
              <a:buClrTx/>
              <a:buSzTx/>
              <a:defRPr/>
            </a:pPr>
            <a:r>
              <a:rPr kumimoji="0" lang="en-US" altLang="zh-CN" sz="1400" kern="1200" cap="none" spc="0" normalizeH="0" baseline="0" noProof="0" dirty="0">
                <a:latin typeface="宋体" panose="02010600030101010101" pitchFamily="2" charset="-122"/>
                <a:ea typeface="宋体" panose="02010600030101010101" pitchFamily="2" charset="-122"/>
                <a:cs typeface="+mn-cs"/>
              </a:rPr>
              <a:t>	</a:t>
            </a:r>
            <a:r>
              <a:rPr kumimoji="0" lang="en-US" altLang="zh-CN" sz="1400" kern="1200" cap="none" spc="0" normalizeH="0" baseline="0" noProof="0" dirty="0" err="1">
                <a:latin typeface="宋体" panose="02010600030101010101" pitchFamily="2" charset="-122"/>
                <a:ea typeface="宋体" panose="02010600030101010101" pitchFamily="2" charset="-122"/>
                <a:cs typeface="+mn-cs"/>
              </a:rPr>
              <a:t>HdfsFile.uploadFile</a:t>
            </a:r>
            <a:r>
              <a:rPr kumimoji="0" lang="en-US" altLang="zh-CN" sz="1400" kern="1200" cap="none" spc="0" normalizeH="0" baseline="0" noProof="0" dirty="0">
                <a:latin typeface="宋体" panose="02010600030101010101" pitchFamily="2" charset="-122"/>
                <a:ea typeface="宋体" panose="02010600030101010101" pitchFamily="2" charset="-122"/>
                <a:cs typeface="+mn-cs"/>
              </a:rPr>
              <a:t>("/home/</a:t>
            </a:r>
            <a:r>
              <a:rPr kumimoji="0" lang="en-US" altLang="zh-CN" sz="1400" kern="1200" cap="none" spc="0" normalizeH="0" baseline="0" noProof="0" dirty="0" err="1">
                <a:latin typeface="宋体" panose="02010600030101010101" pitchFamily="2" charset="-122"/>
                <a:ea typeface="宋体" panose="02010600030101010101" pitchFamily="2" charset="-122"/>
                <a:cs typeface="+mn-cs"/>
              </a:rPr>
              <a:t>hadoop</a:t>
            </a:r>
            <a:r>
              <a:rPr kumimoji="0" lang="en-US" altLang="zh-CN" sz="1400" kern="1200" cap="none" spc="0" normalizeH="0" baseline="0" noProof="0" dirty="0">
                <a:latin typeface="宋体" panose="02010600030101010101" pitchFamily="2" charset="-122"/>
                <a:ea typeface="宋体" panose="02010600030101010101" pitchFamily="2" charset="-122"/>
                <a:cs typeface="+mn-cs"/>
              </a:rPr>
              <a:t>/</a:t>
            </a:r>
            <a:r>
              <a:rPr kumimoji="0" lang="en-US" altLang="zh-CN" sz="1400" kern="1200" cap="none" spc="0" normalizeH="0" baseline="0" noProof="0" dirty="0" err="1">
                <a:latin typeface="宋体" panose="02010600030101010101" pitchFamily="2" charset="-122"/>
                <a:ea typeface="宋体" panose="02010600030101010101" pitchFamily="2" charset="-122"/>
                <a:cs typeface="+mn-cs"/>
              </a:rPr>
              <a:t>tmpfile</a:t>
            </a:r>
            <a:r>
              <a:rPr kumimoji="0" lang="en-US" altLang="zh-CN" sz="1400" kern="1200" cap="none" spc="0" normalizeH="0" baseline="0" noProof="0" dirty="0">
                <a:latin typeface="宋体" panose="02010600030101010101" pitchFamily="2" charset="-122"/>
                <a:ea typeface="宋体" panose="02010600030101010101" pitchFamily="2" charset="-122"/>
                <a:cs typeface="+mn-cs"/>
              </a:rPr>
              <a:t>/test.txt","/file/filename");</a:t>
            </a:r>
            <a:endParaRPr kumimoji="0" lang="en-US" altLang="zh-CN" sz="1400" kern="1200" cap="none" spc="0" normalizeH="0" baseline="0" noProof="0" dirty="0">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6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public static void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uploadFile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(String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src</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String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dst</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throws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IOException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Configuration conf = new Configuration();</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FileSystem</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fs =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FileSystem.get</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(conf);</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Path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srcPath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new Path(</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src</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原路径</a:t>
            </a:r>
            <a:endPar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Path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dstPath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new Path(</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dst</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目标路径</a:t>
            </a:r>
            <a:endPar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调用文件系统的文件复制函数</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前面参数是指是否删除原文件，</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true</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为删除，默认为</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false</a:t>
            </a:r>
            <a:endPar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fs.copyFromLocalFile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(false,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srcPath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dstPath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FileStatus</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fileStatus</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fs.listStatus</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dstPath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for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FileStatus</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file :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fileStatus</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1371600" marR="0" lvl="3"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System.out.println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(“HDFS</a:t>
            </a:r>
            <a:r>
              <a:rPr kumimoji="0" lang="zh-CN" altLang="en-US"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中目标路径是：</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file.getPath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查看目录文件路径</a:t>
            </a:r>
            <a:endPar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1371600" marR="0" lvl="3"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System.out.println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上传文件成功！</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fs.close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ts val="26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HDFS Java API</a:t>
            </a:r>
            <a:r>
              <a:rPr lang="zh-CN" altLang="zh-CN" dirty="0"/>
              <a:t>编程</a:t>
            </a:r>
            <a:endParaRPr lang="zh-CN" altLang="en-US" dirty="0"/>
          </a:p>
        </p:txBody>
      </p:sp>
      <p:sp>
        <p:nvSpPr>
          <p:cNvPr id="3" name="内容占位符 2"/>
          <p:cNvSpPr>
            <a:spLocks noGrp="1"/>
          </p:cNvSpPr>
          <p:nvPr>
            <p:ph idx="1"/>
          </p:nvPr>
        </p:nvSpPr>
        <p:spPr>
          <a:xfrm>
            <a:off x="457200" y="1196752"/>
            <a:ext cx="7899400" cy="4953000"/>
          </a:xfrm>
        </p:spPr>
        <p:txBody>
          <a:bodyPr>
            <a:normAutofit/>
          </a:bodyPr>
          <a:lstStyle/>
          <a:p>
            <a:r>
              <a:rPr lang="zh-CN" altLang="en-US" dirty="0"/>
              <a:t>读取文件</a:t>
            </a:r>
            <a:endParaRPr lang="en-US" altLang="zh-CN" dirty="0"/>
          </a:p>
          <a:p>
            <a:endParaRPr lang="zh-CN" altLang="en-US" dirty="0"/>
          </a:p>
        </p:txBody>
      </p:sp>
      <p:sp>
        <p:nvSpPr>
          <p:cNvPr id="5" name="文本框 1"/>
          <p:cNvSpPr txBox="1">
            <a:spLocks noChangeArrowheads="1"/>
          </p:cNvSpPr>
          <p:nvPr/>
        </p:nvSpPr>
        <p:spPr bwMode="auto">
          <a:xfrm>
            <a:off x="457200" y="1576238"/>
            <a:ext cx="8929688" cy="5309146"/>
          </a:xfrm>
          <a:prstGeom prst="rect">
            <a:avLst/>
          </a:prstGeom>
          <a:noFill/>
          <a:ln w="9525">
            <a:noFill/>
            <a:miter lim="800000"/>
          </a:ln>
        </p:spPr>
        <p:txBody>
          <a:bodyPr>
            <a:spAutoFit/>
          </a:bodyPr>
          <a:lstStyle/>
          <a:p>
            <a:pPr marR="0" defTabSz="914400">
              <a:lnSpc>
                <a:spcPct val="150000"/>
              </a:lnSpc>
              <a:buClrTx/>
              <a:buSzTx/>
              <a:buFont typeface="Wingdings" panose="05000000000000000000" pitchFamily="2" charset="2"/>
              <a:buChar char="Ø"/>
              <a:defRPr/>
            </a:pP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通过</a:t>
            </a:r>
            <a:r>
              <a:rPr kumimoji="0" lang="en-US" altLang="zh-CN"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HDFS API</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读取</a:t>
            </a:r>
            <a:r>
              <a:rPr kumimoji="0" lang="en-US" altLang="zh-CN"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HDFS</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中</a:t>
            </a:r>
            <a:r>
              <a:rPr kumimoji="0" lang="en-US" altLang="zh-CN" sz="1600" b="1" kern="1200" cap="none" spc="300" normalizeH="0" baseline="0" noProof="0" dirty="0" err="1">
                <a:solidFill>
                  <a:srgbClr val="000000"/>
                </a:solidFill>
                <a:latin typeface="宋体" panose="02010600030101010101" pitchFamily="2" charset="-122"/>
                <a:ea typeface="宋体" panose="02010600030101010101" pitchFamily="2" charset="-122"/>
                <a:cs typeface="+mn-cs"/>
              </a:rPr>
              <a:t>FileName</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文件内容</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public static void main(String[]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args</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throws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IOException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R="0" defTabSz="914400">
              <a:lnSpc>
                <a:spcPct val="150000"/>
              </a:lnSpc>
              <a:buClrTx/>
              <a:buSzTx/>
              <a:defRPr/>
            </a:pPr>
            <a:r>
              <a:rPr kumimoji="0" lang="en-US" altLang="zh-CN" sz="1400" kern="1200" cap="none" spc="0" normalizeH="0" baseline="0" noProof="0" dirty="0">
                <a:latin typeface="宋体" panose="02010600030101010101" pitchFamily="2" charset="-122"/>
                <a:ea typeface="宋体" panose="02010600030101010101" pitchFamily="2" charset="-122"/>
                <a:cs typeface="+mn-cs"/>
              </a:rPr>
              <a:t>	</a:t>
            </a:r>
            <a:r>
              <a:rPr kumimoji="0" lang="en-US" altLang="zh-CN" sz="1400" kern="1200" cap="none" spc="0" normalizeH="0" baseline="0" noProof="0" dirty="0" err="1">
                <a:latin typeface="宋体" panose="02010600030101010101" pitchFamily="2" charset="-122"/>
                <a:ea typeface="宋体" panose="02010600030101010101" pitchFamily="2" charset="-122"/>
                <a:cs typeface="+mn-cs"/>
              </a:rPr>
              <a:t>HdfsFile.readFile</a:t>
            </a:r>
            <a:r>
              <a:rPr kumimoji="0" lang="en-US" altLang="zh-CN" sz="1400" kern="1200" cap="none" spc="0" normalizeH="0" baseline="0" noProof="0" dirty="0">
                <a:latin typeface="宋体" panose="02010600030101010101" pitchFamily="2" charset="-122"/>
                <a:ea typeface="宋体" panose="02010600030101010101" pitchFamily="2" charset="-122"/>
                <a:cs typeface="+mn-cs"/>
              </a:rPr>
              <a:t>("/file/</a:t>
            </a:r>
            <a:r>
              <a:rPr kumimoji="0" lang="en-US" altLang="zh-CN" sz="1400" kern="1200" cap="none" spc="0" normalizeH="0" baseline="0" noProof="0" dirty="0" err="1">
                <a:latin typeface="宋体" panose="02010600030101010101" pitchFamily="2" charset="-122"/>
                <a:ea typeface="宋体" panose="02010600030101010101" pitchFamily="2" charset="-122"/>
                <a:cs typeface="+mn-cs"/>
              </a:rPr>
              <a:t>FileName</a:t>
            </a:r>
            <a:r>
              <a:rPr kumimoji="0" lang="en-US" altLang="zh-CN" sz="1400" kern="1200" cap="none" spc="0" normalizeH="0" baseline="0" noProof="0" dirty="0">
                <a:latin typeface="宋体" panose="02010600030101010101" pitchFamily="2" charset="-122"/>
                <a:ea typeface="宋体" panose="02010600030101010101" pitchFamily="2" charset="-122"/>
                <a:cs typeface="+mn-cs"/>
              </a:rPr>
              <a:t>");</a:t>
            </a:r>
            <a:endParaRPr kumimoji="0" lang="en-US" altLang="zh-CN" sz="1400" kern="1200" cap="none" spc="0" normalizeH="0" baseline="0" noProof="0" dirty="0">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public static void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readFile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(String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throws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IOException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Configuration conf = new Configuration();</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FileSystem</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fs =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FileSystem.get</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(conf);</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Path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srcPath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new Path(</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mn-cs"/>
              </a:rPr>
              <a:t>FSDataInputStream</a:t>
            </a:r>
            <a:r>
              <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mn-cs"/>
              </a:rPr>
              <a:t> </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in = null;</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try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1371600" marR="0" lvl="3"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in =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fs.open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srcPath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打开文件流</a:t>
            </a:r>
            <a:endPar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1371600" marR="0" lvl="3"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IOUtils.copyBytes</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(in,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System.out</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conf); </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复制到标准输出流</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.4096</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是缓冲大小</a:t>
            </a:r>
            <a:endPar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finally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IOUtils.closeStream</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(in);  </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关闭文件流</a:t>
            </a:r>
            <a:endPar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HDFS Java API</a:t>
            </a:r>
            <a:r>
              <a:rPr lang="zh-CN" altLang="zh-CN" dirty="0"/>
              <a:t>编程</a:t>
            </a:r>
            <a:endParaRPr lang="zh-CN" altLang="en-US" dirty="0"/>
          </a:p>
        </p:txBody>
      </p:sp>
      <p:sp>
        <p:nvSpPr>
          <p:cNvPr id="3" name="内容占位符 2"/>
          <p:cNvSpPr>
            <a:spLocks noGrp="1"/>
          </p:cNvSpPr>
          <p:nvPr>
            <p:ph idx="1"/>
          </p:nvPr>
        </p:nvSpPr>
        <p:spPr>
          <a:xfrm>
            <a:off x="457200" y="1196752"/>
            <a:ext cx="7899400" cy="4953000"/>
          </a:xfrm>
        </p:spPr>
        <p:txBody>
          <a:bodyPr>
            <a:normAutofit/>
          </a:bodyPr>
          <a:lstStyle/>
          <a:p>
            <a:r>
              <a:rPr lang="zh-CN" altLang="en-US" dirty="0"/>
              <a:t>重命名文件</a:t>
            </a:r>
            <a:endParaRPr lang="en-US" altLang="zh-CN" dirty="0"/>
          </a:p>
          <a:p>
            <a:endParaRPr lang="zh-CN" altLang="en-US" dirty="0"/>
          </a:p>
        </p:txBody>
      </p:sp>
      <p:sp>
        <p:nvSpPr>
          <p:cNvPr id="6" name="文本框 1"/>
          <p:cNvSpPr txBox="1">
            <a:spLocks noChangeArrowheads="1"/>
          </p:cNvSpPr>
          <p:nvPr/>
        </p:nvSpPr>
        <p:spPr bwMode="auto">
          <a:xfrm>
            <a:off x="395536" y="1484784"/>
            <a:ext cx="8640960" cy="5309146"/>
          </a:xfrm>
          <a:prstGeom prst="rect">
            <a:avLst/>
          </a:prstGeom>
          <a:noFill/>
          <a:ln w="9525">
            <a:noFill/>
            <a:miter lim="800000"/>
          </a:ln>
        </p:spPr>
        <p:txBody>
          <a:bodyPr wrap="square">
            <a:spAutoFit/>
          </a:bodyPr>
          <a:lstStyle/>
          <a:p>
            <a:pPr marR="0" defTabSz="914400">
              <a:lnSpc>
                <a:spcPct val="150000"/>
              </a:lnSpc>
              <a:buClrTx/>
              <a:buSzTx/>
              <a:buFont typeface="Wingdings" panose="05000000000000000000" pitchFamily="2" charset="2"/>
              <a:buChar char="Ø"/>
              <a:defRPr/>
            </a:pP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通过</a:t>
            </a:r>
            <a:r>
              <a:rPr kumimoji="0" lang="en-US" altLang="zh-CN"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HDFS API</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将</a:t>
            </a:r>
            <a:r>
              <a:rPr kumimoji="0" lang="en-US" altLang="zh-CN"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HDFS</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中</a:t>
            </a:r>
            <a:r>
              <a:rPr kumimoji="0" lang="en-US" altLang="zh-CN" sz="1600" b="1" kern="1200" cap="none" spc="300" normalizeH="0" baseline="0" noProof="0" dirty="0" err="1">
                <a:solidFill>
                  <a:srgbClr val="000000"/>
                </a:solidFill>
                <a:latin typeface="宋体" panose="02010600030101010101" pitchFamily="2" charset="-122"/>
                <a:ea typeface="宋体" panose="02010600030101010101" pitchFamily="2" charset="-122"/>
                <a:cs typeface="+mn-cs"/>
              </a:rPr>
              <a:t>FileName</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文件更名为</a:t>
            </a:r>
            <a:r>
              <a:rPr kumimoji="0" lang="en-US" altLang="zh-CN" sz="1600" b="1" kern="1200" cap="none" spc="300" normalizeH="0" baseline="0" noProof="0" dirty="0" err="1">
                <a:solidFill>
                  <a:srgbClr val="000000"/>
                </a:solidFill>
                <a:latin typeface="宋体" panose="02010600030101010101" pitchFamily="2" charset="-122"/>
                <a:ea typeface="宋体" panose="02010600030101010101" pitchFamily="2" charset="-122"/>
                <a:cs typeface="+mn-cs"/>
              </a:rPr>
              <a:t>NewFileName</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public static void main(String[]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args</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throws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IOException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R="0" defTabSz="914400">
              <a:lnSpc>
                <a:spcPct val="150000"/>
              </a:lnSpc>
              <a:buClrTx/>
              <a:buSzTx/>
              <a:defRPr/>
            </a:pPr>
            <a:r>
              <a:rPr kumimoji="0" lang="en-US" altLang="zh-CN" sz="1400" kern="1200" cap="none" spc="0" normalizeH="0" baseline="0" noProof="0" dirty="0">
                <a:latin typeface="宋体" panose="02010600030101010101" pitchFamily="2" charset="-122"/>
                <a:ea typeface="宋体" panose="02010600030101010101" pitchFamily="2" charset="-122"/>
                <a:cs typeface="+mn-cs"/>
              </a:rPr>
              <a:t>	</a:t>
            </a:r>
            <a:r>
              <a:rPr kumimoji="0" lang="en-US" altLang="zh-CN" sz="1400" kern="1200" cap="none" spc="0" normalizeH="0" baseline="0" noProof="0" dirty="0" err="1">
                <a:latin typeface="宋体" panose="02010600030101010101" pitchFamily="2" charset="-122"/>
                <a:ea typeface="宋体" panose="02010600030101010101" pitchFamily="2" charset="-122"/>
                <a:cs typeface="+mn-cs"/>
              </a:rPr>
              <a:t>HdfsFile.rename</a:t>
            </a:r>
            <a:r>
              <a:rPr kumimoji="0" lang="en-US" altLang="zh-CN" sz="1400" kern="1200" cap="none" spc="0" normalizeH="0" baseline="0" noProof="0" dirty="0">
                <a:latin typeface="宋体" panose="02010600030101010101" pitchFamily="2" charset="-122"/>
                <a:ea typeface="宋体" panose="02010600030101010101" pitchFamily="2" charset="-122"/>
                <a:cs typeface="+mn-cs"/>
              </a:rPr>
              <a:t>("/file/</a:t>
            </a:r>
            <a:r>
              <a:rPr kumimoji="0" lang="en-US" altLang="zh-CN" sz="1400" kern="1200" cap="none" spc="0" normalizeH="0" baseline="0" noProof="0" dirty="0" err="1">
                <a:latin typeface="宋体" panose="02010600030101010101" pitchFamily="2" charset="-122"/>
                <a:ea typeface="宋体" panose="02010600030101010101" pitchFamily="2" charset="-122"/>
                <a:cs typeface="+mn-cs"/>
              </a:rPr>
              <a:t>FileName</a:t>
            </a:r>
            <a:r>
              <a:rPr kumimoji="0" lang="en-US" altLang="zh-CN" sz="1400" kern="1200" cap="none" spc="0" normalizeH="0" baseline="0" noProof="0" dirty="0">
                <a:latin typeface="宋体" panose="02010600030101010101" pitchFamily="2" charset="-122"/>
                <a:ea typeface="宋体" panose="02010600030101010101" pitchFamily="2" charset="-122"/>
                <a:cs typeface="+mn-cs"/>
              </a:rPr>
              <a:t>", "/file/</a:t>
            </a:r>
            <a:r>
              <a:rPr kumimoji="0" lang="en-US" altLang="zh-CN" sz="1400" kern="1200" cap="none" spc="0" normalizeH="0" baseline="0" noProof="0" dirty="0" err="1">
                <a:latin typeface="宋体" panose="02010600030101010101" pitchFamily="2" charset="-122"/>
                <a:ea typeface="宋体" panose="02010600030101010101" pitchFamily="2" charset="-122"/>
                <a:cs typeface="+mn-cs"/>
              </a:rPr>
              <a:t>NewFileName</a:t>
            </a:r>
            <a:r>
              <a:rPr kumimoji="0" lang="en-US" altLang="zh-CN" sz="1400" kern="1200" cap="none" spc="0" normalizeH="0" baseline="0" noProof="0" dirty="0">
                <a:latin typeface="宋体" panose="02010600030101010101" pitchFamily="2" charset="-122"/>
                <a:ea typeface="宋体" panose="02010600030101010101" pitchFamily="2" charset="-122"/>
                <a:cs typeface="+mn-cs"/>
              </a:rPr>
              <a:t>")</a:t>
            </a:r>
            <a:endParaRPr kumimoji="0" lang="en-US" altLang="zh-CN" sz="1400" kern="1200" cap="none" spc="0" normalizeH="0" baseline="0" noProof="0" dirty="0">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public static void rename(String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oldName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String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newName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throws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IOException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Configuration conf = new Configuration();</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FileSystem</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fs =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FileSystem.get</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(conf);</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Path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oldPath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new Path(</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oldName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Path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newPath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new Path(</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newName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boolean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isok</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fs.rename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oldPath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newPath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调用</a:t>
            </a:r>
            <a:r>
              <a:rPr kumimoji="0" lang="en-US" altLang="zh-CN" sz="1400" b="0" i="0" u="none" strike="noStrike" kern="120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hdfs</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api</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中</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rename</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方法</a:t>
            </a:r>
            <a:endPar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if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isok</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System.out.println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已重新为文件命名！</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else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System.out.println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命名失败</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fs.close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HDFS Java API</a:t>
            </a:r>
            <a:r>
              <a:rPr lang="zh-CN" altLang="zh-CN" dirty="0"/>
              <a:t>编程</a:t>
            </a:r>
            <a:endParaRPr lang="zh-CN" altLang="en-US" dirty="0"/>
          </a:p>
        </p:txBody>
      </p:sp>
      <p:sp>
        <p:nvSpPr>
          <p:cNvPr id="3" name="内容占位符 2"/>
          <p:cNvSpPr>
            <a:spLocks noGrp="1"/>
          </p:cNvSpPr>
          <p:nvPr>
            <p:ph idx="1"/>
          </p:nvPr>
        </p:nvSpPr>
        <p:spPr>
          <a:xfrm>
            <a:off x="457200" y="1196752"/>
            <a:ext cx="7899400" cy="4953000"/>
          </a:xfrm>
        </p:spPr>
        <p:txBody>
          <a:bodyPr>
            <a:normAutofit/>
          </a:bodyPr>
          <a:lstStyle/>
          <a:p>
            <a:r>
              <a:rPr lang="zh-CN" altLang="en-US" dirty="0"/>
              <a:t>删除文件</a:t>
            </a:r>
            <a:endParaRPr lang="en-US" altLang="zh-CN" dirty="0"/>
          </a:p>
          <a:p>
            <a:endParaRPr lang="zh-CN" altLang="en-US" dirty="0"/>
          </a:p>
        </p:txBody>
      </p:sp>
      <p:sp>
        <p:nvSpPr>
          <p:cNvPr id="5" name="文本框 1"/>
          <p:cNvSpPr txBox="1">
            <a:spLocks noChangeArrowheads="1"/>
          </p:cNvSpPr>
          <p:nvPr/>
        </p:nvSpPr>
        <p:spPr bwMode="auto">
          <a:xfrm>
            <a:off x="538856" y="1484784"/>
            <a:ext cx="8425632" cy="5258684"/>
          </a:xfrm>
          <a:prstGeom prst="rect">
            <a:avLst/>
          </a:prstGeom>
          <a:noFill/>
          <a:ln w="9525">
            <a:noFill/>
            <a:miter lim="800000"/>
          </a:ln>
        </p:spPr>
        <p:txBody>
          <a:bodyPr wrap="square">
            <a:spAutoFit/>
          </a:bodyPr>
          <a:lstStyle/>
          <a:p>
            <a:pPr marR="0" defTabSz="914400">
              <a:lnSpc>
                <a:spcPct val="150000"/>
              </a:lnSpc>
              <a:buClrTx/>
              <a:buSzTx/>
              <a:buFont typeface="Wingdings" panose="05000000000000000000" pitchFamily="2" charset="2"/>
              <a:buChar char="Ø"/>
              <a:defRPr/>
            </a:pP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通过</a:t>
            </a:r>
            <a:r>
              <a:rPr kumimoji="0" lang="en-US" altLang="zh-CN"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HDFS API</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将</a:t>
            </a:r>
            <a:r>
              <a:rPr kumimoji="0" lang="en-US" altLang="zh-CN"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HDFS</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中</a:t>
            </a:r>
            <a:r>
              <a:rPr kumimoji="0" lang="en-US" altLang="zh-CN" sz="1600" b="1" kern="1200" cap="none" spc="300" normalizeH="0" baseline="0" noProof="0" dirty="0" err="1">
                <a:solidFill>
                  <a:srgbClr val="000000"/>
                </a:solidFill>
                <a:latin typeface="宋体" panose="02010600030101010101" pitchFamily="2" charset="-122"/>
                <a:ea typeface="宋体" panose="02010600030101010101" pitchFamily="2" charset="-122"/>
                <a:cs typeface="+mn-cs"/>
              </a:rPr>
              <a:t>NewFileName</a:t>
            </a:r>
            <a:r>
              <a:rPr kumimoji="0" lang="zh-CN" altLang="en-US" sz="1600" b="1" kern="1200" cap="none" spc="300" normalizeH="0" baseline="0" noProof="0" dirty="0">
                <a:solidFill>
                  <a:srgbClr val="000000"/>
                </a:solidFill>
                <a:latin typeface="宋体" panose="02010600030101010101" pitchFamily="2" charset="-122"/>
                <a:ea typeface="宋体" panose="02010600030101010101" pitchFamily="2" charset="-122"/>
                <a:cs typeface="+mn-cs"/>
              </a:rPr>
              <a:t>删除</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public static void main(String[]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args</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throws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IOException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HdfsFile.delete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("/file/</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NewFileName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public static void delete(String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throws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IOException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Configuration conf = new Configuration();</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FileSystem</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fs =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FileSystem.get</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(conf);</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Path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new Path(</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filePath</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boolean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isok</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fs.deleteOnExit</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(path);  </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调</a:t>
            </a:r>
            <a:r>
              <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HDFS API</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中</a:t>
            </a:r>
            <a:r>
              <a:rPr kumimoji="0" lang="en-US" altLang="zh-CN" sz="1400" b="0" i="0" u="none" strike="noStrike" kern="120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deleteExit</a:t>
            </a:r>
            <a:r>
              <a:rPr kumimoji="0" lang="zh-CN" altLang="en-US"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方法</a:t>
            </a:r>
            <a:endParaRPr kumimoji="0" lang="en-US" altLang="zh-CN" sz="1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if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isok</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System.out.println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文件已经被删除！</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else {</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System.out.println</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删除失败</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fs.close</a:t>
            </a: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subTitle" idx="1"/>
          </p:nvPr>
        </p:nvSpPr>
        <p:spPr bwMode="white">
          <a:xfrm>
            <a:off x="2819400" y="4953000"/>
            <a:ext cx="5167313" cy="414338"/>
          </a:xfrm>
          <a:extLst>
            <a:ext uri="{91240B29-F687-4F45-9708-019B960494DF}">
              <a14:hiddenLine xmlns:a14="http://schemas.microsoft.com/office/drawing/2010/main" w="9525">
                <a:solidFill>
                  <a:schemeClr val="bg1"/>
                </a:solidFill>
                <a:miter lim="800000"/>
                <a:headEnd/>
                <a:tailEnd/>
              </a14:hiddenLine>
            </a:ext>
          </a:extLst>
        </p:spPr>
        <p:txBody>
          <a:bodyPr/>
          <a:lstStyle/>
          <a:p>
            <a:pPr algn="dist">
              <a:lnSpc>
                <a:spcPct val="80000"/>
              </a:lnSpc>
            </a:pPr>
            <a:r>
              <a:rPr lang="en-US" altLang="zh-CN" sz="1800" b="1">
                <a:solidFill>
                  <a:schemeClr val="bg1"/>
                </a:solidFill>
                <a:latin typeface="Arial" panose="020B0604020202020204" pitchFamily="34" charset="0"/>
                <a:ea typeface="宋体" panose="02010600030101010101" pitchFamily="2" charset="-122"/>
              </a:rPr>
              <a:t>Click to edit company slogan .</a:t>
            </a:r>
            <a:endParaRPr lang="en-US" altLang="zh-CN" sz="1800" b="1">
              <a:solidFill>
                <a:schemeClr val="bg1"/>
              </a:solidFill>
              <a:latin typeface="Arial" panose="020B0604020202020204" pitchFamily="34" charset="0"/>
              <a:ea typeface="宋体" panose="02010600030101010101" pitchFamily="2" charset="-122"/>
            </a:endParaRPr>
          </a:p>
        </p:txBody>
      </p:sp>
      <p:sp>
        <p:nvSpPr>
          <p:cNvPr id="87045" name="WordArt 5"/>
          <p:cNvSpPr>
            <a:spLocks noChangeArrowheads="1" noChangeShapeType="1" noTextEdit="1"/>
          </p:cNvSpPr>
          <p:nvPr/>
        </p:nvSpPr>
        <p:spPr bwMode="gray">
          <a:xfrm>
            <a:off x="2987824" y="4365104"/>
            <a:ext cx="2951733" cy="863600"/>
          </a:xfrm>
          <a:prstGeom prst="rect">
            <a:avLst/>
          </a:prstGeom>
        </p:spPr>
        <p:txBody>
          <a:bodyPr wrap="none" fromWordArt="1">
            <a:prstTxWarp prst="textDeflate">
              <a:avLst>
                <a:gd name="adj" fmla="val 0"/>
              </a:avLst>
            </a:prstTxWarp>
          </a:bodyPr>
          <a:lstStyle/>
          <a:p>
            <a:pPr algn="ctr"/>
            <a:r>
              <a:rPr lang="zh-CN" altLang="en-US" sz="3600" b="1" kern="10" dirty="0">
                <a:ln w="19050">
                  <a:solidFill>
                    <a:schemeClr val="bg1"/>
                  </a:solidFill>
                  <a:round/>
                </a:ln>
                <a:gradFill rotWithShape="1">
                  <a:gsLst>
                    <a:gs pos="0">
                      <a:schemeClr val="accent1">
                        <a:gamma/>
                        <a:shade val="46275"/>
                        <a:invGamma/>
                      </a:schemeClr>
                    </a:gs>
                    <a:gs pos="100000">
                      <a:schemeClr val="accent1"/>
                    </a:gs>
                  </a:gsLst>
                  <a:lin ang="0" scaled="1"/>
                </a:gradFill>
                <a:effectLst>
                  <a:outerShdw dist="63500" dir="2212194" algn="ctr" rotWithShape="0">
                    <a:srgbClr val="868686">
                      <a:alpha val="50000"/>
                    </a:srgbClr>
                  </a:outerShdw>
                </a:effectLst>
                <a:latin typeface="Arial" panose="020B0604020202020204"/>
                <a:cs typeface="Arial" panose="020B0604020202020204"/>
              </a:rPr>
              <a:t>谢谢</a:t>
            </a:r>
            <a:r>
              <a:rPr lang="en-US" altLang="zh-CN" sz="3600" b="1" kern="10" dirty="0">
                <a:ln w="19050">
                  <a:solidFill>
                    <a:schemeClr val="bg1"/>
                  </a:solidFill>
                  <a:round/>
                </a:ln>
                <a:gradFill rotWithShape="1">
                  <a:gsLst>
                    <a:gs pos="0">
                      <a:schemeClr val="accent1">
                        <a:gamma/>
                        <a:shade val="46275"/>
                        <a:invGamma/>
                      </a:schemeClr>
                    </a:gs>
                    <a:gs pos="100000">
                      <a:schemeClr val="accent1"/>
                    </a:gs>
                  </a:gsLst>
                  <a:lin ang="0" scaled="1"/>
                </a:gradFill>
                <a:effectLst>
                  <a:outerShdw dist="63500" dir="2212194" algn="ctr" rotWithShape="0">
                    <a:srgbClr val="868686">
                      <a:alpha val="50000"/>
                    </a:srgbClr>
                  </a:outerShdw>
                </a:effectLst>
                <a:latin typeface="Arial" panose="020B0604020202020204"/>
                <a:cs typeface="Arial" panose="020B0604020202020204"/>
              </a:rPr>
              <a:t>!</a:t>
            </a:r>
            <a:endParaRPr lang="zh-CN" altLang="en-US" sz="3600" b="1" kern="10" dirty="0">
              <a:ln w="19050">
                <a:solidFill>
                  <a:schemeClr val="bg1"/>
                </a:solidFill>
                <a:round/>
              </a:ln>
              <a:gradFill rotWithShape="1">
                <a:gsLst>
                  <a:gs pos="0">
                    <a:schemeClr val="accent1">
                      <a:gamma/>
                      <a:shade val="46275"/>
                      <a:invGamma/>
                    </a:schemeClr>
                  </a:gs>
                  <a:gs pos="100000">
                    <a:schemeClr val="accent1"/>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HDFS</a:t>
            </a:r>
            <a:r>
              <a:rPr lang="zh-CN" altLang="en-US">
                <a:ea typeface="宋体" panose="02010600030101010101" pitchFamily="2" charset="-122"/>
              </a:rPr>
              <a:t>概述</a:t>
            </a:r>
            <a:endParaRPr lang="zh-CN" altLang="en-US">
              <a:ea typeface="宋体" panose="02010600030101010101" pitchFamily="2" charset="-122"/>
            </a:endParaRPr>
          </a:p>
        </p:txBody>
      </p:sp>
      <p:sp>
        <p:nvSpPr>
          <p:cNvPr id="3" name="内容占位符 2"/>
          <p:cNvSpPr>
            <a:spLocks noGrp="1"/>
          </p:cNvSpPr>
          <p:nvPr>
            <p:ph idx="1"/>
          </p:nvPr>
        </p:nvSpPr>
        <p:spPr/>
        <p:txBody>
          <a:bodyPr/>
          <a:lstStyle/>
          <a:p>
            <a:r>
              <a:rPr lang="zh-CN" altLang="en-US" dirty="0"/>
              <a:t>什么是</a:t>
            </a:r>
            <a:r>
              <a:rPr lang="en-US" altLang="zh-CN" dirty="0"/>
              <a:t>HDFS</a:t>
            </a:r>
            <a:endParaRPr lang="en-US" altLang="zh-CN" dirty="0"/>
          </a:p>
          <a:p>
            <a:pPr lvl="1"/>
            <a:r>
              <a:rPr lang="en-US" altLang="zh-CN" sz="2400" dirty="0">
                <a:sym typeface="+mn-ea"/>
              </a:rPr>
              <a:t>HDFS</a:t>
            </a:r>
            <a:r>
              <a:rPr lang="zh-CN" altLang="zh-CN" sz="2400" dirty="0">
                <a:sym typeface="+mn-ea"/>
              </a:rPr>
              <a:t>是</a:t>
            </a:r>
            <a:r>
              <a:rPr lang="en-US" altLang="zh-CN" sz="2400" dirty="0">
                <a:sym typeface="+mn-ea"/>
              </a:rPr>
              <a:t>Hadoop Distributed File System</a:t>
            </a:r>
            <a:r>
              <a:rPr lang="zh-CN" altLang="zh-CN" sz="2400" dirty="0">
                <a:sym typeface="+mn-ea"/>
              </a:rPr>
              <a:t>（</a:t>
            </a:r>
            <a:r>
              <a:rPr lang="en-US" altLang="zh-CN" sz="2400" dirty="0">
                <a:sym typeface="+mn-ea"/>
              </a:rPr>
              <a:t>Hadoop</a:t>
            </a:r>
            <a:r>
              <a:rPr lang="zh-CN" altLang="zh-CN" sz="2400" dirty="0">
                <a:sym typeface="+mn-ea"/>
              </a:rPr>
              <a:t>分布式文件系统）的缩写，是谷歌公司的</a:t>
            </a:r>
            <a:r>
              <a:rPr lang="en-US" altLang="zh-CN" sz="2400" dirty="0">
                <a:sym typeface="+mn-ea"/>
              </a:rPr>
              <a:t>GFS</a:t>
            </a:r>
            <a:r>
              <a:rPr lang="zh-CN" altLang="zh-CN" sz="2400" dirty="0">
                <a:sym typeface="+mn-ea"/>
              </a:rPr>
              <a:t>分布式文件系统的开源实现，是</a:t>
            </a:r>
            <a:r>
              <a:rPr lang="en-US" altLang="zh-CN" sz="2400" dirty="0">
                <a:sym typeface="+mn-ea"/>
              </a:rPr>
              <a:t>Apache Hadoop</a:t>
            </a:r>
            <a:r>
              <a:rPr lang="zh-CN" altLang="zh-CN" sz="2400" dirty="0">
                <a:sym typeface="+mn-ea"/>
              </a:rPr>
              <a:t>项目的一个子项目。</a:t>
            </a:r>
            <a:endParaRPr lang="zh-CN" altLang="zh-CN" sz="2400" dirty="0">
              <a:sym typeface="+mn-ea"/>
            </a:endParaRPr>
          </a:p>
          <a:p>
            <a:pPr lvl="1"/>
            <a:r>
              <a:rPr lang="en-US" altLang="zh-CN" sz="2400" dirty="0">
                <a:sym typeface="+mn-ea"/>
              </a:rPr>
              <a:t>HDFS</a:t>
            </a:r>
            <a:r>
              <a:rPr lang="zh-CN" altLang="zh-CN" sz="2400" dirty="0">
                <a:sym typeface="+mn-ea"/>
              </a:rPr>
              <a:t>支持海量数据的存储，允许用户把成百上千的计算机组成存储集群，其中的每一台计算机称为一个节点。</a:t>
            </a:r>
            <a:endParaRPr lang="en-US" altLang="zh-CN" sz="2400" dirty="0"/>
          </a:p>
          <a:p>
            <a:pPr lvl="1"/>
            <a:r>
              <a:rPr lang="zh-CN" altLang="zh-CN" sz="2400" dirty="0">
                <a:sym typeface="+mn-ea"/>
              </a:rPr>
              <a:t>用户通过</a:t>
            </a:r>
            <a:r>
              <a:rPr lang="en-US" altLang="zh-CN" sz="2400" dirty="0">
                <a:sym typeface="+mn-ea"/>
              </a:rPr>
              <a:t>HDFS</a:t>
            </a:r>
            <a:r>
              <a:rPr lang="zh-CN" altLang="zh-CN" sz="2400" dirty="0">
                <a:sym typeface="+mn-ea"/>
              </a:rPr>
              <a:t>的终端命令可以操作其中的文件和目录，如同操作本地文件系统（如</a:t>
            </a:r>
            <a:r>
              <a:rPr lang="en-US" altLang="zh-CN" sz="2400" dirty="0">
                <a:sym typeface="+mn-ea"/>
              </a:rPr>
              <a:t>Linux</a:t>
            </a:r>
            <a:r>
              <a:rPr lang="zh-CN" altLang="zh-CN" sz="2400" dirty="0">
                <a:sym typeface="+mn-ea"/>
              </a:rPr>
              <a:t>）中的文件一样。用户也可以通过</a:t>
            </a:r>
            <a:r>
              <a:rPr lang="en-US" altLang="zh-CN" sz="2400" dirty="0">
                <a:sym typeface="+mn-ea"/>
              </a:rPr>
              <a:t>HDFS API</a:t>
            </a:r>
            <a:r>
              <a:rPr lang="zh-CN" altLang="zh-CN" sz="2400" dirty="0">
                <a:sym typeface="+mn-ea"/>
              </a:rPr>
              <a:t>或</a:t>
            </a:r>
            <a:r>
              <a:rPr lang="en-US" altLang="zh-CN" sz="2400" dirty="0">
                <a:sym typeface="+mn-ea"/>
              </a:rPr>
              <a:t>MapReduce</a:t>
            </a:r>
            <a:r>
              <a:rPr lang="zh-CN" altLang="zh-CN" sz="2400" dirty="0">
                <a:sym typeface="+mn-ea"/>
              </a:rPr>
              <a:t>来编程访问其中的文件数据。</a:t>
            </a:r>
            <a:endParaRPr lang="zh-CN" altLang="zh-CN" dirty="0"/>
          </a:p>
          <a:p>
            <a:pPr lvl="1"/>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HDFS</a:t>
            </a:r>
            <a:r>
              <a:rPr lang="zh-CN" altLang="en-US" dirty="0">
                <a:ea typeface="宋体" panose="02010600030101010101" pitchFamily="2" charset="-122"/>
              </a:rPr>
              <a:t>概述</a:t>
            </a:r>
            <a:endParaRPr lang="zh-CN" altLang="en-US" dirty="0">
              <a:ea typeface="宋体" panose="02010600030101010101" pitchFamily="2" charset="-122"/>
            </a:endParaRPr>
          </a:p>
        </p:txBody>
      </p:sp>
      <p:sp>
        <p:nvSpPr>
          <p:cNvPr id="3" name="内容占位符 2"/>
          <p:cNvSpPr>
            <a:spLocks noGrp="1"/>
          </p:cNvSpPr>
          <p:nvPr>
            <p:ph idx="1"/>
          </p:nvPr>
        </p:nvSpPr>
        <p:spPr/>
        <p:txBody>
          <a:bodyPr/>
          <a:lstStyle/>
          <a:p>
            <a:r>
              <a:rPr lang="en-US" altLang="zh-CN"/>
              <a:t>HDFS</a:t>
            </a:r>
            <a:r>
              <a:rPr lang="zh-CN" altLang="en-US">
                <a:ea typeface="宋体" panose="02010600030101010101" pitchFamily="2" charset="-122"/>
              </a:rPr>
              <a:t>的设计目标</a:t>
            </a:r>
            <a:endParaRPr lang="zh-CN" altLang="en-US">
              <a:ea typeface="宋体" panose="02010600030101010101" pitchFamily="2" charset="-122"/>
            </a:endParaRPr>
          </a:p>
          <a:p>
            <a:pPr lvl="1"/>
            <a:r>
              <a:rPr lang="en-US" altLang="zh-CN" dirty="0">
                <a:sym typeface="+mn-ea"/>
              </a:rPr>
              <a:t>1. </a:t>
            </a:r>
            <a:r>
              <a:rPr lang="zh-CN" altLang="zh-CN" dirty="0">
                <a:sym typeface="+mn-ea"/>
              </a:rPr>
              <a:t>能检测和快速恢复硬件故障</a:t>
            </a:r>
            <a:r>
              <a:rPr lang="zh-CN" altLang="en-US" dirty="0">
                <a:sym typeface="+mn-ea"/>
              </a:rPr>
              <a:t>。</a:t>
            </a:r>
            <a:endParaRPr lang="en-US" altLang="zh-CN" dirty="0"/>
          </a:p>
          <a:p>
            <a:pPr lvl="1"/>
            <a:r>
              <a:rPr lang="en-US" altLang="zh-CN" dirty="0">
                <a:sym typeface="+mn-ea"/>
              </a:rPr>
              <a:t>2. </a:t>
            </a:r>
            <a:r>
              <a:rPr lang="zh-CN" altLang="zh-CN" dirty="0">
                <a:sym typeface="+mn-ea"/>
              </a:rPr>
              <a:t>支持流式的数据访问</a:t>
            </a:r>
            <a:r>
              <a:rPr lang="zh-CN" altLang="en-US" dirty="0">
                <a:sym typeface="+mn-ea"/>
              </a:rPr>
              <a:t>。</a:t>
            </a:r>
            <a:endParaRPr lang="en-US" altLang="zh-CN" dirty="0"/>
          </a:p>
          <a:p>
            <a:pPr lvl="1"/>
            <a:r>
              <a:rPr lang="en-US" altLang="zh-CN" dirty="0">
                <a:sym typeface="+mn-ea"/>
              </a:rPr>
              <a:t>3. </a:t>
            </a:r>
            <a:r>
              <a:rPr lang="zh-CN" altLang="zh-CN" dirty="0">
                <a:sym typeface="+mn-ea"/>
              </a:rPr>
              <a:t>支持超大规模数据集</a:t>
            </a:r>
            <a:r>
              <a:rPr lang="zh-CN" altLang="en-US" dirty="0">
                <a:sym typeface="+mn-ea"/>
              </a:rPr>
              <a:t>。</a:t>
            </a:r>
            <a:endParaRPr lang="en-US" altLang="zh-CN" dirty="0"/>
          </a:p>
          <a:p>
            <a:pPr lvl="1"/>
            <a:r>
              <a:rPr lang="en-US" altLang="zh-CN" dirty="0">
                <a:sym typeface="+mn-ea"/>
              </a:rPr>
              <a:t>4. </a:t>
            </a:r>
            <a:r>
              <a:rPr lang="zh-CN" altLang="zh-CN" dirty="0">
                <a:sym typeface="+mn-ea"/>
              </a:rPr>
              <a:t>简化一致性模型</a:t>
            </a:r>
            <a:r>
              <a:rPr lang="zh-CN" altLang="en-US" dirty="0">
                <a:sym typeface="+mn-ea"/>
              </a:rPr>
              <a:t>。</a:t>
            </a:r>
            <a:endParaRPr lang="en-US" altLang="zh-CN" dirty="0"/>
          </a:p>
          <a:p>
            <a:pPr lvl="1"/>
            <a:r>
              <a:rPr lang="en-US" altLang="zh-CN" dirty="0">
                <a:sym typeface="+mn-ea"/>
              </a:rPr>
              <a:t>5. </a:t>
            </a:r>
            <a:r>
              <a:rPr lang="zh-CN" altLang="zh-CN" dirty="0">
                <a:sym typeface="+mn-ea"/>
              </a:rPr>
              <a:t>移动计算逻辑代价比移动数据代价低</a:t>
            </a:r>
            <a:r>
              <a:rPr lang="zh-CN" altLang="en-US" dirty="0">
                <a:sym typeface="+mn-ea"/>
              </a:rPr>
              <a:t>。</a:t>
            </a:r>
            <a:endParaRPr lang="zh-CN" altLang="zh-CN" dirty="0"/>
          </a:p>
          <a:p>
            <a:pPr lvl="1"/>
            <a:r>
              <a:rPr lang="en-US" altLang="zh-CN" dirty="0">
                <a:sym typeface="+mn-ea"/>
              </a:rPr>
              <a:t>6. </a:t>
            </a:r>
            <a:r>
              <a:rPr lang="zh-CN" altLang="zh-CN" dirty="0">
                <a:sym typeface="+mn-ea"/>
              </a:rPr>
              <a:t>具备良好的异构软硬件平台间的可移植性</a:t>
            </a:r>
            <a:r>
              <a:rPr lang="zh-CN" altLang="en-US" dirty="0">
                <a:sym typeface="+mn-ea"/>
              </a:rPr>
              <a:t>。</a:t>
            </a:r>
            <a:endParaRPr lang="zh-CN" altLang="zh-CN" dirty="0"/>
          </a:p>
          <a:p>
            <a:pPr lvl="1"/>
            <a:endParaRPr lang="zh-CN" altLang="en-US">
              <a:ea typeface="宋体" panose="02010600030101010101" pitchFamily="2" charset="-122"/>
            </a:endParaRPr>
          </a:p>
        </p:txBody>
      </p:sp>
    </p:spTree>
  </p:cSld>
  <p:clrMapOvr>
    <a:masterClrMapping/>
  </p:clrMapOvr>
</p:sld>
</file>

<file path=ppt/theme/theme1.xml><?xml version="1.0" encoding="utf-8"?>
<a:theme xmlns:a="http://schemas.openxmlformats.org/drawingml/2006/main" name="cdb2004c012l">
  <a:themeElements>
    <a:clrScheme name="sample 1">
      <a:dk1>
        <a:srgbClr val="2B166E"/>
      </a:dk1>
      <a:lt1>
        <a:srgbClr val="FFFFFF"/>
      </a:lt1>
      <a:dk2>
        <a:srgbClr val="336699"/>
      </a:dk2>
      <a:lt2>
        <a:srgbClr val="C0C0C0"/>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2B166E"/>
        </a:dk1>
        <a:lt1>
          <a:srgbClr val="FFFFFF"/>
        </a:lt1>
        <a:dk2>
          <a:srgbClr val="336699"/>
        </a:dk2>
        <a:lt2>
          <a:srgbClr val="C0C0C0"/>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sample 2">
        <a:dk1>
          <a:srgbClr val="1D528D"/>
        </a:dk1>
        <a:lt1>
          <a:srgbClr val="FFFFFF"/>
        </a:lt1>
        <a:dk2>
          <a:srgbClr val="000000"/>
        </a:dk2>
        <a:lt2>
          <a:srgbClr val="C0C0C0"/>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sample 3">
        <a:dk1>
          <a:srgbClr val="666633"/>
        </a:dk1>
        <a:lt1>
          <a:srgbClr val="FFFFFF"/>
        </a:lt1>
        <a:dk2>
          <a:srgbClr val="000000"/>
        </a:dk2>
        <a:lt2>
          <a:srgbClr val="D1C68D"/>
        </a:lt2>
        <a:accent1>
          <a:srgbClr val="C86C62"/>
        </a:accent1>
        <a:accent2>
          <a:srgbClr val="C78DD7"/>
        </a:accent2>
        <a:accent3>
          <a:srgbClr val="FFFFFF"/>
        </a:accent3>
        <a:accent4>
          <a:srgbClr val="56562A"/>
        </a:accent4>
        <a:accent5>
          <a:srgbClr val="E0BAB7"/>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cdb2004c012l</Template>
  <TotalTime>0</TotalTime>
  <Words>15885</Words>
  <Application>WPS 演示</Application>
  <PresentationFormat>全屏显示(4:3)</PresentationFormat>
  <Paragraphs>733</Paragraphs>
  <Slides>77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77</vt:i4>
      </vt:variant>
    </vt:vector>
  </HeadingPairs>
  <TitlesOfParts>
    <vt:vector size="88" baseType="lpstr">
      <vt:lpstr>Arial</vt:lpstr>
      <vt:lpstr>宋体</vt:lpstr>
      <vt:lpstr>Wingdings</vt:lpstr>
      <vt:lpstr>Verdana</vt:lpstr>
      <vt:lpstr>Times New Roman</vt:lpstr>
      <vt:lpstr>微软雅黑</vt:lpstr>
      <vt:lpstr>Arial Unicode MS</vt:lpstr>
      <vt:lpstr>Calibri</vt:lpstr>
      <vt:lpstr>Times New Roman</vt:lpstr>
      <vt:lpstr>Arial</vt:lpstr>
      <vt:lpstr>cdb2004c012l</vt:lpstr>
      <vt:lpstr>第2章 HDFS文件系统</vt:lpstr>
      <vt:lpstr>主要内容</vt:lpstr>
      <vt:lpstr>2.1 Hadoop简介</vt:lpstr>
      <vt:lpstr>2.1 Hadoop简介</vt:lpstr>
      <vt:lpstr>2.1 Hadoop简介</vt:lpstr>
      <vt:lpstr>主要内容</vt:lpstr>
      <vt:lpstr>2.2 HDFS文件系统</vt:lpstr>
      <vt:lpstr>2.2.1 HDFS概述</vt:lpstr>
      <vt:lpstr>2.2.1 HDFS概述</vt:lpstr>
      <vt:lpstr>2.2.1 HDFS概述</vt:lpstr>
      <vt:lpstr>2.2.1 HDFS概述</vt:lpstr>
      <vt:lpstr>2.2.2 HDFS基本概念</vt:lpstr>
      <vt:lpstr>2.2.2 HDFS基本概念</vt:lpstr>
      <vt:lpstr>2.2.2 HDFS基本概念</vt:lpstr>
      <vt:lpstr>2.2.2 HDFS基本概念</vt:lpstr>
      <vt:lpstr>2.2.2 HDFS基本概念</vt:lpstr>
      <vt:lpstr>2.2.2 HDFS基本概念</vt:lpstr>
      <vt:lpstr>2.2.1 HDFS基本概念</vt:lpstr>
      <vt:lpstr>2.2.2 HDFS基本概念</vt:lpstr>
      <vt:lpstr>2.2.3 HDFS总体架构</vt:lpstr>
      <vt:lpstr>2.2.3 HDFS总体架构</vt:lpstr>
      <vt:lpstr>2.2.4 HDFS文件读写</vt:lpstr>
      <vt:lpstr>2.2.4 HDFS文件读写</vt:lpstr>
      <vt:lpstr>2.2.4 HDFS文件读写</vt:lpstr>
      <vt:lpstr>2.2.4 HDFS文件读写</vt:lpstr>
      <vt:lpstr>2.2.4 HDFS文件的读写</vt:lpstr>
      <vt:lpstr>2.2.5 HDFS的数据组织机制</vt:lpstr>
      <vt:lpstr>2.2.5 HDFS的数据组织机制</vt:lpstr>
      <vt:lpstr>2.2.5 HDFS的数据组织机制</vt:lpstr>
      <vt:lpstr>2.2.5 HDFS的数据组织机制</vt:lpstr>
      <vt:lpstr>2.2.5 HDFS的数据组织机制</vt:lpstr>
      <vt:lpstr>2.2.5 HDFS的数据组织机制</vt:lpstr>
      <vt:lpstr>2.2.5 HDFS的数据组织机制</vt:lpstr>
      <vt:lpstr>主要内容</vt:lpstr>
      <vt:lpstr>2.3 HDFS Shell命令</vt:lpstr>
      <vt:lpstr>2.3.1 Shell命令介绍</vt:lpstr>
      <vt:lpstr>2.3.1 Shell命令介绍</vt:lpstr>
      <vt:lpstr>2.3.2 HDFS Shell帮助</vt:lpstr>
      <vt:lpstr>2.3.3 文件操作命令</vt:lpstr>
      <vt:lpstr>2.2.3 文件操作命令</vt:lpstr>
      <vt:lpstr>2.2.3 文件操作命令</vt:lpstr>
      <vt:lpstr>2.2.3 文件操作命令</vt:lpstr>
      <vt:lpstr>2.2.3 文件操作命令</vt:lpstr>
      <vt:lpstr>2.2.3 文件操作命令</vt:lpstr>
      <vt:lpstr>2.2.3 文件操作命令</vt:lpstr>
      <vt:lpstr>2.2.3 文件操作命令</vt:lpstr>
      <vt:lpstr>2.2.3 文件操作命令</vt:lpstr>
      <vt:lpstr>2.2.3 文件操作命令</vt:lpstr>
      <vt:lpstr>2.2.3 文件操作命令</vt:lpstr>
      <vt:lpstr>2.2.3 文件操作命令</vt:lpstr>
      <vt:lpstr>2.2.3 文件操作命令</vt:lpstr>
      <vt:lpstr>2.3.4跨文件系统的交互操作命令</vt:lpstr>
      <vt:lpstr>2.3.4 跨文件系统的交互操作命令</vt:lpstr>
      <vt:lpstr>2.3.4 跨文件系统的交互操作命令</vt:lpstr>
      <vt:lpstr>2.3.5 权限管理操作</vt:lpstr>
      <vt:lpstr>2.3.5 权限管理操作</vt:lpstr>
      <vt:lpstr>2.3.5 权限管理操作</vt:lpstr>
      <vt:lpstr>2.3.5 权限管理操作</vt:lpstr>
      <vt:lpstr>2.3.5 权限管理操作</vt:lpstr>
      <vt:lpstr>2.3.5 权限管理操作</vt:lpstr>
      <vt:lpstr>主要内容</vt:lpstr>
      <vt:lpstr>1.4 HDFS Java API</vt:lpstr>
      <vt:lpstr>2.4.1 HDFS Java API概述</vt:lpstr>
      <vt:lpstr>2.4.1 HDFS Java API概述</vt:lpstr>
      <vt:lpstr>2.4.1 HDFS Java API概述</vt:lpstr>
      <vt:lpstr>2.4.1 HDFS Java API概述</vt:lpstr>
      <vt:lpstr>2.4.1 HDFS Java API概述</vt:lpstr>
      <vt:lpstr>2.4.1 HDFS Java API概述</vt:lpstr>
      <vt:lpstr>2.4.1 HDFS Java API概述</vt:lpstr>
      <vt:lpstr>2.4.2 HDFS Java API编程</vt:lpstr>
      <vt:lpstr>2.4.2 HDFS Java API编程</vt:lpstr>
      <vt:lpstr>2.4.2 HDFS Java API编程</vt:lpstr>
      <vt:lpstr>2.4.2 HDFS Java API编程</vt:lpstr>
      <vt:lpstr>2.4.2 HDFS Java API编程</vt:lpstr>
      <vt:lpstr>2.4.2 HDFS Java API编程</vt:lpstr>
      <vt:lpstr>2.4.2 HDFS Java API编程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hadoop</dc:creator>
  <cp:lastModifiedBy>陈红顺 Redson Chen</cp:lastModifiedBy>
  <cp:revision>77</cp:revision>
  <dcterms:created xsi:type="dcterms:W3CDTF">2017-03-03T01:55:00Z</dcterms:created>
  <dcterms:modified xsi:type="dcterms:W3CDTF">2020-03-04T03:47:12Z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