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CAF72-00A2-47AA-8DE9-2E4AF54F0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политики информационной безопасности данных </a:t>
            </a:r>
            <a:r>
              <a:rPr lang="ru-RU" sz="5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ООО «Авто-трейд»</a:t>
            </a:r>
            <a:endParaRPr lang="ru-RU" sz="53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0F6AAC-C406-46A0-9DB9-3BE6DF686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Цветков Николай</a:t>
            </a:r>
          </a:p>
          <a:p>
            <a:pPr algn="r"/>
            <a:r>
              <a:rPr lang="ru-RU" dirty="0"/>
              <a:t>ФИТ 2-1</a:t>
            </a:r>
          </a:p>
        </p:txBody>
      </p:sp>
    </p:spTree>
    <p:extLst>
      <p:ext uri="{BB962C8B-B14F-4D97-AF65-F5344CB8AC3E}">
        <p14:creationId xmlns:p14="http://schemas.microsoft.com/office/powerpoint/2010/main" val="356160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91FF5-31F2-4DF0-8F5F-C975B9B7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меры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AEE73-0E40-46D2-AAD5-5289FF53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Технические меры реализуются с помощью физических аппаратных средств и мероприятий по поддержанию их работоспособности. Они могут включать следующие пункты:</a:t>
            </a:r>
          </a:p>
          <a:p>
            <a:pPr lvl="1"/>
            <a:r>
              <a:rPr lang="ru-RU" dirty="0"/>
              <a:t>Технические проверки аппаратных средств;</a:t>
            </a:r>
          </a:p>
          <a:p>
            <a:pPr lvl="1"/>
            <a:r>
              <a:rPr lang="ru-RU" dirty="0"/>
              <a:t>техническое обслуживание оборудования;</a:t>
            </a:r>
          </a:p>
          <a:p>
            <a:pPr lvl="1"/>
            <a:r>
              <a:rPr lang="ru-RU" dirty="0"/>
              <a:t>проведение контроля трафика сети на отдельных ее участках (сегментах);</a:t>
            </a:r>
          </a:p>
          <a:p>
            <a:pPr lvl="1"/>
            <a:r>
              <a:rPr lang="ru-RU" dirty="0"/>
              <a:t>проведение контроля состояния программного и информационного обеспечения компьютеров (состава и целостности программного обеспечения, корректности настроек и т.д.) и маршрутизаторов (маршрутных таблиц, фильтров, паролей);</a:t>
            </a:r>
          </a:p>
          <a:p>
            <a:pPr lvl="1"/>
            <a:r>
              <a:rPr lang="ru-RU" dirty="0"/>
              <a:t>обеспечение резервного копирования;</a:t>
            </a:r>
          </a:p>
          <a:p>
            <a:pPr lvl="1"/>
            <a:r>
              <a:rPr lang="ru-RU" dirty="0"/>
              <a:t>запрет несанкционированного доступа к оборудованию, различным средствам хранения данных и рабочие помещения.</a:t>
            </a:r>
          </a:p>
          <a:p>
            <a:pPr lvl="1"/>
            <a:r>
              <a:rPr lang="ru-RU" dirty="0"/>
              <a:t>проведение контроля за несанкционированными физическими подключениями системам.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06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08100-1C72-49C7-876B-E63E88AA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Режимные меры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40AB53-0274-4755-978B-AFA19779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Режимные меры подразумевают поддержание внутреннего распорядка и могут быть представлены следующими пунктами: </a:t>
            </a:r>
          </a:p>
          <a:p>
            <a:pPr lvl="1"/>
            <a:r>
              <a:rPr lang="ru-RU" dirty="0"/>
              <a:t>Организация режима обеспечения безопасности помещений;</a:t>
            </a:r>
          </a:p>
          <a:p>
            <a:pPr lvl="1"/>
            <a:r>
              <a:rPr lang="ru-RU" dirty="0"/>
              <a:t>обеспечение сохранности носителей персональных данных;</a:t>
            </a:r>
          </a:p>
          <a:p>
            <a:pPr lvl="1"/>
            <a:r>
              <a:rPr lang="ru-RU" dirty="0"/>
              <a:t>повышение ответственности сотрудников за выполнение требований установленных режимов;</a:t>
            </a:r>
          </a:p>
          <a:p>
            <a:pPr lvl="1"/>
            <a:r>
              <a:rPr lang="ru-RU" dirty="0"/>
              <a:t>разграничение доступа и контроль за доступом в выделенные помещения;</a:t>
            </a:r>
          </a:p>
          <a:p>
            <a:pPr lvl="1"/>
            <a:r>
              <a:rPr lang="ru-RU" dirty="0"/>
              <a:t>инструктаж и обучение </a:t>
            </a:r>
            <a:r>
              <a:rPr lang="ru-RU"/>
              <a:t>персонала в </a:t>
            </a:r>
            <a:r>
              <a:rPr lang="ru-RU" dirty="0"/>
              <a:t>учебном центре.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24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D6303-ADA5-4D6B-BEAE-33783355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D622C-F621-4DA8-9EB0-2EF60F47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Темпы развития современных информационных технологий значительно опережают темпы разработки рекомендательной и нормативно-правовой базы руководящих документов, действующих на территории Беларуси. </a:t>
            </a:r>
            <a:r>
              <a:rPr lang="ru-RU"/>
              <a:t>Поэтому решение вопроса об разработке эффективной политики информационной безопасности на современном предприятии обязательно связано с проблемой выбора критериев и показателей защищенности, а также эффективности корпоративной системы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25333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05D96-F94F-4B42-9E25-59E5147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компании ООО «Авто-трейд»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BADFF4A-BF7C-4220-BC58-5960C3F425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149849"/>
            <a:ext cx="6281738" cy="25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3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B6790-8213-41E3-A475-33C181C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12215-2913-4874-9299-1D0C82D1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Личные дела сотрудников.</a:t>
            </a:r>
          </a:p>
          <a:p>
            <a:r>
              <a:rPr lang="ru-RU" dirty="0"/>
              <a:t>База данных клиентов и сотрудников.</a:t>
            </a:r>
          </a:p>
          <a:p>
            <a:r>
              <a:rPr lang="ru-RU" dirty="0"/>
              <a:t>Инструкции, журналы, соглашения о </a:t>
            </a:r>
            <a:r>
              <a:rPr lang="ru-RU"/>
              <a:t>неразглашении информации, </a:t>
            </a:r>
            <a:r>
              <a:rPr lang="ru-RU" dirty="0"/>
              <a:t>договори, отчёты.</a:t>
            </a:r>
          </a:p>
          <a:p>
            <a:r>
              <a:rPr lang="ru-RU" dirty="0"/>
              <a:t>Идентифицирующая сотрудников информация.</a:t>
            </a:r>
          </a:p>
          <a:p>
            <a:r>
              <a:rPr lang="ru-RU" dirty="0"/>
              <a:t>Результаты собранной статистики о покупках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7598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82479-253C-42B8-B74B-30648C1E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рисков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1F8A1-06FA-49BD-97AA-11EC2057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Идентификация угроз.</a:t>
            </a:r>
          </a:p>
          <a:p>
            <a:r>
              <a:rPr lang="ru-RU" dirty="0"/>
              <a:t>Идентификация уязвимостей.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334504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1C522-4B6F-4125-8042-971D9888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A7163-FD17-404A-B43E-60813C97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Внутренние.</a:t>
            </a:r>
          </a:p>
          <a:p>
            <a:r>
              <a:rPr lang="ru-RU" dirty="0"/>
              <a:t>Информационные.</a:t>
            </a:r>
          </a:p>
          <a:p>
            <a:r>
              <a:rPr lang="ru-RU" dirty="0"/>
              <a:t>Программные.</a:t>
            </a:r>
          </a:p>
        </p:txBody>
      </p:sp>
    </p:spTree>
    <p:extLst>
      <p:ext uri="{BB962C8B-B14F-4D97-AF65-F5344CB8AC3E}">
        <p14:creationId xmlns:p14="http://schemas.microsoft.com/office/powerpoint/2010/main" val="121891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BDF1B-7D18-4968-A97D-8B4C7FA3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E45B7-26ED-4EC2-9A54-32BA7135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Сотрудники компании.</a:t>
            </a:r>
          </a:p>
          <a:p>
            <a:r>
              <a:rPr lang="ru-RU" dirty="0"/>
              <a:t>Программное обеспечение.</a:t>
            </a:r>
          </a:p>
          <a:p>
            <a:r>
              <a:rPr lang="ru-RU" dirty="0"/>
              <a:t>Аппаратные средства.</a:t>
            </a:r>
          </a:p>
        </p:txBody>
      </p:sp>
    </p:spTree>
    <p:extLst>
      <p:ext uri="{BB962C8B-B14F-4D97-AF65-F5344CB8AC3E}">
        <p14:creationId xmlns:p14="http://schemas.microsoft.com/office/powerpoint/2010/main" val="342464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9F7F-32DA-421E-854B-C839F502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2520F-29BF-4B84-94C3-975CDD1C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</a:t>
            </a:r>
            <a:r>
              <a:rPr lang="ru-RU" sz="1800" dirty="0"/>
              <a:t>есанкционированный доступ к информационным ресурсам;</a:t>
            </a:r>
          </a:p>
          <a:p>
            <a:pPr lvl="0"/>
            <a:r>
              <a:rPr lang="ru-RU" dirty="0"/>
              <a:t>Н</a:t>
            </a:r>
            <a:r>
              <a:rPr lang="ru-RU" sz="1800" dirty="0"/>
              <a:t>езаконное копирование данных в информационных системах;</a:t>
            </a:r>
          </a:p>
          <a:p>
            <a:pPr lvl="0"/>
            <a:r>
              <a:rPr lang="ru-RU" dirty="0"/>
              <a:t>П</a:t>
            </a:r>
            <a:r>
              <a:rPr lang="ru-RU" sz="1800" dirty="0"/>
              <a:t>ротивозаконный сбор и использование информации;</a:t>
            </a:r>
          </a:p>
          <a:p>
            <a:pPr lvl="0"/>
            <a:r>
              <a:rPr lang="ru-RU" dirty="0"/>
              <a:t>Проникновение</a:t>
            </a:r>
            <a:r>
              <a:rPr lang="ru-RU" sz="1800" dirty="0"/>
              <a:t> вредоносного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39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5E0B0-1C56-4160-A331-4113AEF3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C9307-A013-47DB-A82F-D83C7C82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Информационные.</a:t>
            </a:r>
          </a:p>
          <a:p>
            <a:r>
              <a:rPr lang="ru-RU" dirty="0"/>
              <a:t>Технические.</a:t>
            </a:r>
          </a:p>
          <a:p>
            <a:r>
              <a:rPr lang="ru-RU" dirty="0"/>
              <a:t>Режимные.</a:t>
            </a:r>
          </a:p>
        </p:txBody>
      </p:sp>
    </p:spTree>
    <p:extLst>
      <p:ext uri="{BB962C8B-B14F-4D97-AF65-F5344CB8AC3E}">
        <p14:creationId xmlns:p14="http://schemas.microsoft.com/office/powerpoint/2010/main" val="180929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9EBE0-18DE-4A48-A930-E9CDD22E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меры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7B4F1-D104-46E4-9204-D7ACCD1A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400" dirty="0"/>
              <a:t>Достигаются при использовании определенного ПО, предназначенного для мониторинга, фиксирования событий, настройки, криптографии и защиты интернет-сервиса. Они могут в себя включать следующие пункты:</a:t>
            </a:r>
          </a:p>
          <a:p>
            <a:pPr lvl="1"/>
            <a:r>
              <a:rPr lang="ru-RU" sz="1400" dirty="0"/>
              <a:t>Использование антивирусной защиты с базами последней версии, установка защиты от </a:t>
            </a:r>
            <a:r>
              <a:rPr lang="ru-RU" sz="1400" dirty="0" err="1"/>
              <a:t>DDoS</a:t>
            </a:r>
            <a:r>
              <a:rPr lang="ru-RU" sz="1400" dirty="0"/>
              <a:t> атак;</a:t>
            </a:r>
          </a:p>
          <a:p>
            <a:pPr lvl="1"/>
            <a:r>
              <a:rPr lang="ru-RU" sz="1400" dirty="0"/>
              <a:t>проведение эффективной парольной защиты;</a:t>
            </a:r>
          </a:p>
          <a:p>
            <a:pPr lvl="1"/>
            <a:r>
              <a:rPr lang="ru-RU" sz="1400" dirty="0"/>
              <a:t>мониторинг входящего и исходящего трафика интернет-сервиса;</a:t>
            </a:r>
          </a:p>
          <a:p>
            <a:pPr lvl="1"/>
            <a:r>
              <a:rPr lang="ru-RU" sz="1400" dirty="0"/>
              <a:t>проверка исходного кода на наличие внедренного вредоносного кода в исходный;</a:t>
            </a:r>
          </a:p>
          <a:p>
            <a:pPr lvl="1"/>
            <a:r>
              <a:rPr lang="ru-RU" sz="1400" dirty="0"/>
              <a:t>разграничение права доступа к персональным данным, обрабатываемым в информационных системах персональных данных;</a:t>
            </a:r>
          </a:p>
          <a:p>
            <a:pPr lvl="1"/>
            <a:r>
              <a:rPr lang="ru-RU" sz="1400" dirty="0"/>
              <a:t>обнаружение фактов несанкционированного доступа к персональным данным и принятие соответствующих мер;</a:t>
            </a:r>
          </a:p>
          <a:p>
            <a:pPr lvl="1"/>
            <a:r>
              <a:rPr lang="ru-RU" sz="1400" dirty="0"/>
              <a:t>применение в необходимых случаях средств межсетевого экранирования, обнаружения вторжений, анализа защищенности;</a:t>
            </a:r>
          </a:p>
          <a:p>
            <a:pPr lvl="1"/>
            <a:r>
              <a:rPr lang="ru-RU" sz="1400" dirty="0"/>
              <a:t>использование средств криптографической защиты информации.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889098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118</TotalTime>
  <Words>439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 Light</vt:lpstr>
      <vt:lpstr>Rockwell</vt:lpstr>
      <vt:lpstr>Times New Roman</vt:lpstr>
      <vt:lpstr>Wingdings</vt:lpstr>
      <vt:lpstr>Атлас</vt:lpstr>
      <vt:lpstr>Разработка политики информационной безопасности данных ООО «Авто-трейд»</vt:lpstr>
      <vt:lpstr>Структура компании ООО «Авто-трейд»</vt:lpstr>
      <vt:lpstr>Объекты защиты</vt:lpstr>
      <vt:lpstr>Оценка рисков информационной безопасности</vt:lpstr>
      <vt:lpstr>Угрозы</vt:lpstr>
      <vt:lpstr>Внутренние угрозы</vt:lpstr>
      <vt:lpstr>Информационные угрозы</vt:lpstr>
      <vt:lpstr>Меры защиты</vt:lpstr>
      <vt:lpstr>Информационные меры защиты</vt:lpstr>
      <vt:lpstr>Технические меры защиты</vt:lpstr>
      <vt:lpstr>Режимные меры защиты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Цветков</dc:creator>
  <cp:lastModifiedBy>Николай Цветков</cp:lastModifiedBy>
  <cp:revision>27</cp:revision>
  <dcterms:created xsi:type="dcterms:W3CDTF">2020-09-11T13:07:05Z</dcterms:created>
  <dcterms:modified xsi:type="dcterms:W3CDTF">2020-09-11T15:13:18Z</dcterms:modified>
</cp:coreProperties>
</file>