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5E5E5E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457200" algn="l" defTabSz="8255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5E5E5E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914400" algn="l" defTabSz="8255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5E5E5E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1371600" algn="l" defTabSz="8255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5E5E5E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1828800" algn="l" defTabSz="8255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5E5E5E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2286000" algn="l" defTabSz="8255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5E5E5E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2743200" algn="l" defTabSz="8255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5E5E5E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3200400" algn="l" defTabSz="8255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5E5E5E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3657600" algn="l" defTabSz="8255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5E5E5E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12" name="Textebene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Christian Bauer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–Christian Bauer</a:t>
            </a:r>
          </a:p>
        </p:txBody>
      </p:sp>
      <p:sp>
        <p:nvSpPr>
          <p:cNvPr id="94" name="„Zitat hier eingeben.“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„Zitat hier eingeben.“ </a:t>
            </a:r>
          </a:p>
        </p:txBody>
      </p:sp>
      <p:sp>
        <p:nvSpPr>
          <p:cNvPr id="9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532241774_2880x1920.jpg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532241774_2880x1920.jpg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el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22" name="Textebene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532204087_1355x1355.jpg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el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Titeltext</a:t>
            </a:r>
          </a:p>
        </p:txBody>
      </p:sp>
      <p:sp>
        <p:nvSpPr>
          <p:cNvPr id="40" name="Textebene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7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532205080_1647x1098.jpg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7" name="Textebene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bene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532205080_1647x1098.jpg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532204087_1355x1355.jpg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532241774_2880x1920.jpg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Textebene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lnSpc>
                <a:spcPct val="100000"/>
              </a:lnSpc>
              <a:defRPr sz="2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1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-technology-troubleshooting-essentials-m1-slides 11-11.jpeg" descr="1-technology-troubleshooting-essentials-m1-slides 11-11.jpeg"/>
          <p:cNvPicPr>
            <a:picLocks noChangeAspect="1"/>
          </p:cNvPicPr>
          <p:nvPr/>
        </p:nvPicPr>
        <p:blipFill>
          <a:blip r:embed="rId2">
            <a:alphaModFix amt="25778"/>
            <a:extLst/>
          </a:blip>
          <a:stretch>
            <a:fillRect/>
          </a:stretch>
        </p:blipFill>
        <p:spPr>
          <a:xfrm>
            <a:off x="6350" y="0"/>
            <a:ext cx="243713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Netwerkdokumentation"/>
          <p:cNvSpPr txBox="1"/>
          <p:nvPr/>
        </p:nvSpPr>
        <p:spPr>
          <a:xfrm>
            <a:off x="3196739" y="2117633"/>
            <a:ext cx="1116939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239" sz="8000">
                <a:solidFill>
                  <a:srgbClr val="DE7037"/>
                </a:solidFill>
              </a:defRPr>
            </a:lvl1pPr>
          </a:lstStyle>
          <a:p>
            <a:pPr/>
            <a:r>
              <a:t>Netwerkdokumentation</a:t>
            </a:r>
          </a:p>
        </p:txBody>
      </p:sp>
      <p:sp>
        <p:nvSpPr>
          <p:cNvPr id="121" name="Text"/>
          <p:cNvSpPr txBox="1"/>
          <p:nvPr/>
        </p:nvSpPr>
        <p:spPr>
          <a:xfrm>
            <a:off x="5020135" y="3860958"/>
            <a:ext cx="1447306" cy="1003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5900"/>
            </a:pPr>
          </a:p>
        </p:txBody>
      </p:sp>
      <p:sp>
        <p:nvSpPr>
          <p:cNvPr id="122" name="Niclas Edge, Marvin Berger,…"/>
          <p:cNvSpPr txBox="1"/>
          <p:nvPr/>
        </p:nvSpPr>
        <p:spPr>
          <a:xfrm>
            <a:off x="11558686" y="7756126"/>
            <a:ext cx="9054403" cy="219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500"/>
            </a:pPr>
            <a:r>
              <a:t>Niclas Edge, Marvin Berger, </a:t>
            </a:r>
          </a:p>
          <a:p>
            <a:pPr>
              <a:defRPr sz="5500"/>
            </a:pPr>
            <a:r>
              <a:t>Jonas Richter, Ege Bayro</a:t>
            </a:r>
          </a:p>
        </p:txBody>
      </p:sp>
      <p:sp>
        <p:nvSpPr>
          <p:cNvPr id="123" name="HHB | LS13 |"/>
          <p:cNvSpPr txBox="1"/>
          <p:nvPr/>
        </p:nvSpPr>
        <p:spPr>
          <a:xfrm>
            <a:off x="11559051" y="10062142"/>
            <a:ext cx="256174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HHB | LS13 |</a:t>
            </a:r>
          </a:p>
        </p:txBody>
      </p:sp>
      <p:pic>
        <p:nvPicPr>
          <p:cNvPr id="124" name="Bildschirmfoto 2020-08-12 um 17.38.24.png" descr="Bildschirmfoto 2020-08-12 um 17.38.2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04215" y="11563193"/>
            <a:ext cx="12495288" cy="1650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1-technology-troubleshooting-essentials-m1-slides 4-4.jpeg" descr="1-technology-troubleshooting-essentials-m1-slides 4-4.jpeg"/>
          <p:cNvPicPr>
            <a:picLocks noChangeAspect="1"/>
          </p:cNvPicPr>
          <p:nvPr/>
        </p:nvPicPr>
        <p:blipFill>
          <a:blip r:embed="rId2">
            <a:extLst/>
          </a:blip>
          <a:srcRect l="31006" t="1132" r="65351" b="1132"/>
          <a:stretch>
            <a:fillRect/>
          </a:stretch>
        </p:blipFill>
        <p:spPr>
          <a:xfrm>
            <a:off x="7454457" y="0"/>
            <a:ext cx="908529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DIN EN 50173"/>
          <p:cNvSpPr txBox="1"/>
          <p:nvPr/>
        </p:nvSpPr>
        <p:spPr>
          <a:xfrm>
            <a:off x="8425277" y="1214522"/>
            <a:ext cx="697331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239" sz="8000">
                <a:solidFill>
                  <a:srgbClr val="DE7037"/>
                </a:solidFill>
              </a:defRPr>
            </a:lvl1pPr>
          </a:lstStyle>
          <a:p>
            <a:pPr/>
            <a:r>
              <a:t>DIN EN 50173</a:t>
            </a:r>
          </a:p>
        </p:txBody>
      </p:sp>
      <p:sp>
        <p:nvSpPr>
          <p:cNvPr id="164" name="Internationale Definition für:…"/>
          <p:cNvSpPr txBox="1"/>
          <p:nvPr/>
        </p:nvSpPr>
        <p:spPr>
          <a:xfrm>
            <a:off x="8674728" y="3504058"/>
            <a:ext cx="14952642" cy="8460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Internationale Definition für:</a:t>
            </a:r>
          </a:p>
          <a:p>
            <a:pPr/>
            <a:r>
              <a:t>Anwendungsneutrale Verkabelungssysteme</a:t>
            </a:r>
          </a:p>
          <a:p>
            <a:pPr marL="661458" indent="-661458">
              <a:buSzPct val="125000"/>
              <a:buChar char="-"/>
            </a:pPr>
            <a:r>
              <a:t>Definiert Anforderungen an Kupferkabel</a:t>
            </a:r>
          </a:p>
          <a:p>
            <a:pPr marL="661458" indent="-661458">
              <a:buSzPct val="125000"/>
              <a:buChar char="-"/>
            </a:pPr>
            <a:r>
              <a:t>Definiert Anforderung an Lichtwellenleiter für die Verbindungstechnik</a:t>
            </a:r>
          </a:p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Geltungsbereiche</a:t>
            </a:r>
            <a:r>
              <a:t>:</a:t>
            </a:r>
          </a:p>
          <a:p>
            <a:pPr marL="661458" indent="-661458">
              <a:buSzPct val="125000"/>
              <a:buChar char="-"/>
            </a:pPr>
            <a:r>
              <a:t>Geländeverkabelung</a:t>
            </a:r>
          </a:p>
          <a:p>
            <a:pPr marL="661458" indent="-661458">
              <a:buSzPct val="125000"/>
              <a:buChar char="-"/>
            </a:pPr>
            <a:r>
              <a:t>Gebäudeverkabelung</a:t>
            </a:r>
          </a:p>
          <a:p>
            <a:pPr marL="661458" indent="-661458">
              <a:buSzPct val="125000"/>
              <a:buChar char="-"/>
            </a:pPr>
            <a:r>
              <a:t>Etagenverkabelung</a:t>
            </a:r>
          </a:p>
        </p:txBody>
      </p:sp>
      <p:pic>
        <p:nvPicPr>
          <p:cNvPr id="165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0090" y="5885040"/>
            <a:ext cx="7496910" cy="30049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1-technology-troubleshooting-essentials-m1-slides 4-4.jpeg" descr="1-technology-troubleshooting-essentials-m1-slides 4-4.jpeg"/>
          <p:cNvPicPr>
            <a:picLocks noChangeAspect="1"/>
          </p:cNvPicPr>
          <p:nvPr/>
        </p:nvPicPr>
        <p:blipFill>
          <a:blip r:embed="rId2">
            <a:extLst/>
          </a:blip>
          <a:srcRect l="8098" t="1132" r="65351" b="1132"/>
          <a:stretch>
            <a:fillRect/>
          </a:stretch>
        </p:blipFill>
        <p:spPr>
          <a:xfrm>
            <a:off x="1740664" y="0"/>
            <a:ext cx="6622321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Ethernet"/>
          <p:cNvSpPr txBox="1"/>
          <p:nvPr/>
        </p:nvSpPr>
        <p:spPr>
          <a:xfrm>
            <a:off x="7790277" y="1214522"/>
            <a:ext cx="416001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239" sz="8000">
                <a:solidFill>
                  <a:srgbClr val="DE7037"/>
                </a:solidFill>
              </a:defRPr>
            </a:lvl1pPr>
          </a:lstStyle>
          <a:p>
            <a:pPr/>
            <a:r>
              <a:t>Ethernet</a:t>
            </a:r>
          </a:p>
        </p:txBody>
      </p:sp>
      <p:sp>
        <p:nvSpPr>
          <p:cNvPr id="169" name="Kabelgebundene Datenübertragungstechnologie in LAN…"/>
          <p:cNvSpPr txBox="1"/>
          <p:nvPr/>
        </p:nvSpPr>
        <p:spPr>
          <a:xfrm>
            <a:off x="8674728" y="3504058"/>
            <a:ext cx="14952642" cy="8460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529166" indent="-529166">
              <a:buSzPct val="125000"/>
              <a:buChar char="•"/>
            </a:pPr>
            <a:r>
              <a:t>Kabelgebundene Datenübertragungstechnologie in LAN</a:t>
            </a:r>
          </a:p>
          <a:p>
            <a:pPr marL="529166" indent="-529166">
              <a:buSzPct val="125000"/>
              <a:buChar char="•"/>
            </a:pPr>
            <a:r>
              <a:t>Beschreibt Signalisierung für Bitübertragungsschicht</a:t>
            </a:r>
          </a:p>
          <a:p>
            <a:pPr marL="529166" indent="-529166">
              <a:buSzPct val="125000"/>
              <a:buChar char="•"/>
            </a:pPr>
            <a:r>
              <a:t>Legt Paketformate und Protokolle fest</a:t>
            </a:r>
          </a:p>
          <a:p>
            <a:pPr marL="529166" indent="-529166">
              <a:buSzPct val="125000"/>
              <a:buChar char="•"/>
            </a:pPr>
            <a:r>
              <a:t>Weitverbreitetster Netzwerkstandard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1-technology-troubleshooting-essentials-m1-slides 4-4.jpeg" descr="1-technology-troubleshooting-essentials-m1-slides 4-4.jpeg"/>
          <p:cNvPicPr>
            <a:picLocks noChangeAspect="1"/>
          </p:cNvPicPr>
          <p:nvPr/>
        </p:nvPicPr>
        <p:blipFill>
          <a:blip r:embed="rId2">
            <a:extLst/>
          </a:blip>
          <a:srcRect l="8098" t="1132" r="65351" b="1132"/>
          <a:stretch>
            <a:fillRect/>
          </a:stretch>
        </p:blipFill>
        <p:spPr>
          <a:xfrm>
            <a:off x="1740664" y="0"/>
            <a:ext cx="6622321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CSMA / CD"/>
          <p:cNvSpPr txBox="1"/>
          <p:nvPr/>
        </p:nvSpPr>
        <p:spPr>
          <a:xfrm>
            <a:off x="7790277" y="1214522"/>
            <a:ext cx="558139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239" sz="8000">
                <a:solidFill>
                  <a:srgbClr val="DE7037"/>
                </a:solidFill>
              </a:defRPr>
            </a:lvl1pPr>
          </a:lstStyle>
          <a:p>
            <a:pPr/>
            <a:r>
              <a:t>CSMA / CD</a:t>
            </a:r>
          </a:p>
        </p:txBody>
      </p:sp>
      <p:sp>
        <p:nvSpPr>
          <p:cNvPr id="173" name="Der englische Begriff Carrier Sense Multiple Access/Collision Detection bezeichnet ein asynchrones Medienzugriffsverfahren, das den Zugriff verschiedener Stationen auf ein gemeinsames Übertragungsmedium regelt.…"/>
          <p:cNvSpPr txBox="1"/>
          <p:nvPr/>
        </p:nvSpPr>
        <p:spPr>
          <a:xfrm>
            <a:off x="8674728" y="3504058"/>
            <a:ext cx="14952642" cy="8460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Der englische Begriff Carrier Sense Multiple Access/Collision Detection bezeichnet ein asynchrones Medienzugriffsverfahren, das den Zugriff verschiedener Stationen auf ein gemeinsames Übertragungsmedium regelt.</a:t>
            </a:r>
          </a:p>
          <a:p>
            <a:pPr marL="529166" indent="-529166">
              <a:buSzPct val="125000"/>
              <a:buChar char="•"/>
            </a:pPr>
            <a:r>
              <a:t>Vom Ethernet benutzte Zugriffsverfahren</a:t>
            </a:r>
          </a:p>
          <a:p>
            <a:pPr marL="529166" indent="-529166">
              <a:buSzPct val="125000"/>
              <a:buChar char="•"/>
            </a:pPr>
            <a:r>
              <a:t>CS Carrier Sense</a:t>
            </a:r>
          </a:p>
          <a:p>
            <a:pPr marL="529166" indent="-529166">
              <a:buSzPct val="125000"/>
              <a:buChar char="•"/>
            </a:pPr>
            <a:r>
              <a:t>MA Multiple Access</a:t>
            </a:r>
          </a:p>
          <a:p>
            <a:pPr marL="529166" indent="-529166">
              <a:buSzPct val="125000"/>
              <a:buChar char="•"/>
            </a:pPr>
            <a:r>
              <a:t>CD Collision Detection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1-technology-troubleshooting-essentials-m1-slides 4-4.jpeg" descr="1-technology-troubleshooting-essentials-m1-slides 4-4.jpeg"/>
          <p:cNvPicPr>
            <a:picLocks noChangeAspect="1"/>
          </p:cNvPicPr>
          <p:nvPr/>
        </p:nvPicPr>
        <p:blipFill>
          <a:blip r:embed="rId2">
            <a:extLst/>
          </a:blip>
          <a:srcRect l="8098" t="1132" r="65351" b="1132"/>
          <a:stretch>
            <a:fillRect/>
          </a:stretch>
        </p:blipFill>
        <p:spPr>
          <a:xfrm>
            <a:off x="1740664" y="0"/>
            <a:ext cx="6622321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Kabel Wiki – Twisted -Pair-Kabel"/>
          <p:cNvSpPr txBox="1"/>
          <p:nvPr/>
        </p:nvSpPr>
        <p:spPr>
          <a:xfrm>
            <a:off x="7790277" y="1214522"/>
            <a:ext cx="1568246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239" sz="8000">
                <a:solidFill>
                  <a:srgbClr val="DE7037"/>
                </a:solidFill>
              </a:defRPr>
            </a:lvl1pPr>
          </a:lstStyle>
          <a:p>
            <a:pPr/>
            <a:r>
              <a:t>Kabel Wiki – Twisted -Pair-Kabel</a:t>
            </a:r>
          </a:p>
        </p:txBody>
      </p:sp>
      <p:sp>
        <p:nvSpPr>
          <p:cNvPr id="177" name="Besteht aus zwei miteinander verseilten Einzeladern…"/>
          <p:cNvSpPr txBox="1"/>
          <p:nvPr/>
        </p:nvSpPr>
        <p:spPr>
          <a:xfrm>
            <a:off x="8674728" y="3504058"/>
            <a:ext cx="14952642" cy="8460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933450" indent="-793750">
              <a:buClr>
                <a:srgbClr val="000000"/>
              </a:buClr>
              <a:buSzPct val="125000"/>
              <a:buFont typeface="Arial"/>
              <a:buChar char="•"/>
            </a:pPr>
            <a:r>
              <a:t>Besteht aus zwei miteinander verseilten Einzeladern</a:t>
            </a:r>
            <a:r>
              <a:rPr sz="1400">
                <a:latin typeface="Helvetica"/>
                <a:ea typeface="Helvetica"/>
                <a:cs typeface="Helvetica"/>
                <a:sym typeface="Helvetica"/>
              </a:rPr>
              <a:t> </a:t>
            </a:r>
            <a:endParaRPr sz="1400">
              <a:latin typeface="Helvetica"/>
              <a:ea typeface="Helvetica"/>
              <a:cs typeface="Helvetica"/>
              <a:sym typeface="Helvetica"/>
            </a:endParaRPr>
          </a:p>
          <a:p>
            <a:pPr marL="933450" indent="-793750">
              <a:buClr>
                <a:srgbClr val="000000"/>
              </a:buClr>
              <a:buSzPct val="125000"/>
              <a:buFont typeface="Arial"/>
              <a:buChar char="•"/>
            </a:pPr>
            <a:r>
              <a:t>Ader besteht aus Kunststoffisolierter Kupferleiter</a:t>
            </a:r>
            <a:r>
              <a:rPr sz="1400">
                <a:latin typeface="Helvetica"/>
                <a:ea typeface="Helvetica"/>
                <a:cs typeface="Helvetica"/>
                <a:sym typeface="Helvetica"/>
              </a:rPr>
              <a:t> </a:t>
            </a:r>
            <a:endParaRPr sz="1400">
              <a:latin typeface="Helvetica"/>
              <a:ea typeface="Helvetica"/>
              <a:cs typeface="Helvetica"/>
              <a:sym typeface="Helvetica"/>
            </a:endParaRPr>
          </a:p>
          <a:p>
            <a:pPr marL="933450" indent="-793750">
              <a:buClr>
                <a:srgbClr val="000000"/>
              </a:buClr>
              <a:buSzPct val="125000"/>
              <a:buFont typeface="Arial"/>
              <a:buChar char="•"/>
            </a:pPr>
            <a:r>
              <a:t>Je zwei Adern sind zu einem Paar verseilt</a:t>
            </a:r>
            <a:r>
              <a:rPr sz="1400">
                <a:latin typeface="Helvetica"/>
                <a:ea typeface="Helvetica"/>
                <a:cs typeface="Helvetica"/>
                <a:sym typeface="Helvetica"/>
              </a:rPr>
              <a:t> </a:t>
            </a:r>
            <a:endParaRPr sz="1400">
              <a:latin typeface="Helvetica"/>
              <a:ea typeface="Helvetica"/>
              <a:cs typeface="Helvetica"/>
              <a:sym typeface="Helvetica"/>
            </a:endParaRPr>
          </a:p>
          <a:p>
            <a:pPr marL="933450" indent="-793750">
              <a:buClr>
                <a:srgbClr val="000000"/>
              </a:buClr>
              <a:buSzPct val="125000"/>
              <a:buFont typeface="Arial"/>
              <a:buChar char="•"/>
            </a:pPr>
            <a:r>
              <a:t>Beidraht dient als elektrische Masseleitung</a:t>
            </a:r>
            <a:r>
              <a:rPr sz="1400">
                <a:latin typeface="Helvetica"/>
                <a:ea typeface="Helvetica"/>
                <a:cs typeface="Helvetica"/>
                <a:sym typeface="Helvetica"/>
              </a:rPr>
              <a:t> </a:t>
            </a:r>
            <a:endParaRPr sz="1400">
              <a:latin typeface="Helvetica"/>
              <a:ea typeface="Helvetica"/>
              <a:cs typeface="Helvetica"/>
              <a:sym typeface="Helvetica"/>
            </a:endParaRPr>
          </a:p>
          <a:p>
            <a:pPr marL="933450" indent="-793750">
              <a:buClr>
                <a:srgbClr val="000000"/>
              </a:buClr>
              <a:buSzPct val="125000"/>
              <a:buFont typeface="Arial"/>
              <a:buChar char="•"/>
            </a:pPr>
            <a:r>
              <a:t>Füllader besteht aus Kunststoff, um Hohlräume auszufüllen</a:t>
            </a:r>
            <a:r>
              <a:rPr sz="1400">
                <a:latin typeface="Helvetica"/>
                <a:ea typeface="Helvetica"/>
                <a:cs typeface="Helvetica"/>
                <a:sym typeface="Helvetica"/>
              </a:rPr>
              <a:t> </a:t>
            </a:r>
            <a:endParaRPr sz="1400">
              <a:latin typeface="Helvetica"/>
              <a:ea typeface="Helvetica"/>
              <a:cs typeface="Helvetica"/>
              <a:sym typeface="Helvetica"/>
            </a:endParaRPr>
          </a:p>
          <a:p>
            <a:pPr marL="933450" indent="-793750">
              <a:buClr>
                <a:srgbClr val="000000"/>
              </a:buClr>
              <a:buSzPct val="125000"/>
              <a:buFont typeface="Arial"/>
              <a:buChar char="•"/>
            </a:pPr>
            <a:r>
              <a:t>Trennelemente auch Kunststoff um auseinander zu halten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1-technology-troubleshooting-essentials-m1-slides 4-4.jpeg" descr="1-technology-troubleshooting-essentials-m1-slides 4-4.jpeg"/>
          <p:cNvPicPr>
            <a:picLocks noChangeAspect="1"/>
          </p:cNvPicPr>
          <p:nvPr/>
        </p:nvPicPr>
        <p:blipFill>
          <a:blip r:embed="rId2">
            <a:extLst/>
          </a:blip>
          <a:srcRect l="8098" t="1132" r="65351" b="1132"/>
          <a:stretch>
            <a:fillRect/>
          </a:stretch>
        </p:blipFill>
        <p:spPr>
          <a:xfrm>
            <a:off x="1740664" y="0"/>
            <a:ext cx="6622321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witch, Router, Hub"/>
          <p:cNvSpPr txBox="1"/>
          <p:nvPr/>
        </p:nvSpPr>
        <p:spPr>
          <a:xfrm>
            <a:off x="7790277" y="1214522"/>
            <a:ext cx="963422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239" sz="8000">
                <a:solidFill>
                  <a:srgbClr val="DE7037"/>
                </a:solidFill>
              </a:defRPr>
            </a:lvl1pPr>
          </a:lstStyle>
          <a:p>
            <a:pPr/>
            <a:r>
              <a:t>Switch, Router, Hub</a:t>
            </a:r>
          </a:p>
        </p:txBody>
      </p:sp>
      <p:sp>
        <p:nvSpPr>
          <p:cNvPr id="181" name="Daten fehlen"/>
          <p:cNvSpPr txBox="1"/>
          <p:nvPr/>
        </p:nvSpPr>
        <p:spPr>
          <a:xfrm>
            <a:off x="8674728" y="3504058"/>
            <a:ext cx="14952642" cy="8460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933450" indent="-793750">
              <a:buClr>
                <a:srgbClr val="000000"/>
              </a:buClr>
              <a:buSzPct val="125000"/>
              <a:buFont typeface="Arial"/>
              <a:buChar char="•"/>
            </a:lvl1pPr>
          </a:lstStyle>
          <a:p>
            <a:pPr/>
            <a:r>
              <a:t>Daten fehlen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Zum Bearbeiten doppelklicke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4" name="1-technology-troubleshooting-essentials-m1-slides 34-34.jpeg" descr="1-technology-troubleshooting-essentials-m1-slides 34-34.jpeg"/>
          <p:cNvPicPr>
            <a:picLocks noChangeAspect="1"/>
          </p:cNvPicPr>
          <p:nvPr/>
        </p:nvPicPr>
        <p:blipFill>
          <a:blip r:embed="rId2">
            <a:extLst/>
          </a:blip>
          <a:srcRect l="0" t="21772" r="55849" b="0"/>
          <a:stretch>
            <a:fillRect/>
          </a:stretch>
        </p:blipFill>
        <p:spPr>
          <a:xfrm>
            <a:off x="6350" y="2986263"/>
            <a:ext cx="10760113" cy="10729737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Danke!…"/>
          <p:cNvSpPr txBox="1"/>
          <p:nvPr/>
        </p:nvSpPr>
        <p:spPr>
          <a:xfrm>
            <a:off x="14610399" y="6003981"/>
            <a:ext cx="4054349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pc="239" sz="8000">
                <a:solidFill>
                  <a:srgbClr val="DE7037"/>
                </a:solidFill>
              </a:defRPr>
            </a:pPr>
            <a:r>
              <a:t>Danke!</a:t>
            </a:r>
          </a:p>
          <a:p>
            <a:pPr>
              <a:defRPr spc="239" sz="8000">
                <a:solidFill>
                  <a:srgbClr val="DE7037"/>
                </a:solidFill>
              </a:defRPr>
            </a:pPr>
            <a:r>
              <a:t>Fragen?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1-technology-troubleshooting-essentials-m1-slides 5-5.jpeg" descr="1-technology-troubleshooting-essentials-m1-slides 5-5.jpeg"/>
          <p:cNvPicPr>
            <a:picLocks noChangeAspect="1"/>
          </p:cNvPicPr>
          <p:nvPr/>
        </p:nvPicPr>
        <p:blipFill>
          <a:blip r:embed="rId2">
            <a:extLst/>
          </a:blip>
          <a:srcRect l="0" t="23956" r="64075" b="0"/>
          <a:stretch>
            <a:fillRect/>
          </a:stretch>
        </p:blipFill>
        <p:spPr>
          <a:xfrm>
            <a:off x="3048" y="3285938"/>
            <a:ext cx="8757740" cy="10430062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Inhalt"/>
          <p:cNvSpPr txBox="1"/>
          <p:nvPr/>
        </p:nvSpPr>
        <p:spPr>
          <a:xfrm>
            <a:off x="8425277" y="1214522"/>
            <a:ext cx="278231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239" sz="8000">
                <a:solidFill>
                  <a:srgbClr val="DE7037"/>
                </a:solidFill>
              </a:defRPr>
            </a:lvl1pPr>
          </a:lstStyle>
          <a:p>
            <a:pPr/>
            <a:r>
              <a:t>Inhalt</a:t>
            </a:r>
          </a:p>
        </p:txBody>
      </p:sp>
      <p:sp>
        <p:nvSpPr>
          <p:cNvPr id="128" name="IP…"/>
          <p:cNvSpPr txBox="1"/>
          <p:nvPr/>
        </p:nvSpPr>
        <p:spPr>
          <a:xfrm>
            <a:off x="8555898" y="3504058"/>
            <a:ext cx="14952642" cy="8460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529166" indent="-529166">
              <a:buSzPct val="125000"/>
              <a:buChar char="•"/>
            </a:pPr>
            <a:r>
              <a:t>IP</a:t>
            </a:r>
          </a:p>
          <a:p>
            <a:pPr marL="529166" indent="-529166">
              <a:buSzPct val="125000"/>
              <a:buChar char="•"/>
            </a:pPr>
            <a:r>
              <a:t>DNS</a:t>
            </a:r>
          </a:p>
          <a:p>
            <a:pPr marL="529166" indent="-529166">
              <a:buSzPct val="125000"/>
              <a:buChar char="•"/>
            </a:pPr>
            <a:r>
              <a:t>DHCP</a:t>
            </a:r>
          </a:p>
          <a:p>
            <a:pPr marL="529166" indent="-529166">
              <a:buSzPct val="125000"/>
              <a:buChar char="•"/>
            </a:pPr>
            <a:r>
              <a:t>Strukturierte Verkabelung</a:t>
            </a:r>
          </a:p>
          <a:p>
            <a:pPr marL="529166" indent="-529166">
              <a:buSzPct val="125000"/>
              <a:buChar char="•"/>
            </a:pPr>
            <a:r>
              <a:t>Ethernet</a:t>
            </a:r>
          </a:p>
          <a:p>
            <a:pPr marL="529166" indent="-529166">
              <a:buSzPct val="125000"/>
              <a:buChar char="•"/>
            </a:pPr>
            <a:r>
              <a:t>CSMA</a:t>
            </a:r>
          </a:p>
          <a:p>
            <a:pPr marL="529166" indent="-529166">
              <a:buSzPct val="125000"/>
              <a:buChar char="•"/>
            </a:pPr>
            <a:r>
              <a:t>Kabel Wiki</a:t>
            </a:r>
          </a:p>
          <a:p>
            <a:pPr marL="529166" indent="-529166">
              <a:buSzPct val="125000"/>
              <a:buChar char="•"/>
            </a:pPr>
            <a:r>
              <a:t>Switch, Router, Hub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1-technology-troubleshooting-essentials-m1-slides 4-4.jpeg" descr="1-technology-troubleshooting-essentials-m1-slides 4-4.jpeg"/>
          <p:cNvPicPr>
            <a:picLocks noChangeAspect="1"/>
          </p:cNvPicPr>
          <p:nvPr/>
        </p:nvPicPr>
        <p:blipFill>
          <a:blip r:embed="rId2">
            <a:extLst/>
          </a:blip>
          <a:srcRect l="8098" t="1132" r="65351" b="1132"/>
          <a:stretch>
            <a:fillRect/>
          </a:stretch>
        </p:blipFill>
        <p:spPr>
          <a:xfrm>
            <a:off x="1740664" y="0"/>
            <a:ext cx="6622321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IP - Internet Pool"/>
          <p:cNvSpPr txBox="1"/>
          <p:nvPr/>
        </p:nvSpPr>
        <p:spPr>
          <a:xfrm>
            <a:off x="7770224" y="1214522"/>
            <a:ext cx="819150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239" sz="8000">
                <a:solidFill>
                  <a:srgbClr val="DE7037"/>
                </a:solidFill>
              </a:defRPr>
            </a:lvl1pPr>
          </a:lstStyle>
          <a:p>
            <a:pPr/>
            <a:r>
              <a:t>IP - Internet Pool</a:t>
            </a:r>
          </a:p>
        </p:txBody>
      </p:sp>
      <p:sp>
        <p:nvSpPr>
          <p:cNvPr id="132" name="32- 128 stellige Binärzahl…"/>
          <p:cNvSpPr txBox="1"/>
          <p:nvPr/>
        </p:nvSpPr>
        <p:spPr>
          <a:xfrm>
            <a:off x="8674728" y="3504058"/>
            <a:ext cx="14952642" cy="8460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1198033" indent="-1058333">
              <a:buClr>
                <a:srgbClr val="000000"/>
              </a:buClr>
              <a:buSzPct val="125000"/>
              <a:buFont typeface="Times Roman"/>
              <a:buChar char="•"/>
            </a:pPr>
            <a:r>
              <a:t>32- 128 stellige Binärzahl</a:t>
            </a:r>
          </a:p>
          <a:p>
            <a:pPr marL="1198033" indent="-1058333">
              <a:buClr>
                <a:srgbClr val="000000"/>
              </a:buClr>
              <a:buSzPct val="125000"/>
              <a:buFont typeface="Times Roman"/>
              <a:buChar char="•"/>
            </a:pPr>
            <a:r>
              <a:t>Eindeutige Adressierung</a:t>
            </a:r>
          </a:p>
          <a:p>
            <a:pPr marL="1198033" indent="-1058333">
              <a:buClr>
                <a:srgbClr val="000000"/>
              </a:buClr>
              <a:buSzPct val="125000"/>
              <a:buFont typeface="Times Roman"/>
              <a:buChar char="•"/>
            </a:pPr>
            <a:r>
              <a:t>Aufbau einer Kommunikationsverbindung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1-technology-troubleshooting-essentials-m1-slides 4-4.jpeg" descr="1-technology-troubleshooting-essentials-m1-slides 4-4.jpeg"/>
          <p:cNvPicPr>
            <a:picLocks noChangeAspect="1"/>
          </p:cNvPicPr>
          <p:nvPr/>
        </p:nvPicPr>
        <p:blipFill>
          <a:blip r:embed="rId2">
            <a:extLst/>
          </a:blip>
          <a:srcRect l="8098" t="1132" r="65351" b="1132"/>
          <a:stretch>
            <a:fillRect/>
          </a:stretch>
        </p:blipFill>
        <p:spPr>
          <a:xfrm>
            <a:off x="1740664" y="0"/>
            <a:ext cx="6622321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IP Versionen"/>
          <p:cNvSpPr txBox="1"/>
          <p:nvPr/>
        </p:nvSpPr>
        <p:spPr>
          <a:xfrm>
            <a:off x="7770224" y="1214522"/>
            <a:ext cx="612698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239" sz="8000">
                <a:solidFill>
                  <a:srgbClr val="DE7037"/>
                </a:solidFill>
              </a:defRPr>
            </a:lvl1pPr>
          </a:lstStyle>
          <a:p>
            <a:pPr/>
            <a:r>
              <a:t>IP Versionen</a:t>
            </a:r>
          </a:p>
        </p:txBody>
      </p:sp>
      <p:sp>
        <p:nvSpPr>
          <p:cNvPr id="136" name="IPv4-Adressen bestehen aus 32 Bits (4 Oktetten (Bytes))…"/>
          <p:cNvSpPr txBox="1"/>
          <p:nvPr/>
        </p:nvSpPr>
        <p:spPr>
          <a:xfrm>
            <a:off x="8674728" y="3504058"/>
            <a:ext cx="14952642" cy="8460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1198033" indent="-1058333">
              <a:buClr>
                <a:srgbClr val="000000"/>
              </a:buClr>
              <a:buSzPct val="100000"/>
              <a:buFont typeface="Times Roman"/>
              <a:buChar char="•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IPv4-Adressen</a:t>
            </a:r>
            <a:r>
              <a:t> bestehen aus 32 Bits (4 Oktetten (Bytes))</a:t>
            </a:r>
          </a:p>
          <a:p>
            <a:pPr lvl="1" marL="1655233" indent="-1058333">
              <a:buClr>
                <a:srgbClr val="000000"/>
              </a:buClr>
              <a:buSzPct val="100000"/>
              <a:buFont typeface="Times Roman"/>
              <a:buChar char="◦"/>
            </a:pPr>
            <a:r>
              <a:t>32-Bit-Adressen (z.B. 10000010010111100111101011000011)</a:t>
            </a:r>
          </a:p>
          <a:p>
            <a:pPr lvl="1" marL="1655233" indent="-1058333">
              <a:buClr>
                <a:srgbClr val="000000"/>
              </a:buClr>
              <a:buSzPct val="100000"/>
              <a:buFont typeface="Times Roman"/>
              <a:buChar char="◦"/>
            </a:pPr>
            <a:r>
              <a:t>4 Blöcke mit Punkt getrennt ( 130.94.122.195)</a:t>
            </a:r>
          </a:p>
          <a:p>
            <a:pPr/>
          </a:p>
          <a:p>
            <a:pPr marL="1198033" indent="-1058333">
              <a:buClr>
                <a:srgbClr val="000000"/>
              </a:buClr>
              <a:buSzPct val="100000"/>
              <a:buFont typeface="Times Roman"/>
              <a:buChar char="•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IPv6-Adressen</a:t>
            </a:r>
            <a:r>
              <a:t> bestehen aus 128 Bit</a:t>
            </a:r>
          </a:p>
          <a:p>
            <a:pPr marL="1198033" indent="-1058333">
              <a:buClr>
                <a:srgbClr val="000000"/>
              </a:buClr>
              <a:buSzPct val="100000"/>
              <a:buFont typeface="Times Roman"/>
              <a:buChar char="•"/>
            </a:pPr>
            <a:r>
              <a:t>Wird zur Speicherung der Adressen verwendet</a:t>
            </a:r>
          </a:p>
          <a:p>
            <a:pPr lvl="1" marL="1655233" indent="-1058333">
              <a:buClr>
                <a:srgbClr val="000000"/>
              </a:buClr>
              <a:buSzPct val="100000"/>
              <a:buFont typeface="Times Roman"/>
              <a:buChar char="◦"/>
            </a:pPr>
            <a:r>
              <a:t>Beispiel: 2001:db8:85a3::8a2e:370:7344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1-technology-troubleshooting-essentials-m1-slides 4-4.jpeg" descr="1-technology-troubleshooting-essentials-m1-slides 4-4.jpeg"/>
          <p:cNvPicPr>
            <a:picLocks noChangeAspect="1"/>
          </p:cNvPicPr>
          <p:nvPr/>
        </p:nvPicPr>
        <p:blipFill>
          <a:blip r:embed="rId2">
            <a:extLst/>
          </a:blip>
          <a:srcRect l="31006" t="1132" r="65351" b="1132"/>
          <a:stretch>
            <a:fillRect/>
          </a:stretch>
        </p:blipFill>
        <p:spPr>
          <a:xfrm>
            <a:off x="7454457" y="0"/>
            <a:ext cx="908529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DNS - Domain Name Service"/>
          <p:cNvSpPr txBox="1"/>
          <p:nvPr/>
        </p:nvSpPr>
        <p:spPr>
          <a:xfrm>
            <a:off x="8425277" y="1214522"/>
            <a:ext cx="1402943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239" sz="8000">
                <a:solidFill>
                  <a:srgbClr val="DE7037"/>
                </a:solidFill>
              </a:defRPr>
            </a:lvl1pPr>
          </a:lstStyle>
          <a:p>
            <a:pPr/>
            <a:r>
              <a:t>DNS - Domain Name Service</a:t>
            </a:r>
          </a:p>
        </p:txBody>
      </p:sp>
      <p:sp>
        <p:nvSpPr>
          <p:cNvPr id="140" name="DNS löst IP Adressen in Internetadressen auf und umgekehrt…"/>
          <p:cNvSpPr txBox="1"/>
          <p:nvPr/>
        </p:nvSpPr>
        <p:spPr>
          <a:xfrm>
            <a:off x="8674728" y="3504058"/>
            <a:ext cx="14952642" cy="8460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DNS löst IP Adressen in Internetadressen auf und umgekehrt</a:t>
            </a:r>
          </a:p>
          <a:p>
            <a:pPr/>
          </a:p>
          <a:p>
            <a:pPr/>
            <a:r>
              <a:t>Einstellung des internen DNS Servers:</a:t>
            </a:r>
          </a:p>
          <a:p>
            <a:pPr marL="661458" indent="-661458">
              <a:buSzPct val="125000"/>
              <a:buChar char="-"/>
            </a:pPr>
            <a:r>
              <a:t>Automatische IP Vergabe eingestellt</a:t>
            </a:r>
          </a:p>
          <a:p>
            <a:pPr marL="661458" indent="-661458">
              <a:buSzPct val="125000"/>
              <a:buChar char="-"/>
            </a:pPr>
            <a:r>
              <a:t>Verbundene Rechner bekommen so eine Automatische IP Adresse vom DNS Server</a:t>
            </a:r>
          </a:p>
        </p:txBody>
      </p:sp>
      <p:sp>
        <p:nvSpPr>
          <p:cNvPr id="141" name="Die gelben Seiten des Internets"/>
          <p:cNvSpPr txBox="1"/>
          <p:nvPr/>
        </p:nvSpPr>
        <p:spPr>
          <a:xfrm>
            <a:off x="9226732" y="2067436"/>
            <a:ext cx="10663695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900"/>
            </a:lvl1pPr>
          </a:lstStyle>
          <a:p>
            <a:pPr/>
            <a:r>
              <a:t>Die gelben Seiten des Internets</a:t>
            </a:r>
          </a:p>
        </p:txBody>
      </p:sp>
      <p:pic>
        <p:nvPicPr>
          <p:cNvPr id="142" name="DNS_Struktur.png" descr="DNS_Struktu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6433" y="5176517"/>
            <a:ext cx="7338770" cy="51155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1-technology-troubleshooting-essentials-m1-slides 4-4.jpeg" descr="1-technology-troubleshooting-essentials-m1-slides 4-4.jpeg"/>
          <p:cNvPicPr>
            <a:picLocks noChangeAspect="1"/>
          </p:cNvPicPr>
          <p:nvPr/>
        </p:nvPicPr>
        <p:blipFill>
          <a:blip r:embed="rId2">
            <a:extLst/>
          </a:blip>
          <a:srcRect l="31006" t="1132" r="65351" b="1132"/>
          <a:stretch>
            <a:fillRect/>
          </a:stretch>
        </p:blipFill>
        <p:spPr>
          <a:xfrm>
            <a:off x="7454457" y="0"/>
            <a:ext cx="908529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DHCP - Dynamic Host Configuration"/>
          <p:cNvSpPr txBox="1"/>
          <p:nvPr/>
        </p:nvSpPr>
        <p:spPr>
          <a:xfrm>
            <a:off x="3599277" y="1214522"/>
            <a:ext cx="1760474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239" sz="8000">
                <a:solidFill>
                  <a:srgbClr val="DE7037"/>
                </a:solidFill>
              </a:defRPr>
            </a:lvl1pPr>
          </a:lstStyle>
          <a:p>
            <a:pPr/>
            <a:r>
              <a:t>DHCP - Dynamic Host Configuration</a:t>
            </a:r>
          </a:p>
        </p:txBody>
      </p:sp>
      <p:sp>
        <p:nvSpPr>
          <p:cNvPr id="146" name="- weist einem Host automatisch TCP/IP-Daten zu…"/>
          <p:cNvSpPr txBox="1"/>
          <p:nvPr/>
        </p:nvSpPr>
        <p:spPr>
          <a:xfrm>
            <a:off x="8674728" y="3504058"/>
            <a:ext cx="14952642" cy="8460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- weist einem Host automatisch TCP/IP-Daten zu</a:t>
            </a:r>
          </a:p>
          <a:p>
            <a:pPr/>
            <a:r>
              <a:t>Ein Client kann ohne weiteres konfigurieren in ein bestehendes Netzwerk eingebunden werden.</a:t>
            </a:r>
          </a:p>
          <a:p>
            <a:pPr/>
            <a:r>
              <a:t>- Läuft in dem Netz ein DHCP-Server, so antwortet er mit einem Satz von Konfigurationsparametern, mit denen der Host seine TCP/IP-Konfiguration durchführt</a:t>
            </a:r>
          </a:p>
        </p:txBody>
      </p:sp>
      <p:sp>
        <p:nvSpPr>
          <p:cNvPr id="147" name="Zuweisung der IP Adressen im Netz"/>
          <p:cNvSpPr txBox="1"/>
          <p:nvPr/>
        </p:nvSpPr>
        <p:spPr>
          <a:xfrm>
            <a:off x="11983597" y="2257565"/>
            <a:ext cx="12133822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900"/>
            </a:lvl1pPr>
          </a:lstStyle>
          <a:p>
            <a:pPr/>
            <a:r>
              <a:t>Zuweisung der IP Adressen im Netz</a:t>
            </a:r>
          </a:p>
        </p:txBody>
      </p:sp>
      <p:pic>
        <p:nvPicPr>
          <p:cNvPr id="148" name="Bildschirmfoto 2020-09-17 um 12.38.40.png" descr="Bildschirmfoto 2020-09-17 um 12.38.40.png"/>
          <p:cNvPicPr>
            <a:picLocks noChangeAspect="1"/>
          </p:cNvPicPr>
          <p:nvPr/>
        </p:nvPicPr>
        <p:blipFill>
          <a:blip r:embed="rId3">
            <a:extLst/>
          </a:blip>
          <a:srcRect l="0" t="1811" r="0" b="0"/>
          <a:stretch>
            <a:fillRect/>
          </a:stretch>
        </p:blipFill>
        <p:spPr>
          <a:xfrm>
            <a:off x="232703" y="5280726"/>
            <a:ext cx="7343563" cy="48182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1-technology-troubleshooting-essentials-m1-slides 4-4.jpeg" descr="1-technology-troubleshooting-essentials-m1-slides 4-4.jpeg"/>
          <p:cNvPicPr>
            <a:picLocks noChangeAspect="1"/>
          </p:cNvPicPr>
          <p:nvPr/>
        </p:nvPicPr>
        <p:blipFill>
          <a:blip r:embed="rId2">
            <a:extLst/>
          </a:blip>
          <a:srcRect l="8098" t="1132" r="65351" b="1132"/>
          <a:stretch>
            <a:fillRect/>
          </a:stretch>
        </p:blipFill>
        <p:spPr>
          <a:xfrm>
            <a:off x="1740664" y="0"/>
            <a:ext cx="6622322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Bestandteile einer strukturierten Verkabelung"/>
          <p:cNvSpPr txBox="1"/>
          <p:nvPr/>
        </p:nvSpPr>
        <p:spPr>
          <a:xfrm>
            <a:off x="1567277" y="1214522"/>
            <a:ext cx="2188819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239" sz="8000">
                <a:solidFill>
                  <a:srgbClr val="DE7037"/>
                </a:solidFill>
              </a:defRPr>
            </a:lvl1pPr>
          </a:lstStyle>
          <a:p>
            <a:pPr/>
            <a:r>
              <a:t>Bestandteile einer strukturierten Verkabelung</a:t>
            </a:r>
          </a:p>
        </p:txBody>
      </p:sp>
      <p:sp>
        <p:nvSpPr>
          <p:cNvPr id="152" name="standardisierte Komponenten, wie Leitungen und Steckverbindungen…"/>
          <p:cNvSpPr txBox="1"/>
          <p:nvPr/>
        </p:nvSpPr>
        <p:spPr>
          <a:xfrm>
            <a:off x="8674728" y="3504058"/>
            <a:ext cx="14952642" cy="8460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1198033" indent="-1058333">
              <a:buClr>
                <a:srgbClr val="000000"/>
              </a:buClr>
              <a:buSzPct val="125000"/>
              <a:buFont typeface="Times Roman"/>
              <a:buChar char="•"/>
            </a:pPr>
            <a:r>
              <a:t>standardisierte Komponenten, wie Leitungen und Steckverbindungen</a:t>
            </a:r>
          </a:p>
          <a:p>
            <a:pPr marL="1198033" indent="-1058333">
              <a:buClr>
                <a:srgbClr val="000000"/>
              </a:buClr>
              <a:buSzPct val="125000"/>
              <a:buFont typeface="Times Roman"/>
              <a:buChar char="•"/>
            </a:pPr>
            <a:r>
              <a:t>hierarchische Netzwerk-Topologie (Stern, Baum, Ring, Bus, Linie, Vermascht, Vollvermascht)</a:t>
            </a:r>
          </a:p>
          <a:p>
            <a:pPr marL="1198033" indent="-1058333">
              <a:buClr>
                <a:srgbClr val="000000"/>
              </a:buClr>
              <a:buSzPct val="125000"/>
              <a:buFont typeface="Times Roman"/>
              <a:buChar char="•"/>
            </a:pPr>
            <a:r>
              <a:t>Empfehlungen für Verlegung und Installation</a:t>
            </a:r>
          </a:p>
          <a:p>
            <a:pPr marL="1198033" indent="-1058333">
              <a:buClr>
                <a:srgbClr val="000000"/>
              </a:buClr>
              <a:buSzPct val="125000"/>
              <a:buFont typeface="Times Roman"/>
              <a:buChar char="•"/>
            </a:pPr>
            <a:r>
              <a:t>standardisierte Mess-, Prüf- und Dokumentationsverfahren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1-technology-troubleshooting-essentials-m1-slides 4-4.jpeg" descr="1-technology-troubleshooting-essentials-m1-slides 4-4.jpeg"/>
          <p:cNvPicPr>
            <a:picLocks noChangeAspect="1"/>
          </p:cNvPicPr>
          <p:nvPr/>
        </p:nvPicPr>
        <p:blipFill>
          <a:blip r:embed="rId2">
            <a:extLst/>
          </a:blip>
          <a:srcRect l="8098" t="1132" r="65351" b="1132"/>
          <a:stretch>
            <a:fillRect/>
          </a:stretch>
        </p:blipFill>
        <p:spPr>
          <a:xfrm>
            <a:off x="89664" y="0"/>
            <a:ext cx="6622321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Ziele einer strukturierten Verkabelung"/>
          <p:cNvSpPr txBox="1"/>
          <p:nvPr/>
        </p:nvSpPr>
        <p:spPr>
          <a:xfrm>
            <a:off x="4742277" y="1214522"/>
            <a:ext cx="1822958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239" sz="8000">
                <a:solidFill>
                  <a:srgbClr val="DE7037"/>
                </a:solidFill>
              </a:defRPr>
            </a:lvl1pPr>
          </a:lstStyle>
          <a:p>
            <a:pPr/>
            <a:r>
              <a:t>Ziele einer strukturierten Verkabelung</a:t>
            </a:r>
          </a:p>
        </p:txBody>
      </p:sp>
      <p:graphicFrame>
        <p:nvGraphicFramePr>
          <p:cNvPr id="156" name="Tabelle"/>
          <p:cNvGraphicFramePr/>
          <p:nvPr/>
        </p:nvGraphicFramePr>
        <p:xfrm>
          <a:off x="7525102" y="4228134"/>
          <a:ext cx="15726417" cy="764295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682339"/>
                <a:gridCol w="3640381"/>
                <a:gridCol w="8394170"/>
              </a:tblGrid>
              <a:tr h="182840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defRPr sz="3000">
                          <a:solidFill>
                            <a:srgbClr val="5E5E5E"/>
                          </a:solid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defRPr>
                      </a:pPr>
                      <a:r>
                        <a:t>Geltungsbereich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defRPr sz="3000">
                          <a:solidFill>
                            <a:srgbClr val="5E5E5E"/>
                          </a:solid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defRPr>
                      </a:pPr>
                      <a:r>
                        <a:t>Norm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defRPr sz="3000">
                          <a:solidFill>
                            <a:srgbClr val="5E5E5E"/>
                          </a:solid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defRPr>
                      </a:pPr>
                      <a:r>
                        <a:t>Beschreibung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CCCCCC"/>
                    </a:solidFill>
                  </a:tcPr>
                </a:tc>
              </a:tr>
              <a:tr h="193498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defRPr sz="3000">
                          <a:solidFill>
                            <a:srgbClr val="5E5E5E"/>
                          </a:solid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defRPr>
                      </a:pPr>
                      <a:r>
                        <a:t>Europa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defRPr sz="3000">
                          <a:solidFill>
                            <a:srgbClr val="5E5E5E"/>
                          </a:solid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defRPr>
                      </a:pPr>
                      <a:r>
                        <a:t>EN 50173-1 (2003)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defRPr sz="3000">
                          <a:solidFill>
                            <a:srgbClr val="5E5E5E"/>
                          </a:solid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defRPr>
                      </a:pPr>
                      <a:r>
                        <a:t>Verkabelungsnorm Informationssysteme - anwendungsneutrale Verkabelungssysteme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93498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defRPr sz="3000">
                          <a:solidFill>
                            <a:srgbClr val="5E5E5E"/>
                          </a:solid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defRPr>
                      </a:pPr>
                      <a:r>
                        <a:t>Nordamerika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defRPr sz="3000">
                          <a:solidFill>
                            <a:srgbClr val="5E5E5E"/>
                          </a:solid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defRPr>
                      </a:pPr>
                      <a:r>
                        <a:t>TIA/EIA 568 B.1 (2001) / B.2 1 (2001)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defRPr sz="3000">
                          <a:solidFill>
                            <a:srgbClr val="5E5E5E"/>
                          </a:solid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defRPr>
                      </a:pPr>
                      <a:r>
                        <a:t>Telekommunikations-Verkabelungsnorm für Gebäudeverkabelungen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193498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defRPr sz="3000">
                          <a:solidFill>
                            <a:srgbClr val="5E5E5E"/>
                          </a:solid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defRPr>
                      </a:pPr>
                      <a:r>
                        <a:t>Weltweit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defRPr sz="3000">
                          <a:solidFill>
                            <a:srgbClr val="5E5E5E"/>
                          </a:solid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defRPr>
                      </a:pPr>
                      <a:r>
                        <a:t>ISO/IEC 11801 (2002)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defRPr sz="3000">
                          <a:solidFill>
                            <a:srgbClr val="5E5E5E"/>
                          </a:solid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defRPr>
                      </a:pPr>
                      <a:r>
                        <a:t>Verkabelungsnorm für anwendungsneutrale Gebäudeverkabelungen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Elemente der strukturierten Verkabelung"/>
          <p:cNvSpPr txBox="1"/>
          <p:nvPr/>
        </p:nvSpPr>
        <p:spPr>
          <a:xfrm>
            <a:off x="1567277" y="1214522"/>
            <a:ext cx="1955850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239" sz="8000">
                <a:solidFill>
                  <a:srgbClr val="DE7037"/>
                </a:solidFill>
              </a:defRPr>
            </a:lvl1pPr>
          </a:lstStyle>
          <a:p>
            <a:pPr/>
            <a:r>
              <a:t>Elemente der strukturierten Verkabelung</a:t>
            </a:r>
          </a:p>
        </p:txBody>
      </p:sp>
      <p:sp>
        <p:nvSpPr>
          <p:cNvPr id="159" name="Patchfeld (Patchpanel)…"/>
          <p:cNvSpPr txBox="1"/>
          <p:nvPr/>
        </p:nvSpPr>
        <p:spPr>
          <a:xfrm>
            <a:off x="8674728" y="3504058"/>
            <a:ext cx="14952642" cy="8460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1198033" indent="-1058333">
              <a:buClr>
                <a:srgbClr val="000000"/>
              </a:buClr>
              <a:buSzPct val="125000"/>
              <a:buFont typeface="Times Roman"/>
              <a:buChar char="•"/>
            </a:pPr>
            <a:r>
              <a:t>Patchfeld (Patchpanel)</a:t>
            </a:r>
          </a:p>
          <a:p>
            <a:pPr marL="1198033" indent="-1058333">
              <a:buClr>
                <a:srgbClr val="000000"/>
              </a:buClr>
              <a:buSzPct val="125000"/>
              <a:buFont typeface="Times Roman"/>
              <a:buChar char="•"/>
            </a:pPr>
            <a:r>
              <a:t>Patchkabel</a:t>
            </a:r>
          </a:p>
          <a:p>
            <a:pPr marL="1198033" indent="-1058333">
              <a:buClr>
                <a:srgbClr val="000000"/>
              </a:buClr>
              <a:buSzPct val="125000"/>
              <a:buFont typeface="Times Roman"/>
              <a:buChar char="•"/>
            </a:pPr>
            <a:r>
              <a:t>Anschlussdosen</a:t>
            </a:r>
          </a:p>
          <a:p>
            <a:pPr marL="1198033" indent="-1058333">
              <a:buClr>
                <a:srgbClr val="000000"/>
              </a:buClr>
              <a:buSzPct val="125000"/>
              <a:buFont typeface="Times Roman"/>
              <a:buChar char="•"/>
            </a:pPr>
            <a:r>
              <a:t>Netzwerkkabel</a:t>
            </a:r>
          </a:p>
          <a:p>
            <a:pPr marL="1198033" indent="-1058333">
              <a:buClr>
                <a:srgbClr val="000000"/>
              </a:buClr>
              <a:buSzPct val="125000"/>
              <a:buFont typeface="Times Roman"/>
              <a:buChar char="•"/>
            </a:pPr>
            <a:r>
              <a:t>Verteilerschränke</a:t>
            </a:r>
          </a:p>
        </p:txBody>
      </p:sp>
      <p:pic>
        <p:nvPicPr>
          <p:cNvPr id="160" name="1-technology-troubleshooting-essentials-m1-slides 7-7.jpeg" descr="1-technology-troubleshooting-essentials-m1-slides 7-7.jpeg"/>
          <p:cNvPicPr>
            <a:picLocks noChangeAspect="1"/>
          </p:cNvPicPr>
          <p:nvPr/>
        </p:nvPicPr>
        <p:blipFill>
          <a:blip r:embed="rId2">
            <a:extLst/>
          </a:blip>
          <a:srcRect l="0" t="28784" r="58716" b="0"/>
          <a:stretch>
            <a:fillRect/>
          </a:stretch>
        </p:blipFill>
        <p:spPr>
          <a:xfrm>
            <a:off x="-2302262" y="3853076"/>
            <a:ext cx="10063947" cy="97678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