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Folie mittels Klicken verschieben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&lt;Kopfzeile&gt;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769AA34-63E3-4B56-A2BF-1C71D08268F4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latin typeface="Arial"/>
              </a:rPr>
              <a:t>© Copyright </a:t>
            </a:r>
            <a:r>
              <a:rPr b="1" lang="en-US" sz="1100" spc="-1" strike="noStrike">
                <a:latin typeface="Arial"/>
              </a:rPr>
              <a:t>PresentationGo.com</a:t>
            </a:r>
            <a:r>
              <a:rPr b="0" lang="en-US" sz="1100" spc="-1" strike="noStrike">
                <a:latin typeface="Arial"/>
              </a:rPr>
              <a:t> – The free PowerPoint library</a:t>
            </a:r>
            <a:endParaRPr b="0" lang="de-DE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DE" sz="1100" spc="-1" strike="noStrike">
                <a:latin typeface="Arial"/>
              </a:rPr>
              <a:t>asdada</a:t>
            </a:r>
            <a:endParaRPr b="0" lang="de-DE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://www.presentationgo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://www.presentationgo.com/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://www.presentationgo.com/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-25560" y="5219640"/>
            <a:ext cx="118044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555555"/>
                </a:solidFill>
                <a:latin typeface="Open Sans"/>
                <a:ea typeface="Arial"/>
              </a:rPr>
              <a:t>© </a:t>
            </a:r>
            <a:r>
              <a:rPr b="0" lang="en-US" sz="800" spc="-1" strike="noStrike" u="sng">
                <a:solidFill>
                  <a:srgbClr val="0563c1"/>
                </a:solidFill>
                <a:uFillTx/>
                <a:latin typeface="Open Sans"/>
                <a:ea typeface="Arial"/>
                <a:hlinkClick r:id="rId2"/>
              </a:rPr>
              <a:t>presentationgo.com</a:t>
            </a:r>
            <a:endParaRPr b="0" lang="de-DE" sz="800" spc="-1" strike="noStrike">
              <a:latin typeface="Arial"/>
            </a:endParaRPr>
          </a:p>
        </p:txBody>
      </p:sp>
      <p:grpSp>
        <p:nvGrpSpPr>
          <p:cNvPr id="1" name="Group 7"/>
          <p:cNvGrpSpPr/>
          <p:nvPr/>
        </p:nvGrpSpPr>
        <p:grpSpPr>
          <a:xfrm>
            <a:off x="-1654200" y="-73800"/>
            <a:ext cx="1558080" cy="608040"/>
            <a:chOff x="-1654200" y="-73800"/>
            <a:chExt cx="1558080" cy="608040"/>
          </a:xfrm>
        </p:grpSpPr>
        <p:sp>
          <p:nvSpPr>
            <p:cNvPr id="2" name="TextBox 8"/>
            <p:cNvSpPr/>
            <p:nvPr/>
          </p:nvSpPr>
          <p:spPr>
            <a:xfrm>
              <a:off x="-1654200" y="-73800"/>
              <a:ext cx="363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Open Sans"/>
                  <a:ea typeface="Open Sans"/>
                </a:rPr>
                <a:t>By: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3" name="TextBox 9"/>
            <p:cNvSpPr/>
            <p:nvPr/>
          </p:nvSpPr>
          <p:spPr>
            <a:xfrm>
              <a:off x="-551160" y="291960"/>
              <a:ext cx="45504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Open Sans"/>
                  <a:ea typeface="Open Sans"/>
                </a:rPr>
                <a:t>.com</a:t>
              </a:r>
              <a:endParaRPr b="0" lang="de-DE" sz="1000" spc="-1" strike="noStrike">
                <a:latin typeface="Arial"/>
              </a:endParaRPr>
            </a:p>
          </p:txBody>
        </p:sp>
        <p:pic>
          <p:nvPicPr>
            <p:cNvPr id="4" name="Picture 10" descr=""/>
            <p:cNvPicPr/>
            <p:nvPr/>
          </p:nvPicPr>
          <p:blipFill>
            <a:blip r:embed="rId3"/>
            <a:stretch/>
          </p:blipFill>
          <p:spPr>
            <a:xfrm>
              <a:off x="-1577160" y="139320"/>
              <a:ext cx="1404360" cy="1854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" name="Picture 8" descr=""/>
          <p:cNvPicPr/>
          <p:nvPr/>
        </p:nvPicPr>
        <p:blipFill>
          <a:blip r:embed="rId4"/>
          <a:srcRect l="0" t="19299" r="0" b="0"/>
          <a:stretch/>
        </p:blipFill>
        <p:spPr>
          <a:xfrm>
            <a:off x="1143000" y="200160"/>
            <a:ext cx="6857280" cy="4150440"/>
          </a:xfrm>
          <a:prstGeom prst="rect">
            <a:avLst/>
          </a:prstGeom>
          <a:ln w="0">
            <a:noFill/>
          </a:ln>
        </p:spPr>
      </p:pic>
      <p:sp>
        <p:nvSpPr>
          <p:cNvPr id="6" name="Freeform 31"/>
          <p:cNvSpPr/>
          <p:nvPr/>
        </p:nvSpPr>
        <p:spPr>
          <a:xfrm>
            <a:off x="0" y="2112840"/>
            <a:ext cx="9143280" cy="3030120"/>
          </a:xfrm>
          <a:custGeom>
            <a:avLst/>
            <a:gdLst/>
            <a:ahLst/>
            <a:rect l="l" t="t" r="r" b="b"/>
            <a:pathLst>
              <a:path w="9144000" h="3030775">
                <a:moveTo>
                  <a:pt x="0" y="0"/>
                </a:moveTo>
                <a:lnTo>
                  <a:pt x="3171549" y="0"/>
                </a:lnTo>
                <a:lnTo>
                  <a:pt x="3209378" y="33217"/>
                </a:lnTo>
                <a:cubicBezTo>
                  <a:pt x="3478323" y="247651"/>
                  <a:pt x="3823117" y="376464"/>
                  <a:pt x="4199051" y="376464"/>
                </a:cubicBezTo>
                <a:cubicBezTo>
                  <a:pt x="4434011" y="376464"/>
                  <a:pt x="4656806" y="326147"/>
                  <a:pt x="4856521" y="236056"/>
                </a:cubicBezTo>
                <a:lnTo>
                  <a:pt x="4969826" y="179155"/>
                </a:lnTo>
                <a:lnTo>
                  <a:pt x="4973767" y="203678"/>
                </a:lnTo>
                <a:cubicBezTo>
                  <a:pt x="4983260" y="241015"/>
                  <a:pt x="5001549" y="267535"/>
                  <a:pt x="5028157" y="277384"/>
                </a:cubicBezTo>
                <a:cubicBezTo>
                  <a:pt x="5099111" y="303650"/>
                  <a:pt x="5202354" y="201429"/>
                  <a:pt x="5258756" y="49066"/>
                </a:cubicBezTo>
                <a:lnTo>
                  <a:pt x="5271851" y="0"/>
                </a:lnTo>
                <a:lnTo>
                  <a:pt x="9144000" y="0"/>
                </a:lnTo>
                <a:lnTo>
                  <a:pt x="9144000" y="725725"/>
                </a:lnTo>
                <a:lnTo>
                  <a:pt x="9144000" y="2305050"/>
                </a:lnTo>
                <a:lnTo>
                  <a:pt x="9144000" y="3030775"/>
                </a:lnTo>
                <a:lnTo>
                  <a:pt x="0" y="3030775"/>
                </a:lnTo>
                <a:lnTo>
                  <a:pt x="0" y="2305050"/>
                </a:lnTo>
                <a:lnTo>
                  <a:pt x="0" y="725725"/>
                </a:lnTo>
                <a:close/>
              </a:path>
            </a:pathLst>
          </a:cu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101520"/>
            <a:ext cx="7886160" cy="992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/>
          <p:cNvSpPr/>
          <p:nvPr/>
        </p:nvSpPr>
        <p:spPr>
          <a:xfrm>
            <a:off x="-25560" y="5219640"/>
            <a:ext cx="118044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555555"/>
                </a:solidFill>
                <a:latin typeface="Open Sans"/>
                <a:ea typeface="Arial"/>
              </a:rPr>
              <a:t>© </a:t>
            </a:r>
            <a:r>
              <a:rPr b="0" lang="en-US" sz="800" spc="-1" strike="noStrike" u="sng">
                <a:solidFill>
                  <a:srgbClr val="0563c1"/>
                </a:solidFill>
                <a:uFillTx/>
                <a:latin typeface="Open Sans"/>
                <a:ea typeface="Arial"/>
                <a:hlinkClick r:id="rId2"/>
              </a:rPr>
              <a:t>presentationgo.com</a:t>
            </a:r>
            <a:endParaRPr b="0" lang="de-DE" sz="800" spc="-1" strike="noStrike">
              <a:latin typeface="Arial"/>
            </a:endParaRPr>
          </a:p>
        </p:txBody>
      </p:sp>
      <p:grpSp>
        <p:nvGrpSpPr>
          <p:cNvPr id="46" name="Group 7"/>
          <p:cNvGrpSpPr/>
          <p:nvPr/>
        </p:nvGrpSpPr>
        <p:grpSpPr>
          <a:xfrm>
            <a:off x="-1654200" y="-73800"/>
            <a:ext cx="1558080" cy="608040"/>
            <a:chOff x="-1654200" y="-73800"/>
            <a:chExt cx="1558080" cy="608040"/>
          </a:xfrm>
        </p:grpSpPr>
        <p:sp>
          <p:nvSpPr>
            <p:cNvPr id="47" name="TextBox 8"/>
            <p:cNvSpPr/>
            <p:nvPr/>
          </p:nvSpPr>
          <p:spPr>
            <a:xfrm>
              <a:off x="-1654200" y="-73800"/>
              <a:ext cx="363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Open Sans"/>
                  <a:ea typeface="Open Sans"/>
                </a:rPr>
                <a:t>By: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48" name="TextBox 9"/>
            <p:cNvSpPr/>
            <p:nvPr/>
          </p:nvSpPr>
          <p:spPr>
            <a:xfrm>
              <a:off x="-551160" y="291960"/>
              <a:ext cx="45504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Open Sans"/>
                  <a:ea typeface="Open Sans"/>
                </a:rPr>
                <a:t>.com</a:t>
              </a:r>
              <a:endParaRPr b="0" lang="de-DE" sz="1000" spc="-1" strike="noStrike">
                <a:latin typeface="Arial"/>
              </a:endParaRPr>
            </a:p>
          </p:txBody>
        </p:sp>
        <p:pic>
          <p:nvPicPr>
            <p:cNvPr id="49" name="Picture 10" descr=""/>
            <p:cNvPicPr/>
            <p:nvPr/>
          </p:nvPicPr>
          <p:blipFill>
            <a:blip r:embed="rId3"/>
            <a:stretch/>
          </p:blipFill>
          <p:spPr>
            <a:xfrm>
              <a:off x="-1577160" y="139320"/>
              <a:ext cx="1404360" cy="185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" name="Rectangle 6"/>
          <p:cNvSpPr/>
          <p:nvPr/>
        </p:nvSpPr>
        <p:spPr>
          <a:xfrm>
            <a:off x="0" y="4514760"/>
            <a:ext cx="9143280" cy="62784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Picture 11" descr=""/>
          <p:cNvPicPr/>
          <p:nvPr/>
        </p:nvPicPr>
        <p:blipFill>
          <a:blip r:embed="rId4"/>
          <a:stretch/>
        </p:blipFill>
        <p:spPr>
          <a:xfrm>
            <a:off x="3950280" y="4626000"/>
            <a:ext cx="1242720" cy="36504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6"/>
          <p:cNvSpPr/>
          <p:nvPr/>
        </p:nvSpPr>
        <p:spPr>
          <a:xfrm>
            <a:off x="-25560" y="5219640"/>
            <a:ext cx="118044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555555"/>
                </a:solidFill>
                <a:latin typeface="Open Sans"/>
                <a:ea typeface="Arial"/>
              </a:rPr>
              <a:t>© </a:t>
            </a:r>
            <a:r>
              <a:rPr b="0" lang="en-US" sz="800" spc="-1" strike="noStrike" u="sng">
                <a:solidFill>
                  <a:srgbClr val="0563c1"/>
                </a:solidFill>
                <a:uFillTx/>
                <a:latin typeface="Open Sans"/>
                <a:ea typeface="Arial"/>
                <a:hlinkClick r:id="rId2"/>
              </a:rPr>
              <a:t>presentationgo.com</a:t>
            </a:r>
            <a:endParaRPr b="0" lang="de-DE" sz="800" spc="-1" strike="noStrike">
              <a:latin typeface="Arial"/>
            </a:endParaRPr>
          </a:p>
        </p:txBody>
      </p:sp>
      <p:grpSp>
        <p:nvGrpSpPr>
          <p:cNvPr id="91" name="Group 7"/>
          <p:cNvGrpSpPr/>
          <p:nvPr/>
        </p:nvGrpSpPr>
        <p:grpSpPr>
          <a:xfrm>
            <a:off x="-1654200" y="-73800"/>
            <a:ext cx="1558080" cy="608040"/>
            <a:chOff x="-1654200" y="-73800"/>
            <a:chExt cx="1558080" cy="608040"/>
          </a:xfrm>
        </p:grpSpPr>
        <p:sp>
          <p:nvSpPr>
            <p:cNvPr id="92" name="TextBox 8"/>
            <p:cNvSpPr/>
            <p:nvPr/>
          </p:nvSpPr>
          <p:spPr>
            <a:xfrm>
              <a:off x="-1654200" y="-73800"/>
              <a:ext cx="363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Open Sans"/>
                  <a:ea typeface="Open Sans"/>
                </a:rPr>
                <a:t>By: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93" name="TextBox 9"/>
            <p:cNvSpPr/>
            <p:nvPr/>
          </p:nvSpPr>
          <p:spPr>
            <a:xfrm>
              <a:off x="-551160" y="291960"/>
              <a:ext cx="45504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Open Sans"/>
                  <a:ea typeface="Open Sans"/>
                </a:rPr>
                <a:t>.com</a:t>
              </a:r>
              <a:endParaRPr b="0" lang="de-DE" sz="1000" spc="-1" strike="noStrike">
                <a:latin typeface="Arial"/>
              </a:endParaRPr>
            </a:p>
          </p:txBody>
        </p:sp>
        <p:pic>
          <p:nvPicPr>
            <p:cNvPr id="94" name="Picture 10" descr=""/>
            <p:cNvPicPr/>
            <p:nvPr/>
          </p:nvPicPr>
          <p:blipFill>
            <a:blip r:embed="rId3"/>
            <a:stretch/>
          </p:blipFill>
          <p:spPr>
            <a:xfrm>
              <a:off x="-1577160" y="139320"/>
              <a:ext cx="1404360" cy="185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5" name="Rectangle 6"/>
          <p:cNvSpPr/>
          <p:nvPr/>
        </p:nvSpPr>
        <p:spPr>
          <a:xfrm>
            <a:off x="0" y="4514760"/>
            <a:ext cx="9143280" cy="62784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Picture 11" descr=""/>
          <p:cNvPicPr/>
          <p:nvPr/>
        </p:nvPicPr>
        <p:blipFill>
          <a:blip r:embed="rId4"/>
          <a:stretch/>
        </p:blipFill>
        <p:spPr>
          <a:xfrm>
            <a:off x="3950280" y="4626000"/>
            <a:ext cx="1242720" cy="36504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e.wikipedia.org/wiki/Amazon_Web_Services" TargetMode="External"/><Relationship Id="rId2" Type="http://schemas.openxmlformats.org/officeDocument/2006/relationships/hyperlink" Target="https://d1.awsstatic.com/whitepapers/de_DE/aws-overview.pdf?did=wp_card&amp;trk=wp_cardydiesis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4"/>
          <p:cNvSpPr/>
          <p:nvPr/>
        </p:nvSpPr>
        <p:spPr>
          <a:xfrm>
            <a:off x="628560" y="2503440"/>
            <a:ext cx="78861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Calibri"/>
              </a:rPr>
              <a:t>Amazon Web Services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42" name="Footer Placeholder 3"/>
          <p:cNvSpPr/>
          <p:nvPr/>
        </p:nvSpPr>
        <p:spPr>
          <a:xfrm>
            <a:off x="628560" y="4626000"/>
            <a:ext cx="308556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Alexander Ivanov, David Krus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/>
          <p:nvPr/>
        </p:nvSpPr>
        <p:spPr>
          <a:xfrm>
            <a:off x="628560" y="101520"/>
            <a:ext cx="7886160" cy="9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131a22"/>
                </a:solidFill>
                <a:latin typeface="Calibri"/>
              </a:rPr>
              <a:t>Inhaltsverzeichnis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4" name="Content Placeholder 2"/>
          <p:cNvSpPr/>
          <p:nvPr/>
        </p:nvSpPr>
        <p:spPr>
          <a:xfrm>
            <a:off x="628560" y="1347840"/>
            <a:ext cx="7886160" cy="30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131a2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131a22"/>
                </a:solidFill>
                <a:latin typeface="Calibri"/>
              </a:rPr>
              <a:t>Übersicht</a:t>
            </a:r>
            <a:endParaRPr b="0" lang="de-DE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de-DE" sz="2000" spc="-1" strike="noStrike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131a2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131a22"/>
                </a:solidFill>
                <a:latin typeface="Calibri"/>
                <a:ea typeface="Calibri"/>
              </a:rPr>
              <a:t>Merkmale / Produktportfolio</a:t>
            </a:r>
            <a:endParaRPr b="0" lang="de-DE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de-DE" sz="2000" spc="-1" strike="noStrike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131a2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31a22"/>
                </a:solidFill>
                <a:latin typeface="Calibri"/>
                <a:ea typeface="Calibri"/>
              </a:rPr>
              <a:t>Vorteile</a:t>
            </a:r>
            <a:endParaRPr b="0" lang="de-DE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de-DE" sz="2000" spc="-1" strike="noStrike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131a2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31a22"/>
                </a:solidFill>
                <a:latin typeface="Calibri"/>
                <a:ea typeface="Calibri"/>
              </a:rPr>
              <a:t>Nachteile</a:t>
            </a:r>
            <a:endParaRPr b="0" lang="de-DE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de-DE" sz="2000" spc="-1" strike="noStrike">
              <a:latin typeface="Arial"/>
            </a:endParaRPr>
          </a:p>
        </p:txBody>
      </p:sp>
      <p:sp>
        <p:nvSpPr>
          <p:cNvPr id="145" name="Slide Number Placeholder 4"/>
          <p:cNvSpPr/>
          <p:nvPr/>
        </p:nvSpPr>
        <p:spPr>
          <a:xfrm>
            <a:off x="6458040" y="462600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FE9D8A6-13B4-4BF1-81B5-A5B9EB5D943A}" type="slidenum">
              <a:rPr b="0" lang="en-US" sz="1200" spc="-1" strike="noStrike">
                <a:solidFill>
                  <a:srgbClr val="dadada"/>
                </a:solidFill>
                <a:latin typeface="Arial"/>
                <a:ea typeface="Arial"/>
              </a:rPr>
              <a:t>2</a:t>
            </a:fld>
            <a:endParaRPr b="0" lang="de-DE" sz="1200" spc="-1" strike="noStrike">
              <a:latin typeface="Arial"/>
            </a:endParaRPr>
          </a:p>
        </p:txBody>
      </p:sp>
      <p:sp>
        <p:nvSpPr>
          <p:cNvPr id="146" name="Footer Placeholder 3"/>
          <p:cNvSpPr/>
          <p:nvPr/>
        </p:nvSpPr>
        <p:spPr>
          <a:xfrm>
            <a:off x="628560" y="4626000"/>
            <a:ext cx="308556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Alexander Ivanov, David Krus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_0"/>
          <p:cNvSpPr/>
          <p:nvPr/>
        </p:nvSpPr>
        <p:spPr>
          <a:xfrm>
            <a:off x="628560" y="101520"/>
            <a:ext cx="7886160" cy="9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131a22"/>
                </a:solidFill>
                <a:latin typeface="Calibri"/>
              </a:rPr>
              <a:t>Übersicht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8" name="Content Placeholder 2_1"/>
          <p:cNvSpPr/>
          <p:nvPr/>
        </p:nvSpPr>
        <p:spPr>
          <a:xfrm>
            <a:off x="628560" y="1275840"/>
            <a:ext cx="7886160" cy="30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131a2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31a22"/>
                </a:solidFill>
                <a:latin typeface="Calibri"/>
              </a:rPr>
              <a:t>2006 entwickelt um </a:t>
            </a:r>
            <a:r>
              <a:rPr b="0" lang="de-DE" sz="1800" spc="-1" strike="noStrike">
                <a:solidFill>
                  <a:srgbClr val="131a22"/>
                </a:solidFill>
                <a:latin typeface="Calibri"/>
                <a:ea typeface="Calibri"/>
              </a:rPr>
              <a:t>eine IT-Infrastruktur auf Abruf anbieten zu können</a:t>
            </a:r>
            <a:endParaRPr b="0" lang="de-DE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131a2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131a22"/>
                </a:solidFill>
                <a:latin typeface="Calibri"/>
                <a:ea typeface="Calibri"/>
              </a:rPr>
              <a:t>Über Hunderttausend  Kunden in 190 Ländern weltweit</a:t>
            </a:r>
            <a:endParaRPr b="0" lang="de-DE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131a2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31a22"/>
                </a:solidFill>
                <a:latin typeface="Calibri"/>
                <a:ea typeface="Calibri"/>
              </a:rPr>
              <a:t>Umsatz im Jahr 2018: 25,7 Milliarden US-Dollar</a:t>
            </a:r>
            <a:endParaRPr b="0" lang="de-DE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131a2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31a22"/>
                </a:solidFill>
                <a:latin typeface="Calibri"/>
                <a:ea typeface="Calibri"/>
              </a:rPr>
              <a:t>Ab 2010 Free Usage Tier für Neukunden (750 Stunden)</a:t>
            </a:r>
            <a:endParaRPr b="0" lang="de-DE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131a2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131a22"/>
                </a:solidFill>
                <a:latin typeface="Calibri"/>
                <a:ea typeface="Calibri"/>
              </a:rPr>
              <a:t>Drei Rechenzentren in Frankfurt am Main (EU-DSGVO)</a:t>
            </a:r>
            <a:endParaRPr b="0" lang="de-DE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49" name="Slide Number Placeholder 4_1"/>
          <p:cNvSpPr/>
          <p:nvPr/>
        </p:nvSpPr>
        <p:spPr>
          <a:xfrm>
            <a:off x="6458040" y="462600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2436066-FFB8-4B61-8F26-83BB08297E02}" type="slidenum">
              <a:rPr b="0" lang="en-US" sz="1200" spc="-1" strike="noStrike">
                <a:solidFill>
                  <a:srgbClr val="dadada"/>
                </a:solidFill>
                <a:latin typeface="Arial"/>
                <a:ea typeface="Arial"/>
              </a:rPr>
              <a:t>3</a:t>
            </a:fld>
            <a:endParaRPr b="0" lang="de-DE" sz="1200" spc="-1" strike="noStrike">
              <a:latin typeface="Arial"/>
            </a:endParaRPr>
          </a:p>
        </p:txBody>
      </p:sp>
      <p:sp>
        <p:nvSpPr>
          <p:cNvPr id="150" name="Footer Placeholder 3_1"/>
          <p:cNvSpPr/>
          <p:nvPr/>
        </p:nvSpPr>
        <p:spPr>
          <a:xfrm>
            <a:off x="628560" y="4626000"/>
            <a:ext cx="308556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Alexander Ivanov, David Krus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/>
          <p:nvPr/>
        </p:nvSpPr>
        <p:spPr>
          <a:xfrm>
            <a:off x="628560" y="101520"/>
            <a:ext cx="7886160" cy="9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131a22"/>
                </a:solidFill>
                <a:latin typeface="Calibri"/>
              </a:rPr>
              <a:t>Platform Services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152" name="Inhaltsplatzhalter 10" descr=""/>
          <p:cNvPicPr/>
          <p:nvPr/>
        </p:nvPicPr>
        <p:blipFill>
          <a:blip r:embed="rId1"/>
          <a:stretch/>
        </p:blipFill>
        <p:spPr>
          <a:xfrm>
            <a:off x="628560" y="1572840"/>
            <a:ext cx="7886160" cy="2614680"/>
          </a:xfrm>
          <a:prstGeom prst="rect">
            <a:avLst/>
          </a:prstGeom>
          <a:ln w="0">
            <a:noFill/>
          </a:ln>
        </p:spPr>
      </p:pic>
      <p:sp>
        <p:nvSpPr>
          <p:cNvPr id="153" name="Slide Number Placeholder 4"/>
          <p:cNvSpPr/>
          <p:nvPr/>
        </p:nvSpPr>
        <p:spPr>
          <a:xfrm>
            <a:off x="6458040" y="462600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18A315B-B77E-4CA7-9E99-A80176B1C34B}" type="slidenum">
              <a:rPr b="0" lang="en-US" sz="1200" spc="-1" strike="noStrike">
                <a:solidFill>
                  <a:srgbClr val="dadada"/>
                </a:solidFill>
                <a:latin typeface="Arial"/>
                <a:ea typeface="Arial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  <p:sp>
        <p:nvSpPr>
          <p:cNvPr id="154" name="Footer Placeholder 3"/>
          <p:cNvSpPr/>
          <p:nvPr/>
        </p:nvSpPr>
        <p:spPr>
          <a:xfrm>
            <a:off x="628560" y="4626000"/>
            <a:ext cx="308556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Alexander Ivanov, David Krus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/>
          <p:nvPr/>
        </p:nvSpPr>
        <p:spPr>
          <a:xfrm>
            <a:off x="628560" y="101520"/>
            <a:ext cx="7886160" cy="9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131a22"/>
                </a:solidFill>
                <a:latin typeface="Calibri"/>
              </a:rPr>
              <a:t>Foundation Services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6" name="Slide Number Placeholder 4"/>
          <p:cNvSpPr/>
          <p:nvPr/>
        </p:nvSpPr>
        <p:spPr>
          <a:xfrm>
            <a:off x="6458040" y="462600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138A0C7-E887-4FA7-AEB2-4C876A14515E}" type="slidenum">
              <a:rPr b="0" lang="en-US" sz="1200" spc="-1" strike="noStrike">
                <a:solidFill>
                  <a:srgbClr val="dadada"/>
                </a:solidFill>
                <a:latin typeface="Arial"/>
                <a:ea typeface="Arial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  <p:pic>
        <p:nvPicPr>
          <p:cNvPr id="157" name="Inhaltsplatzhalter 7" descr=""/>
          <p:cNvPicPr/>
          <p:nvPr/>
        </p:nvPicPr>
        <p:blipFill>
          <a:blip r:embed="rId1"/>
          <a:stretch/>
        </p:blipFill>
        <p:spPr>
          <a:xfrm>
            <a:off x="628560" y="1581840"/>
            <a:ext cx="7886160" cy="2596320"/>
          </a:xfrm>
          <a:prstGeom prst="rect">
            <a:avLst/>
          </a:prstGeom>
          <a:ln w="0">
            <a:noFill/>
          </a:ln>
        </p:spPr>
      </p:pic>
      <p:sp>
        <p:nvSpPr>
          <p:cNvPr id="158" name="Footer Placeholder 3"/>
          <p:cNvSpPr/>
          <p:nvPr/>
        </p:nvSpPr>
        <p:spPr>
          <a:xfrm>
            <a:off x="628560" y="4626000"/>
            <a:ext cx="308556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Alexander Ivanov, David Krus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/>
          <p:nvPr/>
        </p:nvSpPr>
        <p:spPr>
          <a:xfrm>
            <a:off x="628560" y="101520"/>
            <a:ext cx="7886160" cy="9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131a22"/>
                </a:solidFill>
                <a:latin typeface="Calibri"/>
              </a:rPr>
              <a:t>Vorteile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0" name="Content Placeholder 2"/>
          <p:cNvSpPr/>
          <p:nvPr/>
        </p:nvSpPr>
        <p:spPr>
          <a:xfrm>
            <a:off x="628560" y="1347840"/>
            <a:ext cx="7886160" cy="30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45000">
            <a:noAutofit/>
          </a:bodyPr>
          <a:p>
            <a:pPr marL="228600" indent="-227880">
              <a:lnSpc>
                <a:spcPct val="107000"/>
              </a:lnSpc>
              <a:spcBef>
                <a:spcPts val="1001"/>
              </a:spcBef>
              <a:spcAft>
                <a:spcPts val="601"/>
              </a:spcAft>
              <a:buClr>
                <a:srgbClr val="131a22"/>
              </a:buClr>
              <a:buFont typeface="Arial"/>
              <a:buChar char="•"/>
            </a:pPr>
            <a:r>
              <a:rPr b="1" lang="de-DE" sz="1700" spc="-1" strike="noStrike">
                <a:solidFill>
                  <a:srgbClr val="131a22"/>
                </a:solidFill>
                <a:latin typeface="Calibri"/>
                <a:ea typeface="Segoe UI"/>
              </a:rPr>
              <a:t>Einfach zu nutzen </a:t>
            </a:r>
            <a:endParaRPr b="0" lang="de-DE" sz="1700" spc="-1" strike="noStrike">
              <a:latin typeface="Arial"/>
            </a:endParaRPr>
          </a:p>
          <a:p>
            <a:pPr marL="228600" indent="-227880">
              <a:lnSpc>
                <a:spcPct val="107000"/>
              </a:lnSpc>
              <a:spcBef>
                <a:spcPts val="1001"/>
              </a:spcBef>
              <a:spcAft>
                <a:spcPts val="601"/>
              </a:spcAft>
              <a:buClr>
                <a:srgbClr val="131a22"/>
              </a:buClr>
              <a:buFont typeface="Arial"/>
              <a:buChar char="•"/>
            </a:pPr>
            <a:r>
              <a:rPr b="1" lang="de-DE" sz="1700" spc="-1" strike="noStrike">
                <a:solidFill>
                  <a:srgbClr val="131a22"/>
                </a:solidFill>
                <a:latin typeface="Calibri"/>
                <a:ea typeface="Segoe UI"/>
              </a:rPr>
              <a:t>Flexibilität </a:t>
            </a:r>
            <a:endParaRPr b="0" lang="de-DE" sz="1700" spc="-1" strike="noStrike">
              <a:latin typeface="Arial"/>
            </a:endParaRPr>
          </a:p>
          <a:p>
            <a:pPr marL="228600" indent="-227880">
              <a:lnSpc>
                <a:spcPct val="107000"/>
              </a:lnSpc>
              <a:spcBef>
                <a:spcPts val="1001"/>
              </a:spcBef>
              <a:spcAft>
                <a:spcPts val="601"/>
              </a:spcAft>
              <a:buClr>
                <a:srgbClr val="131a22"/>
              </a:buClr>
              <a:buFont typeface="Arial"/>
              <a:buChar char="•"/>
            </a:pPr>
            <a:r>
              <a:rPr b="1" lang="de-DE" sz="1700" spc="-1" strike="noStrike">
                <a:solidFill>
                  <a:srgbClr val="131a22"/>
                </a:solidFill>
                <a:latin typeface="Calibri"/>
                <a:ea typeface="Segoe UI"/>
              </a:rPr>
              <a:t>Wirtschaftlichkeit</a:t>
            </a:r>
            <a:endParaRPr b="0" lang="de-DE" sz="1700" spc="-1" strike="noStrike">
              <a:latin typeface="Arial"/>
            </a:endParaRPr>
          </a:p>
          <a:p>
            <a:pPr marL="228600" indent="-227880">
              <a:lnSpc>
                <a:spcPct val="107000"/>
              </a:lnSpc>
              <a:spcBef>
                <a:spcPts val="1001"/>
              </a:spcBef>
              <a:spcAft>
                <a:spcPts val="601"/>
              </a:spcAft>
              <a:buClr>
                <a:srgbClr val="131a22"/>
              </a:buClr>
              <a:buFont typeface="Arial"/>
              <a:buChar char="•"/>
            </a:pPr>
            <a:r>
              <a:rPr b="1" lang="de-DE" sz="1700" spc="-1" strike="noStrike">
                <a:solidFill>
                  <a:srgbClr val="131a22"/>
                </a:solidFill>
                <a:latin typeface="Calibri"/>
                <a:ea typeface="Segoe UI"/>
              </a:rPr>
              <a:t>Zuverlässig</a:t>
            </a:r>
            <a:endParaRPr b="0" lang="de-DE" sz="1700" spc="-1" strike="noStrike">
              <a:latin typeface="Arial"/>
            </a:endParaRPr>
          </a:p>
          <a:p>
            <a:pPr marL="228600" indent="-227880">
              <a:lnSpc>
                <a:spcPct val="107000"/>
              </a:lnSpc>
              <a:spcBef>
                <a:spcPts val="1001"/>
              </a:spcBef>
              <a:spcAft>
                <a:spcPts val="601"/>
              </a:spcAft>
              <a:buClr>
                <a:srgbClr val="131a22"/>
              </a:buClr>
              <a:buFont typeface="Arial"/>
              <a:buChar char="•"/>
            </a:pPr>
            <a:r>
              <a:rPr b="1" lang="de-DE" sz="1700" spc="-1" strike="noStrike">
                <a:solidFill>
                  <a:srgbClr val="131a22"/>
                </a:solidFill>
                <a:latin typeface="Calibri"/>
                <a:ea typeface="Segoe UI"/>
              </a:rPr>
              <a:t>Skalierbar &amp; Leistungsfähig</a:t>
            </a:r>
            <a:endParaRPr b="0" lang="de-DE" sz="1700" spc="-1" strike="noStrike">
              <a:latin typeface="Arial"/>
            </a:endParaRPr>
          </a:p>
          <a:p>
            <a:pPr marL="228600" indent="-227880">
              <a:lnSpc>
                <a:spcPct val="107000"/>
              </a:lnSpc>
              <a:spcBef>
                <a:spcPts val="1001"/>
              </a:spcBef>
              <a:spcAft>
                <a:spcPts val="601"/>
              </a:spcAft>
              <a:buClr>
                <a:srgbClr val="131a22"/>
              </a:buClr>
              <a:buFont typeface="Arial"/>
              <a:buChar char="•"/>
            </a:pPr>
            <a:r>
              <a:rPr b="1" lang="de-DE" sz="1700" spc="-1" strike="noStrike">
                <a:solidFill>
                  <a:srgbClr val="131a22"/>
                </a:solidFill>
                <a:latin typeface="Calibri"/>
                <a:ea typeface="Segoe UI"/>
              </a:rPr>
              <a:t>Hoher Sicherheitsstandard</a:t>
            </a:r>
            <a:endParaRPr b="0" lang="de-DE" sz="1700" spc="-1" strike="noStrike">
              <a:latin typeface="Arial"/>
            </a:endParaRPr>
          </a:p>
        </p:txBody>
      </p:sp>
      <p:sp>
        <p:nvSpPr>
          <p:cNvPr id="161" name="Slide Number Placeholder 4"/>
          <p:cNvSpPr/>
          <p:nvPr/>
        </p:nvSpPr>
        <p:spPr>
          <a:xfrm>
            <a:off x="6458040" y="462600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2F03A2D-A130-4665-BA1F-D732A296076B}" type="slidenum">
              <a:rPr b="0" lang="en-US" sz="1200" spc="-1" strike="noStrike">
                <a:solidFill>
                  <a:srgbClr val="dadada"/>
                </a:solidFill>
                <a:latin typeface="Arial"/>
                <a:ea typeface="Arial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  <p:sp>
        <p:nvSpPr>
          <p:cNvPr id="162" name="Footer Placeholder 3"/>
          <p:cNvSpPr/>
          <p:nvPr/>
        </p:nvSpPr>
        <p:spPr>
          <a:xfrm>
            <a:off x="628560" y="4626000"/>
            <a:ext cx="308556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Alexander Ivanov, David Krus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/>
          <p:nvPr/>
        </p:nvSpPr>
        <p:spPr>
          <a:xfrm>
            <a:off x="628560" y="101520"/>
            <a:ext cx="7886160" cy="9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131a22"/>
                </a:solidFill>
                <a:latin typeface="Calibri"/>
              </a:rPr>
              <a:t>Nachteile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4" name="Content Placeholder 2"/>
          <p:cNvSpPr/>
          <p:nvPr/>
        </p:nvSpPr>
        <p:spPr>
          <a:xfrm>
            <a:off x="628560" y="965880"/>
            <a:ext cx="7886160" cy="30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131a22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131a22"/>
                </a:solidFill>
                <a:latin typeface="Calibri"/>
              </a:rPr>
              <a:t>Kein deutscher Datenschutz, da US Unternehmen</a:t>
            </a:r>
            <a:endParaRPr b="0" lang="de-DE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17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131a22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131a22"/>
                </a:solidFill>
                <a:latin typeface="Calibri"/>
              </a:rPr>
              <a:t>Immer wieder werden Sicherheitslücken entdeckt</a:t>
            </a:r>
            <a:endParaRPr b="0" lang="de-DE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17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131a22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131a22"/>
                </a:solidFill>
                <a:latin typeface="Calibri"/>
              </a:rPr>
              <a:t>Internet teilweise durch AWS APIs abhängig</a:t>
            </a:r>
            <a:endParaRPr b="0" lang="de-DE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17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131a22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131a22"/>
                </a:solidFill>
                <a:latin typeface="Calibri"/>
              </a:rPr>
              <a:t>Trotz Serviceverfügbarkeit von 99,99~% öfters Probleme mit Stromversorgung</a:t>
            </a:r>
            <a:endParaRPr b="0" lang="de-DE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17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131a22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131a22"/>
                </a:solidFill>
                <a:latin typeface="Calibri"/>
              </a:rPr>
              <a:t>Hosting der Public Clouds von Geheimdiensten (CIA) </a:t>
            </a:r>
            <a:endParaRPr b="0" lang="de-DE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de-DE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de-DE" sz="1700" spc="-1" strike="noStrike">
              <a:latin typeface="Arial"/>
            </a:endParaRPr>
          </a:p>
        </p:txBody>
      </p:sp>
      <p:sp>
        <p:nvSpPr>
          <p:cNvPr id="165" name="Slide Number Placeholder 4"/>
          <p:cNvSpPr/>
          <p:nvPr/>
        </p:nvSpPr>
        <p:spPr>
          <a:xfrm>
            <a:off x="6458040" y="462600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29A34FB-51DB-4353-B158-BFEFCD515E2C}" type="slidenum">
              <a:rPr b="0" lang="en-US" sz="1200" spc="-1" strike="noStrike">
                <a:solidFill>
                  <a:srgbClr val="dadada"/>
                </a:solidFill>
                <a:latin typeface="Arial"/>
                <a:ea typeface="Arial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  <p:sp>
        <p:nvSpPr>
          <p:cNvPr id="166" name="Footer Placeholder 3"/>
          <p:cNvSpPr/>
          <p:nvPr/>
        </p:nvSpPr>
        <p:spPr>
          <a:xfrm>
            <a:off x="628560" y="4626000"/>
            <a:ext cx="308556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Alexander Ivanov, David Krus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/>
          <p:nvPr/>
        </p:nvSpPr>
        <p:spPr>
          <a:xfrm>
            <a:off x="628560" y="101520"/>
            <a:ext cx="7886160" cy="9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131a22"/>
                </a:solidFill>
                <a:latin typeface="Calibri"/>
              </a:rPr>
              <a:t>Quellen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8" name="Content Placeholder 2"/>
          <p:cNvSpPr/>
          <p:nvPr/>
        </p:nvSpPr>
        <p:spPr>
          <a:xfrm>
            <a:off x="628560" y="1347840"/>
            <a:ext cx="7886160" cy="30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1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https://de.wikipedia.org/wiki/Amazon_Web_Services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1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https://d1.awsstatic.com/whitepapers/de_DE/aws-overview.pdf?did=wp_card&amp;trk=wp_cardydiesis</a:t>
            </a:r>
            <a:r>
              <a:rPr b="1" lang="de-DE" sz="1800" spc="-1" strike="noStrike">
                <a:solidFill>
                  <a:srgbClr val="131a22"/>
                </a:solidFill>
                <a:latin typeface="Calibri"/>
                <a:ea typeface="Calibri"/>
              </a:rPr>
              <a:t> (08.02.2021)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1800" spc="-1" strike="noStrike" u="sng">
                <a:solidFill>
                  <a:srgbClr val="0563c1"/>
                </a:solidFill>
                <a:uFillTx/>
                <a:latin typeface="Calibri"/>
                <a:ea typeface="Calibri"/>
              </a:rPr>
              <a:t>https://aws.amazon.com/de/products/compute/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9" name="Slide Number Placeholder 4"/>
          <p:cNvSpPr/>
          <p:nvPr/>
        </p:nvSpPr>
        <p:spPr>
          <a:xfrm>
            <a:off x="6458040" y="462600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F162EAC-59DA-4654-B238-E4AE195787AE}" type="slidenum">
              <a:rPr b="0" lang="en-US" sz="1200" spc="-1" strike="noStrike">
                <a:solidFill>
                  <a:srgbClr val="dadada"/>
                </a:solidFill>
                <a:latin typeface="Arial"/>
                <a:ea typeface="Arial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  <p:sp>
        <p:nvSpPr>
          <p:cNvPr id="170" name="TextBox 5"/>
          <p:cNvSpPr/>
          <p:nvPr/>
        </p:nvSpPr>
        <p:spPr>
          <a:xfrm>
            <a:off x="186480" y="695160"/>
            <a:ext cx="883440" cy="26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600" spc="-1" strike="noStrike">
                <a:solidFill>
                  <a:srgbClr val="37475a"/>
                </a:solidFill>
                <a:latin typeface="Arial"/>
                <a:ea typeface="Arial"/>
              </a:rPr>
              <a:t>“</a:t>
            </a:r>
            <a:endParaRPr b="0" lang="de-DE" sz="16600" spc="-1" strike="noStrike">
              <a:latin typeface="Arial"/>
            </a:endParaRPr>
          </a:p>
        </p:txBody>
      </p:sp>
      <p:sp>
        <p:nvSpPr>
          <p:cNvPr id="171" name="TextBox 6"/>
          <p:cNvSpPr/>
          <p:nvPr/>
        </p:nvSpPr>
        <p:spPr>
          <a:xfrm>
            <a:off x="8073000" y="2880360"/>
            <a:ext cx="883440" cy="26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600" spc="-1" strike="noStrike">
                <a:solidFill>
                  <a:srgbClr val="37475a"/>
                </a:solidFill>
                <a:latin typeface="Arial"/>
                <a:ea typeface="Arial"/>
              </a:rPr>
              <a:t>”</a:t>
            </a:r>
            <a:endParaRPr b="0" lang="de-DE" sz="16600" spc="-1" strike="noStrike">
              <a:latin typeface="Arial"/>
            </a:endParaRPr>
          </a:p>
        </p:txBody>
      </p:sp>
      <p:sp>
        <p:nvSpPr>
          <p:cNvPr id="172" name="Footer Placeholder 3"/>
          <p:cNvSpPr/>
          <p:nvPr/>
        </p:nvSpPr>
        <p:spPr>
          <a:xfrm>
            <a:off x="628560" y="4626000"/>
            <a:ext cx="308556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Alexander Ivanov, David Krus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/>
          <p:nvPr/>
        </p:nvSpPr>
        <p:spPr>
          <a:xfrm>
            <a:off x="628560" y="1577880"/>
            <a:ext cx="7886160" cy="9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131a22"/>
                </a:solidFill>
                <a:latin typeface="Calibri"/>
              </a:rPr>
              <a:t>Vielen Dank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4" name="Slide Number Placeholder 4"/>
          <p:cNvSpPr/>
          <p:nvPr/>
        </p:nvSpPr>
        <p:spPr>
          <a:xfrm>
            <a:off x="6458040" y="4626000"/>
            <a:ext cx="20566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34AE167-7273-4879-8B3E-70AE60E45755}" type="slidenum">
              <a:rPr b="0" lang="en-US" sz="1200" spc="-1" strike="noStrike">
                <a:solidFill>
                  <a:srgbClr val="dadada"/>
                </a:solidFill>
                <a:latin typeface="Arial"/>
                <a:ea typeface="Arial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  <p:sp>
        <p:nvSpPr>
          <p:cNvPr id="175" name="Footer Placeholder 3"/>
          <p:cNvSpPr/>
          <p:nvPr/>
        </p:nvSpPr>
        <p:spPr>
          <a:xfrm>
            <a:off x="628560" y="4626000"/>
            <a:ext cx="308556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Alexander Ivanov, David Krus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0074_T_PGO_TOP100-AMAZON-16_9</Template>
  <TotalTime>2</TotalTime>
  <Application>LibreOffice/7.1.0.3$Windows_X86_64 LibreOffice_project/f6099ecf3d29644b5008cc8f48f42f4a40986e4c</Application>
  <AppVersion>15.0000</AppVersion>
  <Words>226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2021-02-10T10:14:58Z</dcterms:created>
  <dc:creator>David Krus</dc:creator>
  <dc:description>© Copyright PresentationGo.com</dc:description>
  <dc:language>de-DE</dc:language>
  <cp:lastModifiedBy/>
  <dcterms:modified xsi:type="dcterms:W3CDTF">2021-02-12T15:47:55Z</dcterms:modified>
  <cp:revision>11</cp:revision>
  <dc:subject/>
  <dc:title>Amazon Web 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Bildschirmpräsentation (16:9)</vt:lpwstr>
  </property>
  <property fmtid="{D5CDD505-2E9C-101B-9397-08002B2CF9AE}" pid="4" name="Slides">
    <vt:i4>8</vt:i4>
  </property>
</Properties>
</file>