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0" r:id="rId8"/>
    <p:sldId id="259" r:id="rId9"/>
    <p:sldId id="262" r:id="rId10"/>
    <p:sldId id="263" r:id="rId11"/>
    <p:sldId id="261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10" d="100"/>
          <a:sy n="110" d="100"/>
        </p:scale>
        <p:origin x="-540" y="-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5BBDF1-CE67-4F6A-8AC8-72FF2D78D5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31C3B29-B1C0-4A0D-B8BA-DA76EA21CA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931BA53-23E6-499D-91F8-639E8BBC8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23172-A523-4BF2-8A00-1B78ACAB3548}" type="datetimeFigureOut">
              <a:rPr lang="de-DE" smtClean="0"/>
              <a:t>22.02.2021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33CFF34-B3B7-4E94-8C6A-28971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EDCCA90-6CAE-4057-9224-76EDD269F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D6D9A-5DFE-405C-8117-582A3664C6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2062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FD3EE7-6AC5-4951-AF8D-98981A855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1715014-EE53-4D22-8F1A-F24E6C7726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10DA91F-75DF-4239-B996-B1627C8C7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23172-A523-4BF2-8A00-1B78ACAB3548}" type="datetimeFigureOut">
              <a:rPr lang="de-DE" smtClean="0"/>
              <a:t>22.02.2021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DA6EDF5-3174-4BF2-88DB-825CA8059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CFD5047-8085-4058-89C6-670FAB121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D6D9A-5DFE-405C-8117-582A3664C6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2849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68EE8AB-126F-47BD-92D2-F7241E46F2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7ADDD03-BDDA-4B93-8033-7C83BA2F7F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CE329DE-7D5A-4C2E-9385-A961B1E21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23172-A523-4BF2-8A00-1B78ACAB3548}" type="datetimeFigureOut">
              <a:rPr lang="de-DE" smtClean="0"/>
              <a:t>22.02.2021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760B3B5-7941-4E07-91B9-8F845AD34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7522CC3-B1D4-45F4-A484-D70A95C28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D6D9A-5DFE-405C-8117-582A3664C6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9582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5F8BBA-FF8E-43D4-BA22-B46D453A4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6711AC2-0515-45C2-8757-6209D27F1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51D0B28-2D20-452F-BF68-EB4C3A110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23172-A523-4BF2-8A00-1B78ACAB3548}" type="datetimeFigureOut">
              <a:rPr lang="de-DE" smtClean="0"/>
              <a:t>22.02.2021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8A800D-AA47-45FF-AB3D-E29C388A3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6219964-3AEE-4792-825C-1DFC0D596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D6D9A-5DFE-405C-8117-582A3664C6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193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2C20FA-3764-43B7-B6C4-6E7D65A30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B72E6B1-1517-4688-95A8-2AE7F983B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9297C1D-B0E4-495B-B9BB-C63067C3D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23172-A523-4BF2-8A00-1B78ACAB3548}" type="datetimeFigureOut">
              <a:rPr lang="de-DE" smtClean="0"/>
              <a:t>22.02.2021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F2F61E6-B159-4B99-9951-F938A0614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428BD24-8F1A-48E5-830E-B8D384808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D6D9A-5DFE-405C-8117-582A3664C6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3518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9F60CF-80DA-4E06-AB2F-C8A8027A7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659528-30C3-4A0C-A543-7BE55CA3D0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888E976-5A63-4339-8006-2E3B6C728A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18E707B-5397-4B87-84BD-B4C3B73EA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23172-A523-4BF2-8A00-1B78ACAB3548}" type="datetimeFigureOut">
              <a:rPr lang="de-DE" smtClean="0"/>
              <a:t>22.02.2021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A4D7821-A8EF-4442-95DE-873C9D42E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5C4E783-EDCE-47E4-8424-71912CFBA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D6D9A-5DFE-405C-8117-582A3664C6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268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69A5AA-7BE2-4945-8FB1-AEAD94A7A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86F675E-104E-451A-B598-877412C1B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32A4355-7DA1-4D70-B0D7-CA7CDA072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497A5F4-9C33-48E6-B120-F6B6C94E1B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E40AD97-9A12-4368-9417-913D7B0BC0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CE79B8C-BA3E-45C5-9AF2-3018BC96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23172-A523-4BF2-8A00-1B78ACAB3548}" type="datetimeFigureOut">
              <a:rPr lang="de-DE" smtClean="0"/>
              <a:t>22.02.2021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1AD90CB-BD8B-4B72-8094-8B93D6A00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C3574A4-BEB5-4513-B920-D1767D59E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D6D9A-5DFE-405C-8117-582A3664C6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3587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42F486-A65A-4F9D-90B3-4AF6347DE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F122C86-C8BA-4C68-8DF2-CA8C1AB5D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23172-A523-4BF2-8A00-1B78ACAB3548}" type="datetimeFigureOut">
              <a:rPr lang="de-DE" smtClean="0"/>
              <a:t>22.02.2021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FCCD3C7-DD53-468D-84C8-E6B7B17D9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4543C86-6058-451E-AAAD-4CC4F76BA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D6D9A-5DFE-405C-8117-582A3664C6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627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F1755C7-7511-4BF0-91E9-BDD1009DA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23172-A523-4BF2-8A00-1B78ACAB3548}" type="datetimeFigureOut">
              <a:rPr lang="de-DE" smtClean="0"/>
              <a:t>22.02.2021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9BA1CE7-B211-4650-AEE6-4FE7CF77B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48FBC23-7AC9-4CA3-B778-3F08E1E7E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D6D9A-5DFE-405C-8117-582A3664C6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0714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C64F02-B9B4-4208-938D-7E4356FD8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27147C9-3AFE-4C87-B6AF-8545D9DE4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68683B0-D071-43E6-9AE5-CA6F9E90B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580C46E-6257-4AF4-A3BD-1B8AE8ACF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23172-A523-4BF2-8A00-1B78ACAB3548}" type="datetimeFigureOut">
              <a:rPr lang="de-DE" smtClean="0"/>
              <a:t>22.02.2021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93161FF-D9EC-4CCB-9543-1CA94561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F314821-A8C5-4CE6-9C09-94D00F5F5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D6D9A-5DFE-405C-8117-582A3664C6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0882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E763BD-2286-4D9F-924A-480B0BBB5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121A5F8-360E-46A8-8824-793CBEACD5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A5033BB-014D-4BE1-991B-24CF4405F3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9A8E9C1-167F-47DD-81F0-B3A79CB7A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23172-A523-4BF2-8A00-1B78ACAB3548}" type="datetimeFigureOut">
              <a:rPr lang="de-DE" smtClean="0"/>
              <a:t>22.02.2021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61C88E8-14DC-4FD4-B0E7-D565C0D7F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F6A488F-8805-4426-8639-826573D2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D6D9A-5DFE-405C-8117-582A3664C6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8227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290CFC9-149C-4067-890A-FF64A1DAE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959CD6A-F9C8-40D8-89D2-8652ABF27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4615C5A-0271-4F49-8CE0-9FF92A9AA4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23172-A523-4BF2-8A00-1B78ACAB3548}" type="datetimeFigureOut">
              <a:rPr lang="de-DE" smtClean="0"/>
              <a:t>22.02.2021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9DDC6F-19E8-4958-97B3-E2B2A2DCB1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4E9A4C1-B5FA-457F-BBD3-3D48C2D7AD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D6D9A-5DFE-405C-8117-582A3664C6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2141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9B37791B-B040-4694-BFDC-8DD132D86E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xmlns="" id="{4B2AE301-8298-47C2-81FA-781BA50D99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xmlns="" id="{68DBE596-692C-4777-8933-9D5BB8533B3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xmlns="" id="{9C38783D-8606-4709-8C6F-69DE0EF8161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xmlns="" id="{665A2D8C-561A-4347-88E9-4D84CF7CA95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xmlns="" id="{77CB8EFE-31DC-44A2-A07E-FD84E8DA3E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xmlns="" id="{B6473FEC-46FF-4C7E-85BA-344E0365CA0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xmlns="" id="{8C875950-A52D-453F-A602-3E58AD414EC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C08E95-9FED-4E17-8032-443CEDE9FF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5698" y="-573549"/>
            <a:ext cx="5240881" cy="2411014"/>
          </a:xfrm>
        </p:spPr>
        <p:txBody>
          <a:bodyPr>
            <a:normAutofit/>
          </a:bodyPr>
          <a:lstStyle/>
          <a:p>
            <a:pPr algn="l"/>
            <a:r>
              <a:rPr lang="de-DE" sz="9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VDI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D87BCAD-C41F-4722-AABD-011DE26714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3859" y="1755926"/>
            <a:ext cx="3497263" cy="1012778"/>
          </a:xfrm>
        </p:spPr>
        <p:txBody>
          <a:bodyPr>
            <a:normAutofit/>
          </a:bodyPr>
          <a:lstStyle/>
          <a:p>
            <a:pPr algn="l"/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 Desktop Infrastructure</a:t>
            </a:r>
          </a:p>
        </p:txBody>
      </p:sp>
      <p:pic>
        <p:nvPicPr>
          <p:cNvPr id="4" name="Picture 3" descr="Bildergebnis für virtual desktop infrastructure">
            <a:extLst>
              <a:ext uri="{FF2B5EF4-FFF2-40B4-BE49-F238E27FC236}">
                <a16:creationId xmlns:a16="http://schemas.microsoft.com/office/drawing/2014/main" xmlns="" id="{00F57E12-4FCC-4384-8729-0FF16A31579B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973"/>
          <a:stretch/>
        </p:blipFill>
        <p:spPr bwMode="auto">
          <a:xfrm>
            <a:off x="3439271" y="2411014"/>
            <a:ext cx="4641851" cy="31762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65377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B95B9BA8-1D69-4796-85F5-B6D0BD5235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5F892E19-92E7-4BB2-8C3F-DBDFE8D9D3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xmlns="" id="{81E493D3-31D9-4B80-9798-EEA082E12A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-2" y="-1"/>
              <a:ext cx="4572002" cy="6858002"/>
              <a:chOff x="-2" y="-1"/>
              <a:chExt cx="4572002" cy="6858002"/>
            </a:xfrm>
            <a:effectLst/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xmlns="" id="{62E6AA4D-EC17-45B5-B621-DF0FD91FD4B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xmlns="" id="{D56F11D0-7966-41FE-AAB9-EC0C54F11F6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xmlns="" id="{CEDE579A-0A12-4A10-85D4-A8DA1663B89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xmlns="" id="{15CA79E3-BA58-419A-8541-7498AC2633F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xmlns="" id="{2348C622-BC44-4959-B64E-427015FD1FFA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xmlns="" id="{F8841A98-AA1D-4F65-A368-EF31110B07CD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xmlns="" id="{E6609F08-9B2C-4879-AC68-E3E537BED78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2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xmlns="" id="{6910EFC9-D70D-42FD-BCCD-AB1F710BFD43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xmlns="" id="{83BEF371-1E22-4C4F-A62F-AC6B92CAE0B5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F8FAFD7A-9C22-4EC2-BDFB-0ADB08BA3C39}"/>
              </a:ext>
            </a:extLst>
          </p:cNvPr>
          <p:cNvSpPr txBox="1">
            <a:spLocks/>
          </p:cNvSpPr>
          <p:nvPr/>
        </p:nvSpPr>
        <p:spPr>
          <a:xfrm>
            <a:off x="827088" y="1641752"/>
            <a:ext cx="2655887" cy="32132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4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Übersicht &amp; Merkmale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19E3372-9D97-4607-A952-73B2F3521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1" y="1721579"/>
            <a:ext cx="6140449" cy="395264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800"/>
              </a:spcAft>
            </a:pPr>
            <a:r>
              <a:rPr lang="en-US" sz="1900">
                <a:solidFill>
                  <a:schemeClr val="bg1">
                    <a:alpha val="80000"/>
                  </a:schemeClr>
                </a:solidFill>
                <a:effectLst/>
              </a:rPr>
              <a:t>- Funktionen des Arbeitsplatzes werden über einen zentralen Service bereitgestellt</a:t>
            </a:r>
          </a:p>
          <a:p>
            <a:pPr>
              <a:spcAft>
                <a:spcPts val="800"/>
              </a:spcAft>
            </a:pPr>
            <a:r>
              <a:rPr lang="en-US" sz="1900">
                <a:solidFill>
                  <a:schemeClr val="bg1">
                    <a:alpha val="80000"/>
                  </a:schemeClr>
                </a:solidFill>
                <a:effectLst/>
              </a:rPr>
              <a:t>- Anwender benötigt nur noch einen Client</a:t>
            </a:r>
          </a:p>
          <a:p>
            <a:pPr>
              <a:spcAft>
                <a:spcPts val="800"/>
              </a:spcAft>
            </a:pPr>
            <a:r>
              <a:rPr lang="en-US" sz="1900">
                <a:solidFill>
                  <a:schemeClr val="bg1">
                    <a:alpha val="80000"/>
                  </a:schemeClr>
                </a:solidFill>
                <a:effectLst/>
              </a:rPr>
              <a:t>- Software läuft auf einem Server</a:t>
            </a:r>
          </a:p>
          <a:p>
            <a:pPr>
              <a:spcAft>
                <a:spcPts val="800"/>
              </a:spcAft>
            </a:pPr>
            <a:r>
              <a:rPr lang="en-US" sz="1900">
                <a:solidFill>
                  <a:schemeClr val="bg1">
                    <a:alpha val="80000"/>
                  </a:schemeClr>
                </a:solidFill>
                <a:effectLst/>
              </a:rPr>
              <a:t>- Netzwerk sollte Performant sein um VDI zu ermöglichen</a:t>
            </a:r>
          </a:p>
          <a:p>
            <a:pPr marL="0">
              <a:spcAft>
                <a:spcPts val="800"/>
              </a:spcAft>
            </a:pPr>
            <a:endParaRPr lang="en-US" sz="1900">
              <a:solidFill>
                <a:schemeClr val="bg1">
                  <a:alpha val="80000"/>
                </a:schemeClr>
              </a:solidFill>
            </a:endParaRPr>
          </a:p>
          <a:p>
            <a:pPr marL="0">
              <a:spcAft>
                <a:spcPts val="800"/>
              </a:spcAft>
            </a:pPr>
            <a:r>
              <a:rPr lang="en-US" sz="1900" b="1" i="1">
                <a:solidFill>
                  <a:schemeClr val="bg1">
                    <a:alpha val="80000"/>
                  </a:schemeClr>
                </a:solidFill>
              </a:rPr>
              <a:t>Wo wird VDI angewendet?</a:t>
            </a:r>
            <a:r>
              <a:rPr lang="en-US" sz="1900">
                <a:solidFill>
                  <a:schemeClr val="bg1">
                    <a:alpha val="80000"/>
                  </a:schemeClr>
                </a:solidFill>
              </a:rPr>
              <a:t/>
            </a:r>
            <a:br>
              <a:rPr lang="en-US" sz="1900">
                <a:solidFill>
                  <a:schemeClr val="bg1">
                    <a:alpha val="80000"/>
                  </a:schemeClr>
                </a:solidFill>
              </a:rPr>
            </a:br>
            <a:r>
              <a:rPr lang="en-US" sz="1900">
                <a:solidFill>
                  <a:schemeClr val="bg1">
                    <a:alpha val="80000"/>
                  </a:schemeClr>
                </a:solidFill>
                <a:effectLst/>
              </a:rPr>
              <a:t>- VDI wird im Callcenter, BYOD Workplaces, Grafik Intensive Anwendungen, Remote Arbeiter eingesetzt, Partner Zugänge</a:t>
            </a:r>
          </a:p>
          <a:p>
            <a:pPr marL="0"/>
            <a:endParaRPr lang="en-US" sz="1900">
              <a:solidFill>
                <a:schemeClr val="bg1">
                  <a:alpha val="80000"/>
                </a:schemeClr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9D18E3F6-BBEF-4E3C-A91B-031CF3013353}"/>
              </a:ext>
            </a:extLst>
          </p:cNvPr>
          <p:cNvSpPr txBox="1">
            <a:spLocks/>
          </p:cNvSpPr>
          <p:nvPr/>
        </p:nvSpPr>
        <p:spPr>
          <a:xfrm>
            <a:off x="838200" y="358949"/>
            <a:ext cx="10515600" cy="1176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de-DE" sz="7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712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8">
            <a:extLst>
              <a:ext uri="{FF2B5EF4-FFF2-40B4-BE49-F238E27FC236}">
                <a16:creationId xmlns:a16="http://schemas.microsoft.com/office/drawing/2014/main" xmlns="" id="{9B37791B-B040-4694-BFDC-8DD132D86E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4B2AE301-8298-47C2-81FA-781BA50D99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68DBE596-692C-4777-8933-9D5BB8533B3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xmlns="" id="{9C38783D-8606-4709-8C6F-69DE0EF8161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xmlns="" id="{665A2D8C-561A-4347-88E9-4D84CF7CA95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xmlns="" id="{77CB8EFE-31DC-44A2-A07E-FD84E8DA3E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xmlns="" id="{B6473FEC-46FF-4C7E-85BA-344E0365CA0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xmlns="" id="{8C875950-A52D-453F-A602-3E58AD414EC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graphicFrame>
        <p:nvGraphicFramePr>
          <p:cNvPr id="43" name="Table 4">
            <a:extLst>
              <a:ext uri="{FF2B5EF4-FFF2-40B4-BE49-F238E27FC236}">
                <a16:creationId xmlns:a16="http://schemas.microsoft.com/office/drawing/2014/main" xmlns="" id="{D097C7AC-75C6-47B9-839B-6DD272B37A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0381938"/>
              </p:ext>
            </p:extLst>
          </p:nvPr>
        </p:nvGraphicFramePr>
        <p:xfrm>
          <a:off x="1682749" y="495300"/>
          <a:ext cx="8832851" cy="565068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46686">
                  <a:extLst>
                    <a:ext uri="{9D8B030D-6E8A-4147-A177-3AD203B41FA5}">
                      <a16:colId xmlns:a16="http://schemas.microsoft.com/office/drawing/2014/main" xmlns="" val="2105953733"/>
                    </a:ext>
                  </a:extLst>
                </a:gridCol>
                <a:gridCol w="4486165">
                  <a:extLst>
                    <a:ext uri="{9D8B030D-6E8A-4147-A177-3AD203B41FA5}">
                      <a16:colId xmlns:a16="http://schemas.microsoft.com/office/drawing/2014/main" xmlns="" val="1637347580"/>
                    </a:ext>
                  </a:extLst>
                </a:gridCol>
              </a:tblGrid>
              <a:tr h="371091"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Vorteile</a:t>
                      </a:r>
                    </a:p>
                  </a:txBody>
                  <a:tcPr marL="45451" marR="45451" marT="22725" marB="22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Nachteile</a:t>
                      </a:r>
                    </a:p>
                  </a:txBody>
                  <a:tcPr marL="45451" marR="45451" marT="22725" marB="22725"/>
                </a:tc>
                <a:extLst>
                  <a:ext uri="{0D108BD9-81ED-4DB2-BD59-A6C34878D82A}">
                    <a16:rowId xmlns:a16="http://schemas.microsoft.com/office/drawing/2014/main" xmlns="" val="3250847864"/>
                  </a:ext>
                </a:extLst>
              </a:tr>
              <a:tr h="1383151">
                <a:tc>
                  <a:txBody>
                    <a:bodyPr/>
                    <a:lstStyle/>
                    <a:p>
                      <a:pPr algn="l"/>
                      <a:r>
                        <a:rPr lang="de-DE" sz="14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 VDI vereinfacht das Management, da zentralisiert gemanagt und betrieben</a:t>
                      </a:r>
                      <a:endParaRPr lang="de-DE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451" marR="45451" marT="22725" marB="22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de-DE" sz="140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Hohe Anfangskosten, da hohe Anforderungen an die gesamte Umgebung gestellt werden (vor allem der SAN mit den Hochleistungsnetzwerken)</a:t>
                      </a:r>
                    </a:p>
                    <a:p>
                      <a:pPr algn="l"/>
                      <a:endParaRPr lang="de-DE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451" marR="45451" marT="22725" marB="22725"/>
                </a:tc>
                <a:extLst>
                  <a:ext uri="{0D108BD9-81ED-4DB2-BD59-A6C34878D82A}">
                    <a16:rowId xmlns:a16="http://schemas.microsoft.com/office/drawing/2014/main" xmlns="" val="2347468293"/>
                  </a:ext>
                </a:extLst>
              </a:tr>
              <a:tr h="1130137">
                <a:tc>
                  <a:txBody>
                    <a:bodyPr/>
                    <a:lstStyle/>
                    <a:p>
                      <a:pPr algn="l"/>
                      <a:r>
                        <a:rPr lang="de-DE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de-DE" sz="140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Erhöhte Sicherheit und Verfügbarkeit</a:t>
                      </a:r>
                      <a:endParaRPr lang="de-DE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451" marR="45451" marT="22725" marB="22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 Hohe Komplexität, da Dienste und Komponenten benötigt werden (</a:t>
                      </a:r>
                      <a:r>
                        <a:rPr lang="de-DE" sz="14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Shared</a:t>
                      </a:r>
                      <a:r>
                        <a:rPr lang="de-DE" sz="14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Storage, Loadbalancing, Hochverfügbarkeit, Connection Broker) </a:t>
                      </a:r>
                    </a:p>
                  </a:txBody>
                  <a:tcPr marL="45451" marR="45451" marT="22725" marB="22725"/>
                </a:tc>
                <a:extLst>
                  <a:ext uri="{0D108BD9-81ED-4DB2-BD59-A6C34878D82A}">
                    <a16:rowId xmlns:a16="http://schemas.microsoft.com/office/drawing/2014/main" xmlns="" val="2476700549"/>
                  </a:ext>
                </a:extLst>
              </a:tr>
              <a:tr h="6241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de-DE" sz="140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spart kosten bei Betrieb und Hardware</a:t>
                      </a:r>
                    </a:p>
                    <a:p>
                      <a:pPr algn="l"/>
                      <a:endParaRPr lang="de-DE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451" marR="45451" marT="22725" marB="22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 Keine offline Nutzung möglich</a:t>
                      </a:r>
                    </a:p>
                    <a:p>
                      <a:pPr algn="l"/>
                      <a:endParaRPr lang="de-DE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451" marR="45451" marT="22725" marB="22725"/>
                </a:tc>
                <a:extLst>
                  <a:ext uri="{0D108BD9-81ED-4DB2-BD59-A6C34878D82A}">
                    <a16:rowId xmlns:a16="http://schemas.microsoft.com/office/drawing/2014/main" xmlns="" val="3232259275"/>
                  </a:ext>
                </a:extLst>
              </a:tr>
              <a:tr h="8771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de-DE" sz="140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Flexibilität verbessert sich, da schnell Clients aufgebaut werden können</a:t>
                      </a:r>
                    </a:p>
                    <a:p>
                      <a:pPr algn="l"/>
                      <a:endParaRPr lang="de-DE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451" marR="45451" marT="22725" marB="22725"/>
                </a:tc>
                <a:tc>
                  <a:txBody>
                    <a:bodyPr/>
                    <a:lstStyle/>
                    <a:p>
                      <a:pPr algn="l"/>
                      <a:endParaRPr lang="de-DE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451" marR="45451" marT="22725" marB="22725"/>
                </a:tc>
                <a:extLst>
                  <a:ext uri="{0D108BD9-81ED-4DB2-BD59-A6C34878D82A}">
                    <a16:rowId xmlns:a16="http://schemas.microsoft.com/office/drawing/2014/main" xmlns="" val="494580510"/>
                  </a:ext>
                </a:extLst>
              </a:tr>
              <a:tr h="421693">
                <a:tc>
                  <a:txBody>
                    <a:bodyPr/>
                    <a:lstStyle/>
                    <a:p>
                      <a:pPr algn="l"/>
                      <a:endParaRPr lang="de-DE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451" marR="45451" marT="22725" marB="22725"/>
                </a:tc>
                <a:tc>
                  <a:txBody>
                    <a:bodyPr/>
                    <a:lstStyle/>
                    <a:p>
                      <a:pPr algn="l"/>
                      <a:endParaRPr lang="de-DE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451" marR="45451" marT="22725" marB="22725"/>
                </a:tc>
                <a:extLst>
                  <a:ext uri="{0D108BD9-81ED-4DB2-BD59-A6C34878D82A}">
                    <a16:rowId xmlns:a16="http://schemas.microsoft.com/office/drawing/2014/main" xmlns="" val="1686320761"/>
                  </a:ext>
                </a:extLst>
              </a:tr>
              <a:tr h="421693">
                <a:tc>
                  <a:txBody>
                    <a:bodyPr/>
                    <a:lstStyle/>
                    <a:p>
                      <a:pPr algn="l"/>
                      <a:endParaRPr lang="de-DE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451" marR="45451" marT="22725" marB="22725"/>
                </a:tc>
                <a:tc>
                  <a:txBody>
                    <a:bodyPr/>
                    <a:lstStyle/>
                    <a:p>
                      <a:pPr algn="l"/>
                      <a:endParaRPr lang="de-DE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451" marR="45451" marT="22725" marB="22725"/>
                </a:tc>
                <a:extLst>
                  <a:ext uri="{0D108BD9-81ED-4DB2-BD59-A6C34878D82A}">
                    <a16:rowId xmlns:a16="http://schemas.microsoft.com/office/drawing/2014/main" xmlns="" val="2246995507"/>
                  </a:ext>
                </a:extLst>
              </a:tr>
              <a:tr h="421693">
                <a:tc>
                  <a:txBody>
                    <a:bodyPr/>
                    <a:lstStyle/>
                    <a:p>
                      <a:pPr algn="l"/>
                      <a:endParaRPr lang="de-DE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451" marR="45451" marT="22725" marB="22725"/>
                </a:tc>
                <a:tc>
                  <a:txBody>
                    <a:bodyPr/>
                    <a:lstStyle/>
                    <a:p>
                      <a:pPr algn="l"/>
                      <a:endParaRPr lang="de-DE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451" marR="45451" marT="22725" marB="22725"/>
                </a:tc>
                <a:extLst>
                  <a:ext uri="{0D108BD9-81ED-4DB2-BD59-A6C34878D82A}">
                    <a16:rowId xmlns:a16="http://schemas.microsoft.com/office/drawing/2014/main" xmlns="" val="2728984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6144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9B37791B-B040-4694-BFDC-8DD132D86E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xmlns="" id="{4B2AE301-8298-47C2-81FA-781BA50D99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xmlns="" id="{68DBE596-692C-4777-8933-9D5BB8533B3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xmlns="" id="{9C38783D-8606-4709-8C6F-69DE0EF8161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xmlns="" id="{665A2D8C-561A-4347-88E9-4D84CF7CA95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xmlns="" id="{77CB8EFE-31DC-44A2-A07E-FD84E8DA3E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xmlns="" id="{B6473FEC-46FF-4C7E-85BA-344E0365CA0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xmlns="" id="{8C875950-A52D-453F-A602-3E58AD414EC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C08E95-9FED-4E17-8032-443CEDE9FF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4745" y="356482"/>
            <a:ext cx="5240881" cy="2411014"/>
          </a:xfrm>
        </p:spPr>
        <p:txBody>
          <a:bodyPr>
            <a:normAutofit/>
          </a:bodyPr>
          <a:lstStyle/>
          <a:p>
            <a:pPr algn="l"/>
            <a:r>
              <a:rPr lang="de-DE" sz="96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DaaS</a:t>
            </a:r>
            <a:endParaRPr lang="de-DE" sz="9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D87BCAD-C41F-4722-AABD-011DE26714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63243" y="2922611"/>
            <a:ext cx="3497263" cy="1012778"/>
          </a:xfrm>
        </p:spPr>
        <p:txBody>
          <a:bodyPr>
            <a:normAutofit/>
          </a:bodyPr>
          <a:lstStyle/>
          <a:p>
            <a:pPr algn="l"/>
            <a:r>
              <a:rPr lang="de-D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Desktop </a:t>
            </a:r>
            <a:r>
              <a:rPr lang="de-DE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de-D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Service</a:t>
            </a: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997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B95B9BA8-1D69-4796-85F5-B6D0BD5235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5F892E19-92E7-4BB2-8C3F-DBDFE8D9D3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xmlns="" id="{81E493D3-31D9-4B80-9798-EEA082E12A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-2" y="-1"/>
              <a:ext cx="4572002" cy="6858002"/>
              <a:chOff x="-2" y="-1"/>
              <a:chExt cx="4572002" cy="6858002"/>
            </a:xfrm>
            <a:effectLst/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xmlns="" id="{62E6AA4D-EC17-45B5-B621-DF0FD91FD4B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xmlns="" id="{D56F11D0-7966-41FE-AAB9-EC0C54F11F6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xmlns="" id="{CEDE579A-0A12-4A10-85D4-A8DA1663B89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xmlns="" id="{15CA79E3-BA58-419A-8541-7498AC2633F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xmlns="" id="{2348C622-BC44-4959-B64E-427015FD1FFA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xmlns="" id="{F8841A98-AA1D-4F65-A368-EF31110B07CD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xmlns="" id="{E6609F08-9B2C-4879-AC68-E3E537BED78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2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xmlns="" id="{6910EFC9-D70D-42FD-BCCD-AB1F710BFD43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xmlns="" id="{83BEF371-1E22-4C4F-A62F-AC6B92CAE0B5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F8FAFD7A-9C22-4EC2-BDFB-0ADB08BA3C39}"/>
              </a:ext>
            </a:extLst>
          </p:cNvPr>
          <p:cNvSpPr txBox="1">
            <a:spLocks/>
          </p:cNvSpPr>
          <p:nvPr/>
        </p:nvSpPr>
        <p:spPr>
          <a:xfrm>
            <a:off x="827088" y="1641752"/>
            <a:ext cx="2655887" cy="42666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4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Übersicht</a:t>
            </a:r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&amp; </a:t>
            </a:r>
            <a:r>
              <a:rPr lang="en-US" sz="4000" kern="1200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Merkmale</a:t>
            </a:r>
            <a:endParaRPr lang="en-US" sz="4000" kern="1200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endParaRPr lang="en-US" sz="40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endParaRPr lang="en-US" sz="4000" kern="1200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19E3372-9D97-4607-A952-73B2F3521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8645" y="1668047"/>
            <a:ext cx="6979139" cy="1713205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indent="0">
              <a:buNone/>
            </a:pPr>
            <a:r>
              <a:rPr lang="de-DE" sz="2000" dirty="0" err="1">
                <a:solidFill>
                  <a:schemeClr val="bg1"/>
                </a:solidFill>
              </a:rPr>
              <a:t>DaaS</a:t>
            </a:r>
            <a:r>
              <a:rPr lang="de-DE" sz="2000" dirty="0">
                <a:solidFill>
                  <a:schemeClr val="bg1"/>
                </a:solidFill>
              </a:rPr>
              <a:t> bietet im groben </a:t>
            </a:r>
            <a:r>
              <a:rPr lang="de-DE" sz="2000" dirty="0" smtClean="0">
                <a:solidFill>
                  <a:schemeClr val="bg1"/>
                </a:solidFill>
              </a:rPr>
              <a:t>- virtuellen </a:t>
            </a:r>
            <a:r>
              <a:rPr lang="de-DE" sz="2000" dirty="0">
                <a:solidFill>
                  <a:schemeClr val="bg1"/>
                </a:solidFill>
              </a:rPr>
              <a:t>Zugang zu einem </a:t>
            </a:r>
            <a:r>
              <a:rPr lang="de-DE" sz="2000" dirty="0" smtClean="0">
                <a:solidFill>
                  <a:schemeClr val="bg1"/>
                </a:solidFill>
              </a:rPr>
              <a:t>Desktop</a:t>
            </a:r>
          </a:p>
          <a:p>
            <a:pPr marL="0" indent="0">
              <a:buNone/>
            </a:pPr>
            <a:endParaRPr lang="de-DE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de-DE" sz="2000" dirty="0" err="1">
                <a:solidFill>
                  <a:schemeClr val="bg1"/>
                </a:solidFill>
              </a:rPr>
              <a:t>z.B</a:t>
            </a:r>
            <a:r>
              <a:rPr lang="de-DE" sz="2000" dirty="0">
                <a:solidFill>
                  <a:schemeClr val="bg1"/>
                </a:solidFill>
              </a:rPr>
              <a:t> </a:t>
            </a:r>
            <a:r>
              <a:rPr lang="de-DE" sz="2000" dirty="0" smtClean="0">
                <a:solidFill>
                  <a:schemeClr val="bg1"/>
                </a:solidFill>
              </a:rPr>
              <a:t>durch </a:t>
            </a:r>
            <a:r>
              <a:rPr lang="de-DE" sz="2000" dirty="0">
                <a:solidFill>
                  <a:schemeClr val="bg1"/>
                </a:solidFill>
              </a:rPr>
              <a:t>VDI  oder </a:t>
            </a:r>
            <a:r>
              <a:rPr lang="de-DE" sz="2000" dirty="0" smtClean="0">
                <a:solidFill>
                  <a:schemeClr val="bg1"/>
                </a:solidFill>
              </a:rPr>
              <a:t>andere Services, </a:t>
            </a:r>
            <a:r>
              <a:rPr lang="de-DE" sz="2000" dirty="0">
                <a:solidFill>
                  <a:schemeClr val="bg1"/>
                </a:solidFill>
              </a:rPr>
              <a:t>welche </a:t>
            </a:r>
            <a:r>
              <a:rPr lang="de-DE" sz="2000" dirty="0" smtClean="0">
                <a:solidFill>
                  <a:schemeClr val="bg1"/>
                </a:solidFill>
              </a:rPr>
              <a:t>das </a:t>
            </a:r>
            <a:r>
              <a:rPr lang="de-DE" sz="2000" dirty="0">
                <a:solidFill>
                  <a:schemeClr val="bg1"/>
                </a:solidFill>
              </a:rPr>
              <a:t>Hosting </a:t>
            </a:r>
            <a:r>
              <a:rPr lang="de-DE" sz="2000" dirty="0" smtClean="0">
                <a:solidFill>
                  <a:schemeClr val="bg1"/>
                </a:solidFill>
              </a:rPr>
              <a:t> </a:t>
            </a:r>
            <a:r>
              <a:rPr lang="de-DE" sz="2000" dirty="0">
                <a:solidFill>
                  <a:schemeClr val="bg1"/>
                </a:solidFill>
              </a:rPr>
              <a:t>betreiben</a:t>
            </a:r>
            <a:r>
              <a:rPr lang="de-DE" sz="2000" dirty="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n-US" sz="19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de-DE" sz="2000" dirty="0">
                <a:solidFill>
                  <a:schemeClr val="bg1"/>
                </a:solidFill>
              </a:rPr>
              <a:t>B</a:t>
            </a:r>
            <a:r>
              <a:rPr lang="de-DE" sz="2000" dirty="0" smtClean="0">
                <a:solidFill>
                  <a:schemeClr val="bg1"/>
                </a:solidFill>
              </a:rPr>
              <a:t>ackend </a:t>
            </a:r>
            <a:r>
              <a:rPr lang="de-DE" sz="2000" dirty="0">
                <a:solidFill>
                  <a:schemeClr val="bg1"/>
                </a:solidFill>
              </a:rPr>
              <a:t>via VDI – </a:t>
            </a:r>
            <a:r>
              <a:rPr lang="de-DE" sz="2000" dirty="0" err="1" smtClean="0">
                <a:solidFill>
                  <a:schemeClr val="bg1"/>
                </a:solidFill>
              </a:rPr>
              <a:t>DaaS</a:t>
            </a:r>
            <a:r>
              <a:rPr lang="de-DE" sz="2000" dirty="0" smtClean="0">
                <a:solidFill>
                  <a:schemeClr val="bg1"/>
                </a:solidFill>
              </a:rPr>
              <a:t> </a:t>
            </a:r>
            <a:r>
              <a:rPr lang="de-DE" sz="2000" dirty="0">
                <a:solidFill>
                  <a:schemeClr val="bg1"/>
                </a:solidFill>
              </a:rPr>
              <a:t>Anbieter </a:t>
            </a:r>
            <a:r>
              <a:rPr lang="de-DE" sz="2000" dirty="0" smtClean="0">
                <a:solidFill>
                  <a:schemeClr val="bg1"/>
                </a:solidFill>
              </a:rPr>
              <a:t>bieten </a:t>
            </a:r>
            <a:r>
              <a:rPr lang="de-DE" sz="2000" dirty="0">
                <a:solidFill>
                  <a:schemeClr val="bg1"/>
                </a:solidFill>
              </a:rPr>
              <a:t>den virtuellen Desktop </a:t>
            </a:r>
            <a:r>
              <a:rPr lang="de-DE" sz="2000" dirty="0" smtClean="0">
                <a:solidFill>
                  <a:schemeClr val="bg1"/>
                </a:solidFill>
              </a:rPr>
              <a:t>an und der Kunde hat die Möglichkeit mit seinem Endgerät diesen Service zu Nutzen</a:t>
            </a:r>
          </a:p>
          <a:p>
            <a:pPr marL="0" indent="0">
              <a:buNone/>
            </a:pPr>
            <a:endParaRPr lang="de-DE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de-DE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de-DE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9D18E3F6-BBEF-4E3C-A91B-031CF3013353}"/>
              </a:ext>
            </a:extLst>
          </p:cNvPr>
          <p:cNvSpPr txBox="1">
            <a:spLocks/>
          </p:cNvSpPr>
          <p:nvPr/>
        </p:nvSpPr>
        <p:spPr>
          <a:xfrm>
            <a:off x="838200" y="358949"/>
            <a:ext cx="10515600" cy="1176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de-DE" sz="7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772022" y="3451925"/>
            <a:ext cx="6865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bg1"/>
                </a:solidFill>
              </a:rPr>
              <a:t>DaaS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outgesourcet</a:t>
            </a:r>
            <a:r>
              <a:rPr lang="de-DE" dirty="0" smtClean="0">
                <a:solidFill>
                  <a:schemeClr val="bg1"/>
                </a:solidFill>
              </a:rPr>
              <a:t> -  </a:t>
            </a:r>
            <a:r>
              <a:rPr lang="de-DE" dirty="0">
                <a:solidFill>
                  <a:schemeClr val="bg1"/>
                </a:solidFill>
              </a:rPr>
              <a:t>VDI </a:t>
            </a:r>
            <a:r>
              <a:rPr lang="de-DE" dirty="0" smtClean="0">
                <a:solidFill>
                  <a:schemeClr val="bg1"/>
                </a:solidFill>
              </a:rPr>
              <a:t>nicht </a:t>
            </a:r>
            <a:r>
              <a:rPr lang="de-DE" dirty="0">
                <a:solidFill>
                  <a:schemeClr val="bg1"/>
                </a:solidFill>
              </a:rPr>
              <a:t>mehr beim Kunden </a:t>
            </a:r>
            <a:endParaRPr lang="de-DE" dirty="0" smtClean="0">
              <a:solidFill>
                <a:schemeClr val="bg1"/>
              </a:solidFill>
            </a:endParaRPr>
          </a:p>
          <a:p>
            <a:r>
              <a:rPr lang="de-DE" dirty="0" smtClean="0">
                <a:solidFill>
                  <a:schemeClr val="bg1"/>
                </a:solidFill>
              </a:rPr>
              <a:t>(Server </a:t>
            </a:r>
            <a:r>
              <a:rPr lang="de-DE" dirty="0">
                <a:solidFill>
                  <a:schemeClr val="bg1"/>
                </a:solidFill>
              </a:rPr>
              <a:t>und </a:t>
            </a:r>
            <a:r>
              <a:rPr lang="de-DE" dirty="0" smtClean="0">
                <a:solidFill>
                  <a:schemeClr val="bg1"/>
                </a:solidFill>
              </a:rPr>
              <a:t>Support – alles wird extern verwaltet und </a:t>
            </a:r>
            <a:r>
              <a:rPr lang="de-DE" dirty="0" err="1" smtClean="0">
                <a:solidFill>
                  <a:schemeClr val="bg1"/>
                </a:solidFill>
              </a:rPr>
              <a:t>supportet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617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F8FAFD7A-9C22-4EC2-BDFB-0ADB08BA3C39}"/>
              </a:ext>
            </a:extLst>
          </p:cNvPr>
          <p:cNvSpPr txBox="1">
            <a:spLocks/>
          </p:cNvSpPr>
          <p:nvPr/>
        </p:nvSpPr>
        <p:spPr>
          <a:xfrm>
            <a:off x="827088" y="1641752"/>
            <a:ext cx="2655887" cy="42666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endParaRPr lang="en-US" sz="40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endParaRPr lang="en-US" sz="4000" kern="1200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19E3372-9D97-4607-A952-73B2F3521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8645" y="1668047"/>
            <a:ext cx="6979139" cy="171320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de-DE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de-DE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de-DE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9D18E3F6-BBEF-4E3C-A91B-031CF3013353}"/>
              </a:ext>
            </a:extLst>
          </p:cNvPr>
          <p:cNvSpPr txBox="1">
            <a:spLocks/>
          </p:cNvSpPr>
          <p:nvPr/>
        </p:nvSpPr>
        <p:spPr>
          <a:xfrm>
            <a:off x="838200" y="358949"/>
            <a:ext cx="10515600" cy="1176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de-DE" sz="7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C:\Users\richt\Desktop\Unbenan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1371600"/>
            <a:ext cx="12174510" cy="4287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4935747" y="447645"/>
            <a:ext cx="23205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/>
              <a:t>Vorteile</a:t>
            </a:r>
          </a:p>
        </p:txBody>
      </p:sp>
    </p:spTree>
    <p:extLst>
      <p:ext uri="{BB962C8B-B14F-4D97-AF65-F5344CB8AC3E}">
        <p14:creationId xmlns:p14="http://schemas.microsoft.com/office/powerpoint/2010/main" val="3130287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F8FAFD7A-9C22-4EC2-BDFB-0ADB08BA3C39}"/>
              </a:ext>
            </a:extLst>
          </p:cNvPr>
          <p:cNvSpPr txBox="1">
            <a:spLocks/>
          </p:cNvSpPr>
          <p:nvPr/>
        </p:nvSpPr>
        <p:spPr>
          <a:xfrm>
            <a:off x="827088" y="1641752"/>
            <a:ext cx="2655887" cy="42666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endParaRPr lang="en-US" sz="40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endParaRPr lang="en-US" sz="4000" kern="1200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19E3372-9D97-4607-A952-73B2F3521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8645" y="1668047"/>
            <a:ext cx="6979139" cy="171320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de-DE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de-DE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de-DE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9D18E3F6-BBEF-4E3C-A91B-031CF3013353}"/>
              </a:ext>
            </a:extLst>
          </p:cNvPr>
          <p:cNvSpPr txBox="1">
            <a:spLocks/>
          </p:cNvSpPr>
          <p:nvPr/>
        </p:nvSpPr>
        <p:spPr>
          <a:xfrm>
            <a:off x="838200" y="358949"/>
            <a:ext cx="10515600" cy="1176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de-DE" sz="7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C:\Users\richt\Desktop\Unbenann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1" r="50618" b="-763"/>
          <a:stretch/>
        </p:blipFill>
        <p:spPr bwMode="auto">
          <a:xfrm>
            <a:off x="-2" y="1371600"/>
            <a:ext cx="6012000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4935747" y="447645"/>
            <a:ext cx="23205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/>
              <a:t>Nachteile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6547449" y="1535185"/>
            <a:ext cx="4986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Stabile/konstantes Internet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6547448" y="2837440"/>
            <a:ext cx="4399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Bei Ausfall des Anbieters – kein Zugriff auf die Desktops mehr möglich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6547448" y="4451230"/>
            <a:ext cx="4761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Bei schlechtem Internet – möglicherweise gesenkte Produktivität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8388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9B37791B-B040-4694-BFDC-8DD132D86E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xmlns="" id="{4B2AE301-8298-47C2-81FA-781BA50D99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xmlns="" id="{68DBE596-692C-4777-8933-9D5BB8533B3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xmlns="" id="{9C38783D-8606-4709-8C6F-69DE0EF8161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xmlns="" id="{665A2D8C-561A-4347-88E9-4D84CF7CA95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xmlns="" id="{77CB8EFE-31DC-44A2-A07E-FD84E8DA3E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xmlns="" id="{B6473FEC-46FF-4C7E-85BA-344E0365CA0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xmlns="" id="{8C875950-A52D-453F-A602-3E58AD414EC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C08E95-9FED-4E17-8032-443CEDE9FF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5232" y="239250"/>
            <a:ext cx="6596980" cy="4426533"/>
          </a:xfrm>
        </p:spPr>
        <p:txBody>
          <a:bodyPr>
            <a:normAutofit/>
          </a:bodyPr>
          <a:lstStyle/>
          <a:p>
            <a:pPr algn="l"/>
            <a:r>
              <a:rPr lang="de-DE" sz="9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Vielen Dank fürs Zuhören</a:t>
            </a:r>
            <a:endParaRPr lang="de-DE" sz="9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D87BCAD-C41F-4722-AABD-011DE26714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29" y="4257073"/>
            <a:ext cx="3497263" cy="1012778"/>
          </a:xfrm>
        </p:spPr>
        <p:txBody>
          <a:bodyPr>
            <a:normAutofit/>
          </a:bodyPr>
          <a:lstStyle/>
          <a:p>
            <a:pPr algn="l"/>
            <a:r>
              <a:rPr lang="de-D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Mohamed B.</a:t>
            </a:r>
          </a:p>
          <a:p>
            <a:pPr algn="l"/>
            <a:r>
              <a:rPr lang="de-D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Jonas R.</a:t>
            </a: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393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C77AB3914B364B8CCF23C2A555F008" ma:contentTypeVersion="12" ma:contentTypeDescription="Create a new document." ma:contentTypeScope="" ma:versionID="066063d749a369d43d41954b702c7060">
  <xsd:schema xmlns:xsd="http://www.w3.org/2001/XMLSchema" xmlns:xs="http://www.w3.org/2001/XMLSchema" xmlns:p="http://schemas.microsoft.com/office/2006/metadata/properties" xmlns:ns3="cfbc850e-2c6d-428f-83e6-ba8ec1384e8d" xmlns:ns4="d5d802aa-4c2e-4e11-8418-e1aa8449e5ac" targetNamespace="http://schemas.microsoft.com/office/2006/metadata/properties" ma:root="true" ma:fieldsID="937e4c97ceeceb1d0ebf4178ce4e0ebf" ns3:_="" ns4:_="">
    <xsd:import namespace="cfbc850e-2c6d-428f-83e6-ba8ec1384e8d"/>
    <xsd:import namespace="d5d802aa-4c2e-4e11-8418-e1aa8449e5a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bc850e-2c6d-428f-83e6-ba8ec1384e8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d802aa-4c2e-4e11-8418-e1aa8449e5ac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F59628F-1179-478C-8A69-18C6C4D936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fbc850e-2c6d-428f-83e6-ba8ec1384e8d"/>
    <ds:schemaRef ds:uri="d5d802aa-4c2e-4e11-8418-e1aa8449e5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1416D70-8062-41CA-9E73-B53E56D87F1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40F5050-6EBE-48AC-A943-2548A2ECDC0A}">
  <ds:schemaRefs>
    <ds:schemaRef ds:uri="http://www.w3.org/XML/1998/namespace"/>
    <ds:schemaRef ds:uri="http://schemas.microsoft.com/office/2006/documentManagement/types"/>
    <ds:schemaRef ds:uri="http://purl.org/dc/terms/"/>
    <ds:schemaRef ds:uri="http://schemas.microsoft.com/office/2006/metadata/properties"/>
    <ds:schemaRef ds:uri="d5d802aa-4c2e-4e11-8418-e1aa8449e5ac"/>
    <ds:schemaRef ds:uri="http://schemas.openxmlformats.org/package/2006/metadata/core-properties"/>
    <ds:schemaRef ds:uri="cfbc850e-2c6d-428f-83e6-ba8ec1384e8d"/>
    <ds:schemaRef ds:uri="http://purl.org/dc/dcmitype/"/>
    <ds:schemaRef ds:uri="http://schemas.microsoft.com/office/infopath/2007/PartnerControl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</Words>
  <Application>Microsoft Office PowerPoint</Application>
  <PresentationFormat>Benutzerdefiniert</PresentationFormat>
  <Paragraphs>42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Office Theme</vt:lpstr>
      <vt:lpstr>VDI</vt:lpstr>
      <vt:lpstr>PowerPoint-Präsentation</vt:lpstr>
      <vt:lpstr>PowerPoint-Präsentation</vt:lpstr>
      <vt:lpstr>DaaS</vt:lpstr>
      <vt:lpstr>PowerPoint-Präsentation</vt:lpstr>
      <vt:lpstr>PowerPoint-Präsentation</vt:lpstr>
      <vt:lpstr>PowerPoint-Präsentation</vt:lpstr>
      <vt:lpstr>Vielen Dank fürs Zuhören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VDI</dc:title>
  <dc:creator>Mohamed Ben Talla (Europe)</dc:creator>
  <cp:lastModifiedBy>Jonas Richter</cp:lastModifiedBy>
  <cp:revision>12</cp:revision>
  <dcterms:created xsi:type="dcterms:W3CDTF">2021-02-09T12:40:13Z</dcterms:created>
  <dcterms:modified xsi:type="dcterms:W3CDTF">2021-02-22T11:42:12Z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0x0101003CC77AB3914B364B8CCF23C2A555F008</vt:lpwstr>
  </property>
</Properties>
</file>